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32"/>
  </p:notesMasterIdLst>
  <p:handoutMasterIdLst>
    <p:handoutMasterId r:id="rId33"/>
  </p:handoutMasterIdLst>
  <p:sldIdLst>
    <p:sldId id="312" r:id="rId5"/>
    <p:sldId id="304" r:id="rId6"/>
    <p:sldId id="307" r:id="rId7"/>
    <p:sldId id="281" r:id="rId8"/>
    <p:sldId id="282" r:id="rId9"/>
    <p:sldId id="314" r:id="rId10"/>
    <p:sldId id="315" r:id="rId11"/>
    <p:sldId id="317" r:id="rId12"/>
    <p:sldId id="318" r:id="rId13"/>
    <p:sldId id="319" r:id="rId14"/>
    <p:sldId id="321" r:id="rId15"/>
    <p:sldId id="322" r:id="rId16"/>
    <p:sldId id="324" r:id="rId17"/>
    <p:sldId id="297" r:id="rId18"/>
    <p:sldId id="323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6" r:id="rId30"/>
    <p:sldId id="335" r:id="rId31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5388" autoAdjust="0"/>
  </p:normalViewPr>
  <p:slideViewPr>
    <p:cSldViewPr snapToGrid="0" snapToObjects="1">
      <p:cViewPr varScale="1">
        <p:scale>
          <a:sx n="90" d="100"/>
          <a:sy n="90" d="100"/>
        </p:scale>
        <p:origin x="576" y="78"/>
      </p:cViewPr>
      <p:guideLst>
        <p:guide orient="horz" pos="2616"/>
        <p:guide orient="horz" pos="3264"/>
        <p:guide pos="6912"/>
        <p:guide orient="horz"/>
        <p:guide orient="horz" pos="4008"/>
        <p:guide orient="horz" pos="2352"/>
        <p:guide pos="6696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pos="5256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25" d="100"/>
          <a:sy n="25" d="100"/>
        </p:scale>
        <p:origin x="348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426ABF-A8C0-D94B-8DA4-89B3D95177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E1C36-C21F-0B70-27E7-5B59DAE275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70FB6-164E-0840-A35B-09E9F3D45F76}" type="datetimeyyyy">
              <a:rPr lang="en-US" smtClean="0"/>
              <a:t>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942066-244B-8673-5E9A-26E4265AD0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0EE97-1F54-6631-A4BB-FD9382964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BD0AB-C59E-4A46-83D3-F07787446B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78359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654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138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68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14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307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736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31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653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97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7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42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4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541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>
            <a:extLst>
              <a:ext uri="{FF2B5EF4-FFF2-40B4-BE49-F238E27FC236}">
                <a16:creationId xmlns:a16="http://schemas.microsoft.com/office/drawing/2014/main" id="{BA5D5A72-CB6F-F8DE-E2C9-90459C8C3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anchor="ctr" anchorCtr="0">
            <a:no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D014917C-8694-B4A4-A211-0F31F00E2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550562" cy="2545382"/>
          </a:xfrm>
          <a:custGeom>
            <a:avLst/>
            <a:gdLst>
              <a:gd name="connsiteX0" fmla="*/ 683117 w 1550562"/>
              <a:gd name="connsiteY0" fmla="*/ 0 h 2545382"/>
              <a:gd name="connsiteX1" fmla="*/ 1550562 w 1550562"/>
              <a:gd name="connsiteY1" fmla="*/ 0 h 2545382"/>
              <a:gd name="connsiteX2" fmla="*/ 1550562 w 1550562"/>
              <a:gd name="connsiteY2" fmla="*/ 7240 h 2545382"/>
              <a:gd name="connsiteX3" fmla="*/ 221868 w 1550562"/>
              <a:gd name="connsiteY3" fmla="*/ 2418735 h 2545382"/>
              <a:gd name="connsiteX4" fmla="*/ 0 w 1550562"/>
              <a:gd name="connsiteY4" fmla="*/ 2545382 h 2545382"/>
              <a:gd name="connsiteX5" fmla="*/ 0 w 1550562"/>
              <a:gd name="connsiteY5" fmla="*/ 1500516 h 2545382"/>
              <a:gd name="connsiteX6" fmla="*/ 102557 w 1550562"/>
              <a:gd name="connsiteY6" fmla="*/ 1405503 h 2545382"/>
              <a:gd name="connsiteX7" fmla="*/ 673022 w 1550562"/>
              <a:gd name="connsiteY7" fmla="*/ 200390 h 254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562" h="254538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7DB6972-BB75-254A-BA88-C0C3E6E93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682740" cy="1500050"/>
          </a:xfrm>
          <a:custGeom>
            <a:avLst/>
            <a:gdLst>
              <a:gd name="connsiteX0" fmla="*/ 0 w 682740"/>
              <a:gd name="connsiteY0" fmla="*/ 0 h 1500050"/>
              <a:gd name="connsiteX1" fmla="*/ 682740 w 682740"/>
              <a:gd name="connsiteY1" fmla="*/ 0 h 1500050"/>
              <a:gd name="connsiteX2" fmla="*/ 672647 w 682740"/>
              <a:gd name="connsiteY2" fmla="*/ 200357 h 1500050"/>
              <a:gd name="connsiteX3" fmla="*/ 102290 w 682740"/>
              <a:gd name="connsiteY3" fmla="*/ 1405281 h 1500050"/>
              <a:gd name="connsiteX4" fmla="*/ 0 w 682740"/>
              <a:gd name="connsiteY4" fmla="*/ 1500050 h 15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40" h="150005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Image 2">
            <a:extLst>
              <a:ext uri="{FF2B5EF4-FFF2-40B4-BE49-F238E27FC236}">
                <a16:creationId xmlns:a16="http://schemas.microsoft.com/office/drawing/2014/main" id="{790E862E-398F-571C-EC2C-3D17164DE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445" y="314191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975BF2-D657-C309-269D-B8D006263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0563" y="1089213"/>
            <a:ext cx="9879437" cy="980844"/>
          </a:xfrm>
        </p:spPr>
        <p:txBody>
          <a:bodyPr tIns="0" bIns="0"/>
          <a:lstStyle>
            <a:lvl1pPr algn="l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54">
            <a:extLst>
              <a:ext uri="{FF2B5EF4-FFF2-40B4-BE49-F238E27FC236}">
                <a16:creationId xmlns:a16="http://schemas.microsoft.com/office/drawing/2014/main" id="{A0AEB4DF-13C8-8171-2BDB-FD1AD542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0564" y="2331958"/>
            <a:ext cx="2975217" cy="3704266"/>
          </a:xfrm>
        </p:spPr>
        <p:txBody>
          <a:bodyPr lIns="91440" tIns="0" rIns="9144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134EBA-AF32-9F8A-370F-0D3E842F039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7154" y="2331791"/>
            <a:ext cx="6345893" cy="3721817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AE99A73D-155B-A133-9671-506F54A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58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>
            <a:extLst>
              <a:ext uri="{FF2B5EF4-FFF2-40B4-BE49-F238E27FC236}">
                <a16:creationId xmlns:a16="http://schemas.microsoft.com/office/drawing/2014/main" id="{D5595DD5-43B0-252F-8BC6-6B74340C5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>
            <a:off x="1" y="-1"/>
            <a:ext cx="443344" cy="6856025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50564" y="1057274"/>
            <a:ext cx="9875463" cy="999746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BC3A3767-6C5E-8188-0A49-955BBACE3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3" y="4420134"/>
            <a:ext cx="1293237" cy="2437866"/>
          </a:xfrm>
          <a:custGeom>
            <a:avLst/>
            <a:gdLst>
              <a:gd name="connsiteX0" fmla="*/ 1293237 w 1293237"/>
              <a:gd name="connsiteY0" fmla="*/ 2437866 h 2437866"/>
              <a:gd name="connsiteX1" fmla="*/ 1292465 w 1293237"/>
              <a:gd name="connsiteY1" fmla="*/ 2437373 h 2437866"/>
              <a:gd name="connsiteX2" fmla="*/ 0 w 1293237"/>
              <a:gd name="connsiteY2" fmla="*/ 0 h 2437866"/>
              <a:gd name="connsiteX3" fmla="*/ 1293237 w 1293237"/>
              <a:gd name="connsiteY3" fmla="*/ 0 h 243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237" h="2437866">
                <a:moveTo>
                  <a:pt x="1293237" y="2437866"/>
                </a:moveTo>
                <a:lnTo>
                  <a:pt x="1292465" y="2437373"/>
                </a:lnTo>
                <a:cubicBezTo>
                  <a:pt x="511725" y="1903845"/>
                  <a:pt x="0" y="1011184"/>
                  <a:pt x="0" y="0"/>
                </a:cubicBezTo>
                <a:lnTo>
                  <a:pt x="1293237" y="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4BD7F71-D12B-4F27-1505-FF681CF55F7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0564" y="2303028"/>
            <a:ext cx="5829147" cy="3961593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B87C65D-4EF3-18C8-18A8-477F87A37E5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940842" y="2303028"/>
            <a:ext cx="3485184" cy="3961593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AEFFA34C-885D-E995-D8F9-B4ACFBF31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C6639AD7-128F-B39D-B45F-0F22A2C6D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 rot="5400000">
            <a:off x="6072641" y="-5676015"/>
            <a:ext cx="443344" cy="11795374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48479A23-C29C-C711-510C-05B69B882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443" r="10857"/>
          <a:stretch/>
        </p:blipFill>
        <p:spPr>
          <a:xfrm rot="16200000">
            <a:off x="-6447" y="6444"/>
            <a:ext cx="1961253" cy="1948364"/>
          </a:xfrm>
          <a:custGeom>
            <a:avLst/>
            <a:gdLst>
              <a:gd name="connsiteX0" fmla="*/ 1961253 w 1961253"/>
              <a:gd name="connsiteY0" fmla="*/ 0 h 1948364"/>
              <a:gd name="connsiteX1" fmla="*/ 1961253 w 1961253"/>
              <a:gd name="connsiteY1" fmla="*/ 1948364 h 1948364"/>
              <a:gd name="connsiteX2" fmla="*/ 0 w 1961253"/>
              <a:gd name="connsiteY2" fmla="*/ 1948364 h 1948364"/>
              <a:gd name="connsiteX3" fmla="*/ 0 w 1961253"/>
              <a:gd name="connsiteY3" fmla="*/ 0 h 194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1253" h="1948364">
                <a:moveTo>
                  <a:pt x="1961253" y="0"/>
                </a:moveTo>
                <a:lnTo>
                  <a:pt x="1961253" y="1948364"/>
                </a:lnTo>
                <a:lnTo>
                  <a:pt x="0" y="194836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Image 2">
            <a:extLst>
              <a:ext uri="{FF2B5EF4-FFF2-40B4-BE49-F238E27FC236}">
                <a16:creationId xmlns:a16="http://schemas.microsoft.com/office/drawing/2014/main" id="{F3DC42FA-4B8F-2EFC-CAB4-1CCAB93B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6626" y="4929577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650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0"/>
            <a:ext cx="12216063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10511627" cy="1012785"/>
          </a:xfrm>
        </p:spPr>
        <p:txBody>
          <a:bodyPr tIns="0" bIns="0"/>
          <a:lstStyle>
            <a:lvl1pPr algn="ctr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D6DED8E-165F-59D7-F01C-4EF0446E5FC0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914400" y="2316067"/>
            <a:ext cx="10511627" cy="3948557"/>
          </a:xfrm>
        </p:spPr>
        <p:txBody>
          <a:bodyPr lIns="91440" tIns="91440" rIns="91440" bIns="9144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2933FDAB-13EE-5F9F-5DFC-A5A60BC63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08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EB515B5-2D9F-58E1-6E3C-CCBF105D8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27501" y="0"/>
            <a:ext cx="4671276" cy="6857999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>
            <a:extLst>
              <a:ext uri="{FF2B5EF4-FFF2-40B4-BE49-F238E27FC236}">
                <a16:creationId xmlns:a16="http://schemas.microsoft.com/office/drawing/2014/main" id="{5CCFEDF9-5B69-87BA-8A33-35033DA40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66586" y="0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1" y="849782"/>
            <a:ext cx="5715000" cy="2727709"/>
          </a:xfrm>
        </p:spPr>
        <p:txBody>
          <a:bodyPr tIns="0" bIns="0" anchor="b" anchorCtr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6F10CB4-CF79-A942-DA9C-04CBB7C89D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1" y="3813606"/>
            <a:ext cx="5715000" cy="2234642"/>
          </a:xfrm>
        </p:spPr>
        <p:txBody>
          <a:bodyPr lIns="91440" tIns="0" rIns="91440" bIns="0" anchor="t" anchorCtr="0">
            <a:norm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0"/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952" y="758952"/>
            <a:ext cx="3932237" cy="1524662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58952" y="2286000"/>
            <a:ext cx="3932237" cy="35670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7" y="741459"/>
            <a:ext cx="6242839" cy="5119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938" y="755372"/>
            <a:ext cx="3931920" cy="1527048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0938" y="2286001"/>
            <a:ext cx="393192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262700" y="987425"/>
            <a:ext cx="6172200" cy="4873625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>
            <a:extLst>
              <a:ext uri="{FF2B5EF4-FFF2-40B4-BE49-F238E27FC236}">
                <a16:creationId xmlns:a16="http://schemas.microsoft.com/office/drawing/2014/main" id="{EFFAEAD9-58A9-096B-C6D0-58F7AD08E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6583680" cy="1531357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834640"/>
            <a:ext cx="6583680" cy="3207344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114D1E-7749-DD58-8782-318E4F679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37D12D-0FCA-3396-988D-452D3D526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710CE8-8A83-C0D3-623E-AFCC6C6A2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332509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A66C80-37C3-6D28-7564-733A30B2C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9353550" y="0"/>
            <a:ext cx="2838450" cy="2857958"/>
            <a:chOff x="0" y="0"/>
            <a:chExt cx="2838450" cy="2857958"/>
          </a:xfrm>
        </p:grpSpPr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D9DB7C23-E0CF-A75F-BFFD-4E7679AF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4D62A0CC-A0CE-403A-A167-27225B2C6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1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Image 2">
              <a:extLst>
                <a:ext uri="{FF2B5EF4-FFF2-40B4-BE49-F238E27FC236}">
                  <a16:creationId xmlns:a16="http://schemas.microsoft.com/office/drawing/2014/main" id="{F8AD83DA-A293-6D56-F606-7C98C403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58332" y="590133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702441" y="1061623"/>
            <a:ext cx="5723586" cy="4739104"/>
          </a:xfrm>
        </p:spPr>
        <p:txBody>
          <a:bodyPr tIns="0" bIns="0" anchor="ctr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79AC40-7C15-9431-5B1A-415655A7FC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3345" y="0"/>
            <a:ext cx="4344695" cy="63595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318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6F8B46B-EF6E-BC12-09E2-0F3B77919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7B4F11-E150-473B-98F5-6E6AC9646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A8E2FA61-C047-21BB-AA50-F84AD768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760023" y="3764463"/>
            <a:ext cx="2812357" cy="3394143"/>
          </a:xfrm>
          <a:custGeom>
            <a:avLst/>
            <a:gdLst>
              <a:gd name="connsiteX0" fmla="*/ 0 w 2812357"/>
              <a:gd name="connsiteY0" fmla="*/ 0 h 3394143"/>
              <a:gd name="connsiteX1" fmla="*/ 2812357 w 2812357"/>
              <a:gd name="connsiteY1" fmla="*/ 3394143 h 3394143"/>
              <a:gd name="connsiteX2" fmla="*/ 0 w 2812357"/>
              <a:gd name="connsiteY2" fmla="*/ 3394143 h 33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2357" h="3394143">
                <a:moveTo>
                  <a:pt x="0" y="0"/>
                </a:moveTo>
                <a:lnTo>
                  <a:pt x="2812357" y="3394143"/>
                </a:lnTo>
                <a:lnTo>
                  <a:pt x="0" y="339414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A2791BA-760E-9FA5-8743-D0B699FC9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63854"/>
            <a:ext cx="435241" cy="3394146"/>
          </a:xfrm>
          <a:custGeom>
            <a:avLst/>
            <a:gdLst>
              <a:gd name="connsiteX0" fmla="*/ 435241 w 435241"/>
              <a:gd name="connsiteY0" fmla="*/ 0 h 3394146"/>
              <a:gd name="connsiteX1" fmla="*/ 435241 w 435241"/>
              <a:gd name="connsiteY1" fmla="*/ 3394146 h 3394146"/>
              <a:gd name="connsiteX2" fmla="*/ 0 w 435241"/>
              <a:gd name="connsiteY2" fmla="*/ 3394146 h 3394146"/>
              <a:gd name="connsiteX3" fmla="*/ 0 w 435241"/>
              <a:gd name="connsiteY3" fmla="*/ 523525 h 339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241" h="3394146">
                <a:moveTo>
                  <a:pt x="435241" y="0"/>
                </a:moveTo>
                <a:lnTo>
                  <a:pt x="435241" y="3394146"/>
                </a:lnTo>
                <a:lnTo>
                  <a:pt x="0" y="3394146"/>
                </a:lnTo>
                <a:lnTo>
                  <a:pt x="0" y="523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6A03F2-8C7B-D33B-0E8F-24D4800D5C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1057275"/>
            <a:ext cx="5259554" cy="2495028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1465C6-2CDE-B5BF-F22E-CBDD44E86CFC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914400" y="3808750"/>
            <a:ext cx="5259554" cy="2233233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55126063-BDEE-A1AB-FDAE-DD9B98CACD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14194" y="410780"/>
            <a:ext cx="4344695" cy="6447220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 1">
            <a:extLst>
              <a:ext uri="{FF2B5EF4-FFF2-40B4-BE49-F238E27FC236}">
                <a16:creationId xmlns:a16="http://schemas.microsoft.com/office/drawing/2014/main" id="{2A3EC91E-4089-D366-06D3-3E66F93DF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-9389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3" name="Image 4">
            <a:extLst>
              <a:ext uri="{FF2B5EF4-FFF2-40B4-BE49-F238E27FC236}">
                <a16:creationId xmlns:a16="http://schemas.microsoft.com/office/drawing/2014/main" id="{EC46DC71-C12A-96C8-3FE2-AA95AB58B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0565" y="1057274"/>
            <a:ext cx="7965461" cy="994164"/>
          </a:xfrm>
        </p:spPr>
        <p:txBody>
          <a:bodyPr lIns="91440" tIns="0" rIns="91440" bIns="0" anchor="b" anchorCtr="0">
            <a:noAutofit/>
          </a:bodyPr>
          <a:lstStyle>
            <a:lvl1pPr algn="l">
              <a:lnSpc>
                <a:spcPct val="100000"/>
              </a:lnSpc>
              <a:defRPr sz="36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20F5EA7-881C-8FB7-EAC9-89C8F2E5865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60565" y="2303029"/>
            <a:ext cx="7965460" cy="3497698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ED7A50D8-0839-EC58-FFBE-315A20995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4809" y="1057274"/>
            <a:ext cx="7043617" cy="2520217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Image 0">
            <a:extLst>
              <a:ext uri="{FF2B5EF4-FFF2-40B4-BE49-F238E27FC236}">
                <a16:creationId xmlns:a16="http://schemas.microsoft.com/office/drawing/2014/main" id="{CD2D664E-6702-6607-A37E-2E9961449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>
            <a:extLst>
              <a:ext uri="{FF2B5EF4-FFF2-40B4-BE49-F238E27FC236}">
                <a16:creationId xmlns:a16="http://schemas.microsoft.com/office/drawing/2014/main" id="{951C5737-DF7E-D671-AC74-9E488335B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>
            <a:extLst>
              <a:ext uri="{FF2B5EF4-FFF2-40B4-BE49-F238E27FC236}">
                <a16:creationId xmlns:a16="http://schemas.microsoft.com/office/drawing/2014/main" id="{B9036D42-A06F-E6EE-BB91-8BAF04519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>
            <a:extLst>
              <a:ext uri="{FF2B5EF4-FFF2-40B4-BE49-F238E27FC236}">
                <a16:creationId xmlns:a16="http://schemas.microsoft.com/office/drawing/2014/main" id="{86E0540C-3355-A50D-AC61-047B54B70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B00F713C-1CC6-5879-0410-95F179D56A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40D3F2-4A7A-F909-AC98-0B402B26776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64808" y="3808750"/>
            <a:ext cx="7043618" cy="2233233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1629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3C7B0BB3-A5CA-7C72-DC39-AD00EC909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427336"/>
            <a:ext cx="3202546" cy="3430665"/>
          </a:xfrm>
          <a:custGeom>
            <a:avLst/>
            <a:gdLst>
              <a:gd name="connsiteX0" fmla="*/ 0 w 3202546"/>
              <a:gd name="connsiteY0" fmla="*/ 0 h 3430665"/>
              <a:gd name="connsiteX1" fmla="*/ 3202546 w 3202546"/>
              <a:gd name="connsiteY1" fmla="*/ 0 h 3430665"/>
              <a:gd name="connsiteX2" fmla="*/ 3202546 w 3202546"/>
              <a:gd name="connsiteY2" fmla="*/ 3430665 h 3430665"/>
              <a:gd name="connsiteX3" fmla="*/ 0 w 3202546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0665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7871527-68A5-0A5C-F5A6-A80523BA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654149"/>
            <a:ext cx="3202546" cy="3203852"/>
          </a:xfrm>
          <a:custGeom>
            <a:avLst/>
            <a:gdLst>
              <a:gd name="connsiteX0" fmla="*/ 3202546 w 3202546"/>
              <a:gd name="connsiteY0" fmla="*/ 0 h 3203852"/>
              <a:gd name="connsiteX1" fmla="*/ 3202546 w 3202546"/>
              <a:gd name="connsiteY1" fmla="*/ 3203852 h 3203852"/>
              <a:gd name="connsiteX2" fmla="*/ 0 w 3202546"/>
              <a:gd name="connsiteY2" fmla="*/ 3203852 h 3203852"/>
              <a:gd name="connsiteX3" fmla="*/ 0 w 3202546"/>
              <a:gd name="connsiteY3" fmla="*/ 3190718 h 32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203852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EB118B3-9B06-AD11-738A-7A0651F98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5" y="1"/>
            <a:ext cx="3202545" cy="3437345"/>
          </a:xfrm>
          <a:custGeom>
            <a:avLst/>
            <a:gdLst>
              <a:gd name="connsiteX0" fmla="*/ 0 w 3202545"/>
              <a:gd name="connsiteY0" fmla="*/ 0 h 3437345"/>
              <a:gd name="connsiteX1" fmla="*/ 3202545 w 3202545"/>
              <a:gd name="connsiteY1" fmla="*/ 0 h 3437345"/>
              <a:gd name="connsiteX2" fmla="*/ 3202545 w 3202545"/>
              <a:gd name="connsiteY2" fmla="*/ 3437345 h 3437345"/>
              <a:gd name="connsiteX3" fmla="*/ 0 w 320254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5" h="34373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EA94262-504E-06F2-F383-E832C37B1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6681"/>
            <a:ext cx="3202546" cy="3436477"/>
          </a:xfrm>
          <a:custGeom>
            <a:avLst/>
            <a:gdLst>
              <a:gd name="connsiteX0" fmla="*/ 0 w 3202546"/>
              <a:gd name="connsiteY0" fmla="*/ 0 h 3436477"/>
              <a:gd name="connsiteX1" fmla="*/ 3202546 w 3202546"/>
              <a:gd name="connsiteY1" fmla="*/ 3214418 h 3436477"/>
              <a:gd name="connsiteX2" fmla="*/ 3202546 w 3202546"/>
              <a:gd name="connsiteY2" fmla="*/ 3436477 h 3436477"/>
              <a:gd name="connsiteX3" fmla="*/ 0 w 3202546"/>
              <a:gd name="connsiteY3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6477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834635"/>
            <a:ext cx="7796464" cy="1222385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BFBCB81C-7599-87A1-8037-5FB8C374503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6FF02D51-6992-3FED-2A19-92E5AC564CF4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914400" y="2303028"/>
            <a:ext cx="3283119" cy="372033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283464" indent="-283464">
              <a:spcBef>
                <a:spcPts val="1000"/>
              </a:spcBef>
              <a:defRPr sz="1800"/>
            </a:lvl3pPr>
            <a:lvl4pPr marL="283464" indent="-283464">
              <a:spcBef>
                <a:spcPts val="1000"/>
              </a:spcBef>
              <a:defRPr sz="1800"/>
            </a:lvl4pPr>
            <a:lvl5pPr marL="283464"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C2762372-3C12-61F8-F131-E4C08A2B1735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4782159" y="2303028"/>
            <a:ext cx="3284951" cy="372033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283464" indent="-283464">
              <a:spcBef>
                <a:spcPts val="1000"/>
              </a:spcBef>
              <a:defRPr sz="1800"/>
            </a:lvl3pPr>
            <a:lvl4pPr marL="283464" indent="-283464">
              <a:spcBef>
                <a:spcPts val="1000"/>
              </a:spcBef>
              <a:defRPr sz="1800"/>
            </a:lvl4pPr>
            <a:lvl5pPr marL="283464"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73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65393"/>
            <a:ext cx="7631709" cy="1091627"/>
          </a:xfrm>
        </p:spPr>
        <p:txBody>
          <a:bodyPr tIns="0" bIns="0"/>
          <a:lstStyle>
            <a:lvl1pPr algn="l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ADE444-940A-5A34-8C49-4F15BC33EEC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14400" y="2303028"/>
            <a:ext cx="3283119" cy="4144192"/>
          </a:xfrm>
        </p:spPr>
        <p:txBody>
          <a:bodyPr lIns="91440" tIns="0" rIns="91440" bIns="0">
            <a:normAutofit/>
          </a:bodyPr>
          <a:lstStyle>
            <a:lvl1pPr marL="457200" indent="-457200">
              <a:spcBef>
                <a:spcPts val="1000"/>
              </a:spcBef>
              <a:buFont typeface="+mj-lt"/>
              <a:buAutoNum type="arabicPeriod"/>
              <a:defRPr sz="1800"/>
            </a:lvl1pPr>
            <a:lvl2pPr marL="745236" indent="-342900">
              <a:spcBef>
                <a:spcPts val="1000"/>
              </a:spcBef>
              <a:buFont typeface="+mj-lt"/>
              <a:buAutoNum type="alphaLcPeriod"/>
              <a:defRPr sz="1800"/>
            </a:lvl2pPr>
            <a:lvl3pPr marL="1202436" indent="-342900">
              <a:spcBef>
                <a:spcPts val="1000"/>
              </a:spcBef>
              <a:buFont typeface="+mj-lt"/>
              <a:buAutoNum type="arabicParenR"/>
              <a:defRPr sz="1800"/>
            </a:lvl3pPr>
            <a:lvl4pPr marL="1659636" indent="-342900">
              <a:spcBef>
                <a:spcPts val="1000"/>
              </a:spcBef>
              <a:buFont typeface="+mj-lt"/>
              <a:buAutoNum type="alphaLcParenR"/>
              <a:defRPr sz="1800"/>
            </a:lvl4pPr>
            <a:lvl5pPr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79FCB-9A9F-6B60-A95C-FCF020598D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82159" y="2303028"/>
            <a:ext cx="3763950" cy="414419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indent="-283464">
              <a:spcBef>
                <a:spcPts val="1000"/>
              </a:spcBef>
              <a:defRPr sz="1800"/>
            </a:lvl2pPr>
            <a:lvl3pPr indent="-283464">
              <a:spcBef>
                <a:spcPts val="1000"/>
              </a:spcBef>
              <a:defRPr sz="1800"/>
            </a:lvl3pPr>
            <a:lvl4pPr indent="-283464">
              <a:spcBef>
                <a:spcPts val="1000"/>
              </a:spcBef>
              <a:defRPr sz="1800"/>
            </a:lvl4pPr>
            <a:lvl5pPr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912B88E-830A-AD4C-378F-46EF5F7795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89454" y="965393"/>
            <a:ext cx="3202545" cy="5892607"/>
          </a:xfrm>
          <a:custGeom>
            <a:avLst/>
            <a:gdLst>
              <a:gd name="connsiteX0" fmla="*/ 0 w 3202545"/>
              <a:gd name="connsiteY0" fmla="*/ 0 h 6023366"/>
              <a:gd name="connsiteX1" fmla="*/ 3202545 w 3202545"/>
              <a:gd name="connsiteY1" fmla="*/ 0 h 6023366"/>
              <a:gd name="connsiteX2" fmla="*/ 3202545 w 3202545"/>
              <a:gd name="connsiteY2" fmla="*/ 3165406 h 6023366"/>
              <a:gd name="connsiteX3" fmla="*/ 2923656 w 3202545"/>
              <a:gd name="connsiteY3" fmla="*/ 3179481 h 6023366"/>
              <a:gd name="connsiteX4" fmla="*/ 364096 w 3202545"/>
              <a:gd name="connsiteY4" fmla="*/ 6016124 h 6023366"/>
              <a:gd name="connsiteX5" fmla="*/ 364096 w 3202545"/>
              <a:gd name="connsiteY5" fmla="*/ 6023364 h 6023366"/>
              <a:gd name="connsiteX6" fmla="*/ 1231541 w 3202545"/>
              <a:gd name="connsiteY6" fmla="*/ 6023364 h 6023366"/>
              <a:gd name="connsiteX7" fmla="*/ 1241636 w 3202545"/>
              <a:gd name="connsiteY7" fmla="*/ 5822974 h 6023366"/>
              <a:gd name="connsiteX8" fmla="*/ 3012253 w 3202545"/>
              <a:gd name="connsiteY8" fmla="*/ 4042481 h 6023366"/>
              <a:gd name="connsiteX9" fmla="*/ 3202545 w 3202545"/>
              <a:gd name="connsiteY9" fmla="*/ 4032784 h 6023366"/>
              <a:gd name="connsiteX10" fmla="*/ 3202545 w 3202545"/>
              <a:gd name="connsiteY10" fmla="*/ 4033098 h 6023366"/>
              <a:gd name="connsiteX11" fmla="*/ 3012291 w 3202545"/>
              <a:gd name="connsiteY11" fmla="*/ 4042794 h 6023366"/>
              <a:gd name="connsiteX12" fmla="*/ 1242011 w 3202545"/>
              <a:gd name="connsiteY12" fmla="*/ 5823008 h 6023366"/>
              <a:gd name="connsiteX13" fmla="*/ 1231918 w 3202545"/>
              <a:gd name="connsiteY13" fmla="*/ 6023365 h 6023366"/>
              <a:gd name="connsiteX14" fmla="*/ 3202545 w 3202545"/>
              <a:gd name="connsiteY14" fmla="*/ 6023365 h 6023366"/>
              <a:gd name="connsiteX15" fmla="*/ 3202545 w 3202545"/>
              <a:gd name="connsiteY15" fmla="*/ 6023366 h 6023366"/>
              <a:gd name="connsiteX16" fmla="*/ 0 w 3202545"/>
              <a:gd name="connsiteY16" fmla="*/ 6023366 h 602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2545" h="6023366">
                <a:moveTo>
                  <a:pt x="0" y="0"/>
                </a:moveTo>
                <a:lnTo>
                  <a:pt x="3202545" y="0"/>
                </a:lnTo>
                <a:lnTo>
                  <a:pt x="3202545" y="3165406"/>
                </a:lnTo>
                <a:lnTo>
                  <a:pt x="2923656" y="3179481"/>
                </a:lnTo>
                <a:cubicBezTo>
                  <a:pt x="1485615" y="3325450"/>
                  <a:pt x="364096" y="4539349"/>
                  <a:pt x="364096" y="6016124"/>
                </a:cubicBezTo>
                <a:lnTo>
                  <a:pt x="364096" y="6023364"/>
                </a:lnTo>
                <a:lnTo>
                  <a:pt x="1231541" y="6023364"/>
                </a:lnTo>
                <a:lnTo>
                  <a:pt x="1241636" y="5822974"/>
                </a:lnTo>
                <a:cubicBezTo>
                  <a:pt x="1336361" y="4887576"/>
                  <a:pt x="2077946" y="4138236"/>
                  <a:pt x="3012253" y="4042481"/>
                </a:cubicBezTo>
                <a:lnTo>
                  <a:pt x="3202545" y="4032784"/>
                </a:lnTo>
                <a:lnTo>
                  <a:pt x="3202545" y="4033098"/>
                </a:lnTo>
                <a:lnTo>
                  <a:pt x="3012291" y="4042794"/>
                </a:lnTo>
                <a:cubicBezTo>
                  <a:pt x="2078162" y="4138534"/>
                  <a:pt x="1336718" y="4887757"/>
                  <a:pt x="1242011" y="5823008"/>
                </a:cubicBezTo>
                <a:lnTo>
                  <a:pt x="1231918" y="6023365"/>
                </a:lnTo>
                <a:lnTo>
                  <a:pt x="3202545" y="6023365"/>
                </a:lnTo>
                <a:lnTo>
                  <a:pt x="3202545" y="6023366"/>
                </a:lnTo>
                <a:lnTo>
                  <a:pt x="0" y="602336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152F76-E42E-3D76-6BDB-2FA0D692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353550" y="4000041"/>
            <a:ext cx="2838450" cy="2857959"/>
            <a:chOff x="12797096" y="4000041"/>
            <a:chExt cx="2838450" cy="2857959"/>
          </a:xfrm>
        </p:grpSpPr>
        <p:sp>
          <p:nvSpPr>
            <p:cNvPr id="20" name="Freeform: Shape 28">
              <a:extLst>
                <a:ext uri="{FF2B5EF4-FFF2-40B4-BE49-F238E27FC236}">
                  <a16:creationId xmlns:a16="http://schemas.microsoft.com/office/drawing/2014/main" id="{ED0348C7-D83F-0AD7-2539-41219A795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2797096" y="4000041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21" name="Freeform: Shape 25">
              <a:extLst>
                <a:ext uri="{FF2B5EF4-FFF2-40B4-BE49-F238E27FC236}">
                  <a16:creationId xmlns:a16="http://schemas.microsoft.com/office/drawing/2014/main" id="{E911AA2D-BE77-278D-CD2E-2EB3E180F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664918" y="4867733"/>
              <a:ext cx="1970627" cy="1990267"/>
            </a:xfrm>
            <a:custGeom>
              <a:avLst/>
              <a:gdLst>
                <a:gd name="connsiteX0" fmla="*/ 0 w 1970627"/>
                <a:gd name="connsiteY0" fmla="*/ 0 h 1990267"/>
                <a:gd name="connsiteX1" fmla="*/ 1970627 w 1970627"/>
                <a:gd name="connsiteY1" fmla="*/ 0 h 1990267"/>
                <a:gd name="connsiteX2" fmla="*/ 1960534 w 1970627"/>
                <a:gd name="connsiteY2" fmla="*/ 200357 h 1990267"/>
                <a:gd name="connsiteX3" fmla="*/ 190254 w 1970627"/>
                <a:gd name="connsiteY3" fmla="*/ 1980571 h 1990267"/>
                <a:gd name="connsiteX4" fmla="*/ 0 w 1970627"/>
                <a:gd name="connsiteY4" fmla="*/ 1990267 h 199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27" h="1990267">
                  <a:moveTo>
                    <a:pt x="0" y="0"/>
                  </a:moveTo>
                  <a:lnTo>
                    <a:pt x="1970627" y="0"/>
                  </a:lnTo>
                  <a:lnTo>
                    <a:pt x="1960534" y="200357"/>
                  </a:lnTo>
                  <a:cubicBezTo>
                    <a:pt x="1865827" y="1135608"/>
                    <a:pt x="1124383" y="1884831"/>
                    <a:pt x="190254" y="1980571"/>
                  </a:cubicBezTo>
                  <a:lnTo>
                    <a:pt x="0" y="1990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Freeform: Shape 15">
              <a:extLst>
                <a:ext uri="{FF2B5EF4-FFF2-40B4-BE49-F238E27FC236}">
                  <a16:creationId xmlns:a16="http://schemas.microsoft.com/office/drawing/2014/main" id="{B6CE0BA6-C0FD-AC39-6C31-8477E0CAF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4632096" y="5844983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Image 2">
              <a:extLst>
                <a:ext uri="{FF2B5EF4-FFF2-40B4-BE49-F238E27FC236}">
                  <a16:creationId xmlns:a16="http://schemas.microsoft.com/office/drawing/2014/main" id="{666AD1A4-36DE-12F3-BB78-BA678A595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402193" y="5492845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79071EEC-EAD1-8B22-009A-68E74589A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6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28259CF0-6BC5-3693-6F49-C4489C07C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9454" y="-2546"/>
            <a:ext cx="3202546" cy="3441072"/>
          </a:xfrm>
          <a:custGeom>
            <a:avLst/>
            <a:gdLst>
              <a:gd name="connsiteX0" fmla="*/ 3202546 w 3202546"/>
              <a:gd name="connsiteY0" fmla="*/ 0 h 3441072"/>
              <a:gd name="connsiteX1" fmla="*/ 3202546 w 3202546"/>
              <a:gd name="connsiteY1" fmla="*/ 3441072 h 3441072"/>
              <a:gd name="connsiteX2" fmla="*/ 0 w 3202546"/>
              <a:gd name="connsiteY2" fmla="*/ 3441072 h 3441072"/>
              <a:gd name="connsiteX3" fmla="*/ 3082686 w 3202546"/>
              <a:gd name="connsiteY3" fmla="*/ 6086 h 344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41072">
                <a:moveTo>
                  <a:pt x="3202546" y="0"/>
                </a:moveTo>
                <a:lnTo>
                  <a:pt x="3202546" y="3441072"/>
                </a:lnTo>
                <a:lnTo>
                  <a:pt x="0" y="3441072"/>
                </a:lnTo>
                <a:cubicBezTo>
                  <a:pt x="0" y="1653352"/>
                  <a:pt x="1351216" y="182908"/>
                  <a:pt x="3082686" y="6086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6" name="Image 4">
            <a:extLst>
              <a:ext uri="{FF2B5EF4-FFF2-40B4-BE49-F238E27FC236}">
                <a16:creationId xmlns:a16="http://schemas.microsoft.com/office/drawing/2014/main" id="{9019DA73-2516-F3D2-ECDB-620C9048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665DA82-D253-8EC5-5DFB-F0266ED9F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20086" y="5331514"/>
            <a:ext cx="2148416" cy="1526486"/>
          </a:xfrm>
          <a:custGeom>
            <a:avLst/>
            <a:gdLst>
              <a:gd name="connsiteX0" fmla="*/ 0 w 2148416"/>
              <a:gd name="connsiteY0" fmla="*/ 1526486 h 1526486"/>
              <a:gd name="connsiteX1" fmla="*/ 2098930 w 2148416"/>
              <a:gd name="connsiteY1" fmla="*/ 135201 h 1526486"/>
              <a:gd name="connsiteX2" fmla="*/ 2148416 w 2148416"/>
              <a:gd name="connsiteY2" fmla="*/ 0 h 1526486"/>
              <a:gd name="connsiteX3" fmla="*/ 0 w 2148416"/>
              <a:gd name="connsiteY3" fmla="*/ 0 h 152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416" h="1526486">
                <a:moveTo>
                  <a:pt x="0" y="1526486"/>
                </a:moveTo>
                <a:cubicBezTo>
                  <a:pt x="943526" y="1526486"/>
                  <a:pt x="1753109" y="952785"/>
                  <a:pt x="2098930" y="135201"/>
                </a:cubicBezTo>
                <a:lnTo>
                  <a:pt x="21484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50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pic>
        <p:nvPicPr>
          <p:cNvPr id="21" name="Image 2">
            <a:extLst>
              <a:ext uri="{FF2B5EF4-FFF2-40B4-BE49-F238E27FC236}">
                <a16:creationId xmlns:a16="http://schemas.microsoft.com/office/drawing/2014/main" id="{A8B7F1F1-806C-8D65-7340-220A0C465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9991886" y="1247775"/>
            <a:ext cx="2200114" cy="2200114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E76518D4-6149-BA03-3BE5-6A13A792C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0428" y="6470488"/>
            <a:ext cx="775021" cy="387513"/>
          </a:xfrm>
          <a:custGeom>
            <a:avLst/>
            <a:gdLst>
              <a:gd name="connsiteX0" fmla="*/ 387511 w 775021"/>
              <a:gd name="connsiteY0" fmla="*/ 0 h 387513"/>
              <a:gd name="connsiteX1" fmla="*/ 775021 w 775021"/>
              <a:gd name="connsiteY1" fmla="*/ 387511 h 387513"/>
              <a:gd name="connsiteX2" fmla="*/ 775021 w 775021"/>
              <a:gd name="connsiteY2" fmla="*/ 387513 h 387513"/>
              <a:gd name="connsiteX3" fmla="*/ 1 w 775021"/>
              <a:gd name="connsiteY3" fmla="*/ 387513 h 387513"/>
              <a:gd name="connsiteX4" fmla="*/ 0 w 775021"/>
              <a:gd name="connsiteY4" fmla="*/ 387511 h 387513"/>
              <a:gd name="connsiteX5" fmla="*/ 387511 w 775021"/>
              <a:gd name="connsiteY5" fmla="*/ 0 h 3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21" h="387513">
                <a:moveTo>
                  <a:pt x="387511" y="0"/>
                </a:moveTo>
                <a:cubicBezTo>
                  <a:pt x="601527" y="0"/>
                  <a:pt x="775021" y="173494"/>
                  <a:pt x="775021" y="387511"/>
                </a:cubicBezTo>
                <a:lnTo>
                  <a:pt x="775021" y="387513"/>
                </a:lnTo>
                <a:lnTo>
                  <a:pt x="1" y="387513"/>
                </a:lnTo>
                <a:lnTo>
                  <a:pt x="0" y="387511"/>
                </a:lnTo>
                <a:cubicBezTo>
                  <a:pt x="0" y="173494"/>
                  <a:pt x="173494" y="0"/>
                  <a:pt x="387511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8F56A7F-403C-059D-4B58-A8D59888A15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4400" y="2331791"/>
            <a:ext cx="6903076" cy="3721817"/>
          </a:xfrm>
        </p:spPr>
        <p:txBody>
          <a:bodyPr t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723BF40-731C-2A5B-FC2F-B59DEF431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3405189"/>
            <a:ext cx="3202546" cy="3452811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3ACD3A33-D8A4-7058-9798-30967E3EF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1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8475" y="457199"/>
            <a:ext cx="987552" cy="2445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accent6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731520"/>
            <a:ext cx="10671048" cy="13620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80" r:id="rId3"/>
    <p:sldLayoutId id="2147483653" r:id="rId4"/>
    <p:sldLayoutId id="2147483668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1" r:id="rId11"/>
    <p:sldLayoutId id="2147483692" r:id="rId12"/>
    <p:sldLayoutId id="2147483676" r:id="rId13"/>
    <p:sldLayoutId id="2147483656" r:id="rId14"/>
    <p:sldLayoutId id="2147483657" r:id="rId15"/>
    <p:sldLayoutId id="2147483658" r:id="rId16"/>
    <p:sldLayoutId id="2147483659" r:id="rId17"/>
  </p:sldLayoutIdLst>
  <p:hf hdr="0" ft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38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7FF65-A536-F639-8591-ED024C223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9790" y="340243"/>
            <a:ext cx="6392421" cy="3859617"/>
          </a:xfrm>
        </p:spPr>
        <p:txBody>
          <a:bodyPr anchor="ctr"/>
          <a:lstStyle/>
          <a:p>
            <a:r>
              <a:rPr lang="mn-MN" dirty="0"/>
              <a:t>Баянтал суманд хийсэн ажлын товч мэдээлэл</a:t>
            </a:r>
            <a:br>
              <a:rPr lang="mn-MN" dirty="0"/>
            </a:br>
            <a:br>
              <a:rPr lang="mn-MN" dirty="0"/>
            </a:br>
            <a:r>
              <a:rPr lang="mn-MN" dirty="0">
                <a:solidFill>
                  <a:srgbClr val="C00000"/>
                </a:solidFill>
              </a:rPr>
              <a:t>2024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3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13EEC9-16E3-6C86-97D0-A7EC7EA09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831F88-F095-7A71-4A48-B270C7FC93D8}"/>
              </a:ext>
            </a:extLst>
          </p:cNvPr>
          <p:cNvSpPr txBox="1"/>
          <p:nvPr/>
        </p:nvSpPr>
        <p:spPr>
          <a:xfrm>
            <a:off x="839972" y="5316889"/>
            <a:ext cx="10132828" cy="1764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Сумын сургуулийн сурагчид бие даалтын 7 хоногийнхоо хүрээнд Засаг даргын тамгын газраар зочилж төрийн албан хаагчид юу хийдэг тухай, ямар өрөө тасалгаанд ажил үүргээ хэрхэн гүйцэтгэдэг тухай мэдээлэлтэй танилцлаа.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27E3B3-C5DD-F72B-D9BB-6D714DD88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36" y="203285"/>
            <a:ext cx="3428931" cy="20627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BD5308-1A83-0181-5AE7-974430EA9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856" y="203285"/>
            <a:ext cx="3600055" cy="20627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A61BC0-A57B-FD9A-642F-6DBFFFC92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136" y="2524004"/>
            <a:ext cx="3766864" cy="24520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8BB1E6-A857-9D95-1690-07A382B62C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9068" y="2524004"/>
            <a:ext cx="3600055" cy="2534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9996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CFAD14-1AAA-8CDA-A49B-523FD6C66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2FB763-EC86-F8A9-4A3E-677BDD4322A0}"/>
              </a:ext>
            </a:extLst>
          </p:cNvPr>
          <p:cNvSpPr txBox="1"/>
          <p:nvPr/>
        </p:nvSpPr>
        <p:spPr>
          <a:xfrm>
            <a:off x="1318437" y="4839028"/>
            <a:ext cx="10409275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Баянтал сумын засаг даргын тамгын газраас, тус цэцэрлэгийн Нүүдлийн бүлэг буюу </a:t>
            </a:r>
            <a:r>
              <a:rPr lang="mn-MN" sz="1800" dirty="0">
                <a:solidFill>
                  <a:srgbClr val="08080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зуны гэр цэцэрлэгийн хүүхэд</a:t>
            </a: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багачуудад зориулж шинэ гэрийг хүлээлгэн өглөө.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CF078D-A063-E845-8A9B-CE7A73C2B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749" y="712854"/>
            <a:ext cx="4607801" cy="36464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29502D-C90F-DBB9-CCE8-5702BC3C8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258" y="712854"/>
            <a:ext cx="4861993" cy="364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21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21286A-7B29-3B58-1636-0F45723890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CA661B-F96B-B388-FA80-36D75B5EE5C7}"/>
              </a:ext>
            </a:extLst>
          </p:cNvPr>
          <p:cNvSpPr txBox="1"/>
          <p:nvPr/>
        </p:nvSpPr>
        <p:spPr>
          <a:xfrm>
            <a:off x="765974" y="6152211"/>
            <a:ext cx="9856380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Түүхэн </a:t>
            </a:r>
            <a:r>
              <a:rPr lang="mn-MN" sz="1800" dirty="0">
                <a:solidFill>
                  <a:srgbClr val="08080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дурсгалт хөшөөгөө </a:t>
            </a: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засаж хүлээн авлаа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03E07E-989A-5DF3-EF05-4C8C2E40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620" y="637144"/>
            <a:ext cx="4259950" cy="2647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EAB2BC-B242-D5CE-9F4E-C9B6F6F48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620" y="3379537"/>
            <a:ext cx="4259950" cy="26475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D8831F-99A6-7EF6-E9EC-603A92F7F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229" y="637143"/>
            <a:ext cx="4193549" cy="26475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054241-C55D-B51F-491E-35298BAA0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1" y="3429000"/>
            <a:ext cx="4059778" cy="259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13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FF421-9E64-A55D-F28D-7EBAC3C8DB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7AB72B-BCC5-1898-4C77-D6E314CF7CE5}"/>
              </a:ext>
            </a:extLst>
          </p:cNvPr>
          <p:cNvSpPr txBox="1"/>
          <p:nvPr/>
        </p:nvSpPr>
        <p:spPr>
          <a:xfrm>
            <a:off x="1173126" y="4535936"/>
            <a:ext cx="98457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Сумын ЗДТГ, Соёлын төв, Ахмадын холбооны хамтран зохион байгуулсан </a:t>
            </a:r>
            <a:r>
              <a:rPr lang="mn-MN" sz="1800" dirty="0">
                <a:solidFill>
                  <a:srgbClr val="08080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“Ахмадын баяр”-ын </a:t>
            </a: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арга хэмжээ бүтэн өдрийн турш зохион байгуулагдаж тэмцээн уралдаанд амжилттай оролцсон ахмадууддаа шагналыг нь гардууллаа. </a:t>
            </a:r>
            <a:endParaRPr lang="mn-M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8756DB-2975-F96C-DD14-19E57573A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811" y="1001595"/>
            <a:ext cx="3538043" cy="2653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86BA6F-4CD2-3C0B-CEED-B045C2E6A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1" y="1001595"/>
            <a:ext cx="3875493" cy="27349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8D7644-742B-2809-077F-7AB6BF1A9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381" y="965141"/>
            <a:ext cx="3318719" cy="272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49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2064C7B-8C91-6466-570A-0EFD00965BB1}"/>
              </a:ext>
            </a:extLst>
          </p:cNvPr>
          <p:cNvSpPr txBox="1"/>
          <p:nvPr/>
        </p:nvSpPr>
        <p:spPr>
          <a:xfrm>
            <a:off x="1343247" y="5160987"/>
            <a:ext cx="95055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n-MN" sz="2000" dirty="0">
                <a:solidFill>
                  <a:srgbClr val="08080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"Нэг сум - Нэг нуур"</a:t>
            </a:r>
            <a:r>
              <a:rPr lang="mn-MN" sz="20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алсын хараа 2050 урт хугацааны бодлогын баримт бичигт тусгагдсан ажлууд эхэллээ.</a:t>
            </a:r>
            <a:endParaRPr lang="mn-MN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A93026-AB54-80BB-E416-568BB5333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937" y="265815"/>
            <a:ext cx="8037342" cy="45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73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8895A7-A8A4-E943-CFCF-8AA89FC07437}"/>
              </a:ext>
            </a:extLst>
          </p:cNvPr>
          <p:cNvSpPr txBox="1"/>
          <p:nvPr/>
        </p:nvSpPr>
        <p:spPr>
          <a:xfrm>
            <a:off x="903767" y="3941017"/>
            <a:ext cx="10536865" cy="1764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Зүүн, баруун гэр хорооллын гудамжны гэрэлтүүлэг, цамхаган гэрэлтүүлгүүдийн цагийн хуваарьт өөрчлөлт оруулж тохиргоог хийн бүрэн асаалаа.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Одоо цэцэрлэгт хүрээлэнгийн гэрэлтүүлгийн гэмтсэн кабель утсыг засуулснаар сумын гэрэлтүүлгүүд бүгд асч хэвийн ажиллагаанд орлоо.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“Гэрэлтэй орчинд амар тайван амьдарцгаая”</a:t>
            </a:r>
            <a:endParaRPr lang="mn-MN" sz="16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055FB4-E6F8-229F-C87C-149D1D329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0" y="360896"/>
            <a:ext cx="3845033" cy="2913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09B5B4-5313-B775-CECF-DC0FB50AD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786" y="360896"/>
            <a:ext cx="3884428" cy="2913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187CD0-B8E4-6168-6580-E3ACA010E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846" y="360895"/>
            <a:ext cx="3884428" cy="291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75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A34A67-B2E9-4396-A0E4-EDF87D1FFEA3}"/>
              </a:ext>
            </a:extLst>
          </p:cNvPr>
          <p:cNvSpPr txBox="1"/>
          <p:nvPr/>
        </p:nvSpPr>
        <p:spPr>
          <a:xfrm>
            <a:off x="1093382" y="4211707"/>
            <a:ext cx="10005236" cy="966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Сумын Засаг даргаар ахлуулсан баг хөдөө малчдаараа тойрч өвөлжилтийн бэлтгэл ажил, сумаас хийж хэрэгжүүлж байгаа арга хэмжээ, иргэд малчдынхаа санал хүсэлтийг сонсож явна.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E3AAE7-414A-7172-C594-04DC543B7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18" y="494413"/>
            <a:ext cx="3912782" cy="2934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0C3746-B667-B67C-B1DF-FF5B38BB3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448" y="494412"/>
            <a:ext cx="3664688" cy="29345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FB2BD4-1AEC-C828-99CF-B6B272263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733" y="494413"/>
            <a:ext cx="3444949" cy="293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75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A8ACD9-17CD-4529-FBC2-A4D72C8DCA1A}"/>
              </a:ext>
            </a:extLst>
          </p:cNvPr>
          <p:cNvSpPr txBox="1"/>
          <p:nvPr/>
        </p:nvSpPr>
        <p:spPr>
          <a:xfrm>
            <a:off x="1250348" y="4316684"/>
            <a:ext cx="9452344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Лүн гэр хорооллын айл өрхүүд </a:t>
            </a:r>
            <a:r>
              <a:rPr lang="mn-MN" sz="1800" dirty="0">
                <a:solidFill>
                  <a:srgbClr val="08080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шинэ КТПН-04 шугамд </a:t>
            </a: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холбогдлоо.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6185AF-485C-E78B-2F0B-EA71E9BC0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13" y="865203"/>
            <a:ext cx="3723716" cy="2562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BEFB9D-F861-B36D-2398-B984AE125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662" y="877558"/>
            <a:ext cx="3723716" cy="2562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190B53-EE3B-B83A-64B2-610294132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612" y="865202"/>
            <a:ext cx="3866982" cy="252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84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2A0A3C-B18F-D9DA-4A90-6B3B1D843AAB}"/>
              </a:ext>
            </a:extLst>
          </p:cNvPr>
          <p:cNvSpPr txBox="1"/>
          <p:nvPr/>
        </p:nvSpPr>
        <p:spPr>
          <a:xfrm>
            <a:off x="978196" y="4915997"/>
            <a:ext cx="10568763" cy="106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Байрнуудын орцны хаалганы дээр байдаг мэдрэгчтэй гэрлийг шалгаж эвдэрсэн хэсгийг манайхан засаж орой асах тохиргоог нь тааруулна. 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Орчиндоо ээлтэй, өөрсдөдөө арчаатай амьдарцгаая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BA89CA-82B3-9CA8-4CFF-FDD08AFAC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27" y="196111"/>
            <a:ext cx="3248689" cy="43315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192119-A2E8-4396-9101-3BD8334CC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253" y="542260"/>
            <a:ext cx="3719593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82B0CF-42CB-82FE-B3E7-4CA2C1EBF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783" y="786809"/>
            <a:ext cx="4730120" cy="3184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4010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0BDADB-9B4C-5946-FEB3-1263E6FEE991}"/>
              </a:ext>
            </a:extLst>
          </p:cNvPr>
          <p:cNvSpPr txBox="1"/>
          <p:nvPr/>
        </p:nvSpPr>
        <p:spPr>
          <a:xfrm>
            <a:off x="1792913" y="4420892"/>
            <a:ext cx="8436049" cy="46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mn-MN" sz="24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Сумын өмнөд хэсгийн туурь хог хаягдлыг цэвэрлэлээ.</a:t>
            </a:r>
            <a:endParaRPr lang="mn-M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16BA13-43A9-81E0-C1FF-DBC77F100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70" y="478463"/>
            <a:ext cx="3934048" cy="32216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8C668A-8769-D05A-F90A-29E6FE61D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922" y="478463"/>
            <a:ext cx="3615070" cy="32216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D0CB93-97CA-D03E-A9FC-8EABF0A33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037" y="478462"/>
            <a:ext cx="3765382" cy="322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68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5CFA2-4E67-F157-5FFD-A246307D41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D79F76-C56C-714D-1955-B1B2EE8F8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506" y="3429000"/>
            <a:ext cx="7574012" cy="430307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4632F2B4-FED8-1FE2-1157-52494117F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33" y="2949362"/>
            <a:ext cx="7421610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mn-MN" sz="1200" b="0" i="0" u="none" strike="noStrike" cap="none" normalizeH="0" baseline="0" dirty="0">
              <a:ln>
                <a:noFill/>
              </a:ln>
              <a:solidFill>
                <a:srgbClr val="08080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mn-MN" sz="1200" dirty="0">
              <a:solidFill>
                <a:srgbClr val="08080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mn-MN" sz="1200" b="0" i="0" u="none" strike="noStrike" cap="none" normalizeH="0" baseline="0" dirty="0">
              <a:ln>
                <a:noFill/>
              </a:ln>
              <a:solidFill>
                <a:srgbClr val="08080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mn-MN" sz="1200" b="0" i="0" u="none" strike="noStrike" cap="none" normalizeH="0" baseline="0" dirty="0">
              <a:ln>
                <a:noFill/>
              </a:ln>
              <a:solidFill>
                <a:srgbClr val="08080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mn-MN" sz="1200" dirty="0">
              <a:solidFill>
                <a:srgbClr val="08080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mn-MN" sz="1200" b="0" i="0" u="none" strike="noStrike" cap="none" normalizeH="0" baseline="0" dirty="0">
              <a:ln>
                <a:noFill/>
              </a:ln>
              <a:solidFill>
                <a:srgbClr val="08080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mn-MN" sz="1200" dirty="0">
              <a:solidFill>
                <a:srgbClr val="08080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mn-MN" b="0" i="0" u="none" strike="noStrike" cap="none" normalizeH="0" baseline="0" dirty="0">
                <a:ln>
                  <a:noFill/>
                </a:ln>
                <a:solidFill>
                  <a:srgbClr val="0808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Сумын сургуулийн хүүхдүүд </a:t>
            </a:r>
            <a:r>
              <a:rPr kumimoji="0" lang="mn-MN" altLang="mn-MN" b="1" i="0" u="none" strike="noStrike" cap="none" normalizeH="0" baseline="0" dirty="0">
                <a:ln>
                  <a:noFill/>
                </a:ln>
                <a:solidFill>
                  <a:srgbClr val="08080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 Тэгш оролцоо, хязгааргүй боломж” </a:t>
            </a:r>
            <a:r>
              <a:rPr kumimoji="0" lang="mn-MN" altLang="mn-MN" b="0" i="0" u="none" strike="noStrike" cap="none" normalizeH="0" baseline="0" dirty="0">
                <a:ln>
                  <a:noFill/>
                </a:ln>
                <a:solidFill>
                  <a:srgbClr val="0808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уриатай чуулган зохион байгууллаа.</a:t>
            </a:r>
            <a:endParaRPr kumimoji="0" lang="mn-MN" altLang="mn-M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mn-MN" altLang="mn-M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7" name="Picture 1" descr="📌">
            <a:extLst>
              <a:ext uri="{FF2B5EF4-FFF2-40B4-BE49-F238E27FC236}">
                <a16:creationId xmlns:a16="http://schemas.microsoft.com/office/drawing/2014/main" id="{553E8752-26BC-69A8-FE24-D726BE204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3" y="3886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5">
            <a:extLst>
              <a:ext uri="{FF2B5EF4-FFF2-40B4-BE49-F238E27FC236}">
                <a16:creationId xmlns:a16="http://schemas.microsoft.com/office/drawing/2014/main" id="{8E75A98F-85B2-E02A-167F-7AA1C520F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945" y="4924573"/>
            <a:ext cx="7389627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n-MN" altLang="mn-MN" b="0" i="0" u="none" strike="noStrike" cap="none" normalizeH="0" baseline="0" dirty="0">
                <a:ln>
                  <a:noFill/>
                </a:ln>
                <a:solidFill>
                  <a:srgbClr val="0808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Чуулганаар хүүхдийн зөвлөлийн тэргүүнээр Т.Цэцэнбилгүүн, дэд тэргүүнээр Ш.Эмүүжин нарыг </a:t>
            </a:r>
            <a:r>
              <a:rPr lang="en-US" altLang="mn-MN" dirty="0">
                <a:solidFill>
                  <a:srgbClr val="08080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kumimoji="0" lang="mn-MN" altLang="mn-MN" b="0" i="0" u="none" strike="noStrike" cap="none" normalizeH="0" baseline="0" dirty="0">
                <a:ln>
                  <a:noFill/>
                </a:ln>
                <a:solidFill>
                  <a:srgbClr val="0808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шинээр сонгосон байна.</a:t>
            </a:r>
            <a:endParaRPr kumimoji="0" lang="mn-MN" altLang="mn-M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3330659-890E-B5BD-DB6B-B43E067E2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52" y="132709"/>
            <a:ext cx="6872220" cy="3905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3219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A7B94B-9EA7-427C-235C-E1F39E169E7B}"/>
              </a:ext>
            </a:extLst>
          </p:cNvPr>
          <p:cNvSpPr txBox="1"/>
          <p:nvPr/>
        </p:nvSpPr>
        <p:spPr>
          <a:xfrm>
            <a:off x="574157" y="4268313"/>
            <a:ext cx="11323674" cy="1764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Эсгий туургатан баримтат цуврал нэвтрүүлгийн баг Баянтал сумын 2-р баг шилийн худагт унага тамгалах зан үйл , дэмбээ наадгайны талаарх зураг авалтаа хийлээ.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Сум орон нутгийн зүгээс малчдаа хамруулах, өв соёлоо сурталчлах, түүхэн дүрсэнд мөнхлөн үлдээх талаар дэмжлэг үзүүлэн ажиллаж байна.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F6B753-CECE-991E-B8DE-F7ABBD8F7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61" y="393405"/>
            <a:ext cx="3847214" cy="3035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C4B809-F740-3244-843F-A3D576A87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507" y="384712"/>
            <a:ext cx="3685953" cy="30355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979E29-1793-DC71-A027-B615BE185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292" y="356802"/>
            <a:ext cx="4121888" cy="309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92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CBC799-0F57-11F8-73A5-7DA56C301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693" y="393404"/>
            <a:ext cx="5238307" cy="3646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5A5C64-F578-0330-86F1-ECDF89056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547" y="393403"/>
            <a:ext cx="5238307" cy="36469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415D19-DAF6-552B-306A-7BE83B84DDE8}"/>
              </a:ext>
            </a:extLst>
          </p:cNvPr>
          <p:cNvSpPr txBox="1"/>
          <p:nvPr/>
        </p:nvSpPr>
        <p:spPr>
          <a:xfrm>
            <a:off x="1084521" y="4721396"/>
            <a:ext cx="10249786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Их бүтээн байгуулалт болох </a:t>
            </a:r>
            <a:r>
              <a:rPr lang="mn-MN" sz="1800" dirty="0">
                <a:solidFill>
                  <a:srgbClr val="08080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засмал зам,  спорт заалны </a:t>
            </a: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ажлыг 2024 онд эхлүүлж  2025 онд үргэлжлүүлэхээр ажиллаж байна.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610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F66D0B-53C5-9609-4402-F839DC988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333151" y="483781"/>
            <a:ext cx="3941135" cy="3072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651F25-9EC1-CB90-DD37-CC4D4ACF6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459" y="696433"/>
            <a:ext cx="3841897" cy="3072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5618C-E9EF-483E-67C1-D31240E91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4529" y="356190"/>
            <a:ext cx="3526465" cy="3072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7B8E9F-06C0-38EC-7202-177810A5478B}"/>
              </a:ext>
            </a:extLst>
          </p:cNvPr>
          <p:cNvSpPr txBox="1"/>
          <p:nvPr/>
        </p:nvSpPr>
        <p:spPr>
          <a:xfrm>
            <a:off x="733647" y="4466889"/>
            <a:ext cx="10909004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 оны бүтээн байгуулалтын нэг болох </a:t>
            </a:r>
            <a:r>
              <a:rPr lang="mn-MN" sz="1800" dirty="0">
                <a:solidFill>
                  <a:srgbClr val="08080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сумын наадмын шинэ талбай   </a:t>
            </a: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цаашид наадмын бус өдрүүдэд томоохон арга хэмжээнүүдийг зохион байгуулж явуулах зорилготой.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8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7B7663-C81F-9B16-5CCB-6350EE544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24" y="372140"/>
            <a:ext cx="5316278" cy="3413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9F6E9B-9ECC-32A9-C95A-D81DCF85B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72140"/>
            <a:ext cx="5018568" cy="3413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7AC34C-0E0B-D688-CE33-94BABE55167E}"/>
              </a:ext>
            </a:extLst>
          </p:cNvPr>
          <p:cNvSpPr txBox="1"/>
          <p:nvPr/>
        </p:nvSpPr>
        <p:spPr>
          <a:xfrm>
            <a:off x="1158949" y="4518703"/>
            <a:ext cx="10302949" cy="405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20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Хавар намар болдог </a:t>
            </a:r>
            <a:r>
              <a:rPr lang="mn-MN" sz="2000" dirty="0">
                <a:solidFill>
                  <a:srgbClr val="08080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 тарилтанд  </a:t>
            </a:r>
            <a:r>
              <a:rPr lang="mn-MN" sz="20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хамгийн идэвхтэй оролцдог.</a:t>
            </a:r>
            <a:endParaRPr lang="mn-M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41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098453-F4E9-CF99-2D33-76E674197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232" y="287079"/>
            <a:ext cx="5883348" cy="3686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10280F-8396-C8D2-00A4-BF08A6CB6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20" y="287079"/>
            <a:ext cx="5482854" cy="3686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DF6F62-E18F-C0E0-A383-9BD31005D35F}"/>
              </a:ext>
            </a:extLst>
          </p:cNvPr>
          <p:cNvSpPr txBox="1"/>
          <p:nvPr/>
        </p:nvSpPr>
        <p:spPr>
          <a:xfrm>
            <a:off x="2626242" y="4964596"/>
            <a:ext cx="6974958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Төвийн хогийн цэгийн хогийг </a:t>
            </a:r>
            <a:r>
              <a:rPr lang="mn-MN" sz="1800" dirty="0">
                <a:solidFill>
                  <a:srgbClr val="08080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түрж булах </a:t>
            </a: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ажлыг хийлээ.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224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3EF651-7780-29CC-AE32-C8EEE8DCE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637" y="636062"/>
            <a:ext cx="3051544" cy="38141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3954BC-C0C9-210A-2452-4B5215AFF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47" y="322025"/>
            <a:ext cx="3311697" cy="4701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B41AA7-44B6-2915-E671-F7E4BBEE8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652" y="779448"/>
            <a:ext cx="4645611" cy="3484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6626CE-36EE-999D-A88C-4430576AFC03}"/>
              </a:ext>
            </a:extLst>
          </p:cNvPr>
          <p:cNvSpPr txBox="1"/>
          <p:nvPr/>
        </p:nvSpPr>
        <p:spPr>
          <a:xfrm>
            <a:off x="1095153" y="5391247"/>
            <a:ext cx="9983973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Сумын хэмжээнд </a:t>
            </a:r>
            <a:r>
              <a:rPr lang="mn-MN" sz="1800" dirty="0">
                <a:solidFill>
                  <a:srgbClr val="08080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“Яг цагтаа”  </a:t>
            </a: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аяныг зохион байгуулахаар Засаг даргын захирамж гарч эхнээсээ үр дүнгээ өгч байна.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869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E8A574-B882-A088-35FC-88C5A5A26FE4}"/>
              </a:ext>
            </a:extLst>
          </p:cNvPr>
          <p:cNvSpPr txBox="1"/>
          <p:nvPr/>
        </p:nvSpPr>
        <p:spPr>
          <a:xfrm>
            <a:off x="875414" y="4534196"/>
            <a:ext cx="10292316" cy="966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Засаг даргын тамгын газраас явуулж буй төрийн үйлчилгээний талаарх цахим санал асуулга явуулахад нийт оролцсон хүмүүсийн </a:t>
            </a:r>
            <a:r>
              <a:rPr lang="mn-MN" sz="1800" dirty="0">
                <a:solidFill>
                  <a:srgbClr val="080809"/>
                </a:solidFill>
                <a:effectLst/>
                <a:highlight>
                  <a:srgbClr val="FF00FF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хувь нь муу,   </a:t>
            </a:r>
            <a:r>
              <a:rPr lang="mn-MN" sz="1800" dirty="0">
                <a:solidFill>
                  <a:srgbClr val="080809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хувь нь дунд</a:t>
            </a: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mn-MN" sz="1800" dirty="0">
                <a:solidFill>
                  <a:srgbClr val="08080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81 хувь нь сайн гэсэн </a:t>
            </a: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үнэлгээг өгсөн үр дүнд гарсан болно.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5C1B09-7EA2-8EB8-FB0E-369A86A0B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69" y="309649"/>
            <a:ext cx="2955305" cy="2152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61A697-8E45-D365-AC18-9E2DA5AEB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459" y="309649"/>
            <a:ext cx="2955305" cy="2152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A70A0A-23D0-15C1-D52A-75E1E8260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149" y="309649"/>
            <a:ext cx="2955304" cy="2152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991158-D294-1F28-2CB5-9BA638F21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545" y="309649"/>
            <a:ext cx="2738863" cy="408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85233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C041C2-32BC-B8E9-39FA-0B68B0014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385" y="798645"/>
            <a:ext cx="3659657" cy="3659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FF69F6-EFEC-A17F-541A-1B21B18AD890}"/>
              </a:ext>
            </a:extLst>
          </p:cNvPr>
          <p:cNvSpPr txBox="1"/>
          <p:nvPr/>
        </p:nvSpPr>
        <p:spPr>
          <a:xfrm>
            <a:off x="1967023" y="4911434"/>
            <a:ext cx="8123274" cy="592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3200" dirty="0">
                <a:solidFill>
                  <a:srgbClr val="08080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Анхаарал хандуулсанд баярлалаа.</a:t>
            </a:r>
            <a:endParaRPr lang="mn-MN" sz="32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097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886612-9345-7F3B-3D8A-A09E0B590D37}"/>
              </a:ext>
            </a:extLst>
          </p:cNvPr>
          <p:cNvSpPr txBox="1"/>
          <p:nvPr/>
        </p:nvSpPr>
        <p:spPr>
          <a:xfrm>
            <a:off x="2317899" y="4008340"/>
            <a:ext cx="7113180" cy="1063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20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Өвөлжилтийн бэлтгэл ажлын хүрээнд сумын нөөц </a:t>
            </a:r>
            <a:r>
              <a:rPr lang="en-US" sz="20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mn-MN" sz="20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өвсийг татан хурааж байна.</a:t>
            </a:r>
            <a:r>
              <a:rPr lang="en-US" sz="20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sz="20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Нийтдээ аюулгүйн нөөцөнд </a:t>
            </a:r>
            <a:r>
              <a:rPr lang="mn-MN" sz="2000" dirty="0">
                <a:solidFill>
                  <a:schemeClr val="accent6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mn-MN" sz="2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sz="20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тонн өвстэй байна.</a:t>
            </a:r>
            <a:endParaRPr lang="mn-M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78CC34-4FCF-0832-1357-F059BB04E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07" y="265814"/>
            <a:ext cx="4770473" cy="3248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3649DA-E626-5115-788D-FDFD24F43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045" y="265814"/>
            <a:ext cx="4504661" cy="3248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6491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CD8B9BE-4F46-F8D3-17BF-AFBD8C900840}"/>
              </a:ext>
            </a:extLst>
          </p:cNvPr>
          <p:cNvSpPr txBox="1"/>
          <p:nvPr/>
        </p:nvSpPr>
        <p:spPr>
          <a:xfrm>
            <a:off x="831996" y="4435124"/>
            <a:ext cx="10980775" cy="106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Баянтал суманд гамшгаас хамгаалах бэлэн байдлын үзлэг, дадлага сургуулилт боллоо.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Онцгой байдлын ерөнхий газраас ирсэн ажлын хэсэг </a:t>
            </a:r>
            <a:r>
              <a:rPr lang="mn-MN" sz="1800" b="1" dirty="0">
                <a:solidFill>
                  <a:srgbClr val="08080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“Хангалттай” </a:t>
            </a: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гэсэн үнэлэлт дүгнэлт өгснөөр уг үйл ажиллагаа өндөрлөлөө.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A9D825-8CF4-1FA1-CFDF-FB9B09133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38" y="811540"/>
            <a:ext cx="3909237" cy="29417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1E3F3E-FBC5-BE72-1165-15F49A0C8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283" y="806907"/>
            <a:ext cx="3739117" cy="29463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52079A-94EE-E84F-374F-94799A9CD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823" y="806907"/>
            <a:ext cx="3193312" cy="294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8FFB78DC-C8D3-2B03-C8F2-D2210499E905}"/>
              </a:ext>
            </a:extLst>
          </p:cNvPr>
          <p:cNvSpPr txBox="1"/>
          <p:nvPr/>
        </p:nvSpPr>
        <p:spPr>
          <a:xfrm>
            <a:off x="3157870" y="4386101"/>
            <a:ext cx="8761227" cy="106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Сумын ИТХ-ын төлөөлөгчид, Засаг даргын </a:t>
            </a:r>
            <a:r>
              <a:rPr lang="mn-MN" sz="1800" dirty="0">
                <a:solidFill>
                  <a:srgbClr val="08080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нэрэмжит тэмцээн </a:t>
            </a: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амжилттай болж өндөрлөлөө.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Шагналт байр эзэлсэн багуудад шагналыг нь гардуулалаа.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9F931E-E7D8-4DFD-190C-826E13F37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531" y="441251"/>
            <a:ext cx="5021860" cy="334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1C5892-FBE9-E703-7265-CBD9832B5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712" y="441251"/>
            <a:ext cx="5159385" cy="3343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5681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0AEC4F-E711-8552-9C34-82C1514A1E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179D42-24B2-5F3E-7D68-F5BF59FC4FCE}"/>
              </a:ext>
            </a:extLst>
          </p:cNvPr>
          <p:cNvSpPr txBox="1"/>
          <p:nvPr/>
        </p:nvSpPr>
        <p:spPr>
          <a:xfrm>
            <a:off x="2434855" y="4427150"/>
            <a:ext cx="9133367" cy="1365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Аймгийн </a:t>
            </a:r>
            <a:r>
              <a:rPr lang="mn-MN" sz="1800" dirty="0">
                <a:solidFill>
                  <a:srgbClr val="08080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татварын хэлтсийнхэн </a:t>
            </a: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багийн Засаг дарга, цагдаа хамтарсан ажлын хэсэг хөдөөгүүр ажиллаж байна.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 оны татвар, малчдын өвөлжилтийн бэлтгэл ажилтай танилцах, цагдаагийн зүгээс анхаарах, сэрэмжлүүлэх мэдээлэл зэргийг хүргэж байна.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AEAF5F-5022-BFDA-B2D3-A3EE9C94E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965" y="339124"/>
            <a:ext cx="4433778" cy="3455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F2EB2A-52F2-FAD6-1DE3-BA5F8F70C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775" y="339125"/>
            <a:ext cx="4433778" cy="3455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1718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67C004-8B72-C872-98FB-00A2A584D0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0B76CC-5A74-B965-FA45-D2E0B09FBD18}"/>
              </a:ext>
            </a:extLst>
          </p:cNvPr>
          <p:cNvSpPr txBox="1"/>
          <p:nvPr/>
        </p:nvSpPr>
        <p:spPr>
          <a:xfrm>
            <a:off x="484709" y="4145699"/>
            <a:ext cx="10526233" cy="1734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mn-MN" sz="1800" dirty="0">
              <a:solidFill>
                <a:srgbClr val="08080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Сумын Засаг даргаас анх удаа сум орон нутагтаа төрж өссөн, одоо оюутан болж суралцаж байгаа 5 залуучуудад </a:t>
            </a:r>
            <a:r>
              <a:rPr lang="mn-MN" sz="1800" dirty="0">
                <a:solidFill>
                  <a:srgbClr val="08080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Сумын Засаг даргын тэтгэлэг 1,0 сая төгрөг”</a:t>
            </a: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-ийн батламжийг гардуулан өгч сурлагын өндөр амжилт хүслээ.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4078A6-DD58-5FCD-F1C6-8503ADDD9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185" y="597250"/>
            <a:ext cx="4835114" cy="2867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F06196-880E-B2F5-8E7A-F8FE50A3F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73" y="597250"/>
            <a:ext cx="4763386" cy="2938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68595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CE1B8-1C92-D6D2-444B-652DB90E86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A97209-B271-E3F9-00D3-566D158C81E3}"/>
              </a:ext>
            </a:extLst>
          </p:cNvPr>
          <p:cNvSpPr txBox="1"/>
          <p:nvPr/>
        </p:nvSpPr>
        <p:spPr>
          <a:xfrm>
            <a:off x="152400" y="4857799"/>
            <a:ext cx="9090837" cy="405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20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Баянтал сум өвөл цагийн </a:t>
            </a:r>
            <a:r>
              <a:rPr lang="mn-MN" sz="2000" dirty="0">
                <a:solidFill>
                  <a:srgbClr val="08080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нийтийн их цэвэрлэгээг </a:t>
            </a:r>
            <a:r>
              <a:rPr lang="mn-MN" sz="20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хийлээ.</a:t>
            </a:r>
            <a:endParaRPr lang="mn-M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C7BC785-2104-AF93-51E4-999591ABD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74" y="899402"/>
            <a:ext cx="3493298" cy="2619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DFEB55-9FC2-99F4-14C8-04F31B4FD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5907" y="767370"/>
            <a:ext cx="3141553" cy="4931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969AE9-77E7-25E2-DF0F-1036CF091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772" y="767370"/>
            <a:ext cx="4506935" cy="338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1619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69D854-FB65-0E93-CFE2-041F7C41DD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A80C20B2-AE6D-6B37-5A75-0E6E858F5B6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9435" r="19435"/>
          <a:stretch>
            <a:fillRect/>
          </a:stretch>
        </p:blipFill>
        <p:spPr>
          <a:xfrm>
            <a:off x="1964327" y="361506"/>
            <a:ext cx="5786808" cy="4251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1A3F51-C95A-6534-C26A-DACDA3A9D3B8}"/>
              </a:ext>
            </a:extLst>
          </p:cNvPr>
          <p:cNvSpPr txBox="1"/>
          <p:nvPr/>
        </p:nvSpPr>
        <p:spPr>
          <a:xfrm>
            <a:off x="213961" y="4983243"/>
            <a:ext cx="8419676" cy="966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8080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Хаан банкны АТМ</a:t>
            </a:r>
            <a:r>
              <a:rPr lang="en-US" sz="1800" dirty="0">
                <a:solidFill>
                  <a:srgbClr val="08080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mn-MN" sz="1800" dirty="0">
                <a:solidFill>
                  <a:srgbClr val="080809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ыг </a:t>
            </a:r>
            <a:r>
              <a:rPr lang="mn-MN" dirty="0">
                <a:solidFill>
                  <a:srgbClr val="08080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mn-MN" sz="1800" dirty="0">
                <a:solidFill>
                  <a:srgbClr val="08080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амгын газрын 1 давхарт суурилуулж байна. 2 талын хаалт, тог баригч, гадна хаяг зэргийг угсарч ирэх 7 хоногоос хэвийн ажиллаж эхлэнэ. Иргэд та бүхэн соёлтой байж орчинг нь цэвэрхэн байлгаарай</a:t>
            </a:r>
            <a:endParaRPr lang="mn-M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DE7B30-098E-AD2F-62C1-0933B6B09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704" y="839972"/>
            <a:ext cx="2921335" cy="5900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210172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 color block_Win32_SL_v14" id="{59749740-91A0-46B8-82A8-B436C7A8A142}" vid="{B3F8D047-377B-4FC8-B21C-47530C6DE3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719FA4-954C-4FA8-82CB-206659C3B82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6DBB56F-4362-4386-A1A1-3DF8988966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948363-B267-4BAC-8655-100FBEC280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{5712D8D9-71BE-44F3-AAFB-25B1AD691C37}tf78438558_win32</Template>
  <TotalTime>454</TotalTime>
  <Words>632</Words>
  <Application>Microsoft Office PowerPoint</Application>
  <PresentationFormat>Widescreen</PresentationFormat>
  <Paragraphs>55</Paragraphs>
  <Slides>27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Sabon Next LT</vt:lpstr>
      <vt:lpstr>Custom</vt:lpstr>
      <vt:lpstr>Баянтал суманд хийсэн ажлын товч мэдээлэл 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Баянтал суманд хийсэн ажлын товч мэдээлэл</dc:title>
  <dc:subject/>
  <dc:creator>ШИНЭБАЯР</dc:creator>
  <cp:lastModifiedBy>ШИНЭБАЯР</cp:lastModifiedBy>
  <cp:revision>65</cp:revision>
  <dcterms:created xsi:type="dcterms:W3CDTF">2024-11-26T07:33:51Z</dcterms:created>
  <dcterms:modified xsi:type="dcterms:W3CDTF">2024-11-27T09:53:23Z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