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19"/>
  </p:notesMasterIdLst>
  <p:sldIdLst>
    <p:sldId id="257" r:id="rId4"/>
    <p:sldId id="258" r:id="rId5"/>
    <p:sldId id="259" r:id="rId6"/>
    <p:sldId id="260" r:id="rId7"/>
    <p:sldId id="261" r:id="rId8"/>
    <p:sldId id="269" r:id="rId9"/>
    <p:sldId id="262" r:id="rId10"/>
    <p:sldId id="267" r:id="rId11"/>
    <p:sldId id="268" r:id="rId12"/>
    <p:sldId id="271" r:id="rId13"/>
    <p:sldId id="263" r:id="rId14"/>
    <p:sldId id="264" r:id="rId15"/>
    <p:sldId id="272" r:id="rId16"/>
    <p:sldId id="273" r:id="rId17"/>
    <p:sldId id="26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32"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06C5A-D9AE-4EE6-B614-A0825415EF7E}" type="datetimeFigureOut">
              <a:rPr lang="en-US" smtClean="0"/>
              <a:t>6/6/2023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DDBB0D-6328-42DA-9911-A11666E934D9}" type="slidenum">
              <a:rPr lang="en-US" smtClean="0"/>
              <a:t>‹#›</a:t>
            </a:fld>
            <a:endParaRPr lang="en-US"/>
          </a:p>
        </p:txBody>
      </p:sp>
    </p:spTree>
    <p:extLst>
      <p:ext uri="{BB962C8B-B14F-4D97-AF65-F5344CB8AC3E}">
        <p14:creationId xmlns:p14="http://schemas.microsoft.com/office/powerpoint/2010/main" val="257960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F283270-9A25-4F03-B096-E173B5468A30}" type="datetimeFigureOut">
              <a:rPr lang="en-US" smtClean="0"/>
              <a:t>6/6/2023</a:t>
            </a:fld>
            <a:endParaRPr lang="en-US"/>
          </a:p>
        </p:txBody>
      </p:sp>
      <p:sp>
        <p:nvSpPr>
          <p:cNvPr id="8" name="Slide Number Placeholder 7"/>
          <p:cNvSpPr>
            <a:spLocks noGrp="1"/>
          </p:cNvSpPr>
          <p:nvPr>
            <p:ph type="sldNum" sz="quarter" idx="11"/>
          </p:nvPr>
        </p:nvSpPr>
        <p:spPr/>
        <p:txBody>
          <a:bodyPr/>
          <a:lstStyle/>
          <a:p>
            <a:fld id="{821D12C7-D095-4B96-A913-FA09C04043A4}"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white">
                  <a:lumMod val="65000"/>
                  <a:lumOff val="35000"/>
                </a:prstClr>
              </a:solidFill>
            </a:endParaRPr>
          </a:p>
        </p:txBody>
      </p:sp>
    </p:spTree>
    <p:extLst>
      <p:ext uri="{BB962C8B-B14F-4D97-AF65-F5344CB8AC3E}">
        <p14:creationId xmlns:p14="http://schemas.microsoft.com/office/powerpoint/2010/main" val="17163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38438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6586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69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3844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34613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2741205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873404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F283270-9A25-4F03-B096-E173B5468A3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562586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4059873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3104495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8" name="Slide Number Placeholder 7"/>
          <p:cNvSpPr>
            <a:spLocks noGrp="1"/>
          </p:cNvSpPr>
          <p:nvPr>
            <p:ph type="sldNum" sz="quarter" idx="11"/>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white">
                  <a:lumMod val="65000"/>
                  <a:lumOff val="35000"/>
                </a:prstClr>
              </a:solidFill>
            </a:endParaRPr>
          </a:p>
        </p:txBody>
      </p:sp>
    </p:spTree>
    <p:extLst>
      <p:ext uri="{BB962C8B-B14F-4D97-AF65-F5344CB8AC3E}">
        <p14:creationId xmlns:p14="http://schemas.microsoft.com/office/powerpoint/2010/main" val="957383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309760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84471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6275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white">
                  <a:lumMod val="65000"/>
                  <a:lumOff val="35000"/>
                </a:prstClr>
              </a:solidFill>
            </a:endParaRPr>
          </a:p>
        </p:txBody>
      </p:sp>
      <p:sp>
        <p:nvSpPr>
          <p:cNvPr id="9" name="Slide Number Placeholder 8"/>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6810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white">
                  <a:lumMod val="65000"/>
                  <a:lumOff val="35000"/>
                </a:prstClr>
              </a:solidFill>
            </a:endParaRPr>
          </a:p>
        </p:txBody>
      </p:sp>
      <p:sp>
        <p:nvSpPr>
          <p:cNvPr id="5" name="Slide Number Placeholder 4"/>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3636642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white">
                  <a:lumMod val="65000"/>
                  <a:lumOff val="35000"/>
                </a:prstClr>
              </a:solidFill>
            </a:endParaRPr>
          </a:p>
        </p:txBody>
      </p:sp>
      <p:sp>
        <p:nvSpPr>
          <p:cNvPr id="4" name="Slide Number Placeholder 3"/>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266576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283270-9A25-4F03-B096-E173B5468A30}" type="datetimeFigureOut">
              <a:rPr lang="en-US" smtClean="0"/>
              <a:t>6/6/2023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1D12C7-D095-4B96-A913-FA09C04043A4}"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256193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white">
                  <a:lumMod val="65000"/>
                  <a:lumOff val="35000"/>
                </a:prstClr>
              </a:solidFill>
            </a:endParaRPr>
          </a:p>
        </p:txBody>
      </p:sp>
      <p:sp>
        <p:nvSpPr>
          <p:cNvPr id="7" name="Slide Number Placeholder 6"/>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130141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3367617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white">
                  <a:lumMod val="65000"/>
                  <a:lumOff val="35000"/>
                </a:prstClr>
              </a:solidFill>
            </a:endParaRPr>
          </a:p>
        </p:txBody>
      </p:sp>
      <p:sp>
        <p:nvSpPr>
          <p:cNvPr id="6" name="Slide Number Placeholder 5"/>
          <p:cNvSpPr>
            <a:spLocks noGrp="1"/>
          </p:cNvSpPr>
          <p:nvPr>
            <p:ph type="sldNum" sz="quarter" idx="12"/>
          </p:nvPr>
        </p:nvSpPr>
        <p:spPr/>
        <p:txBody>
          <a:body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Tree>
    <p:extLst>
      <p:ext uri="{BB962C8B-B14F-4D97-AF65-F5344CB8AC3E}">
        <p14:creationId xmlns:p14="http://schemas.microsoft.com/office/powerpoint/2010/main" val="255627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EF283270-9A25-4F03-B096-E173B5468A3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12C7-D095-4B96-A913-FA09C04043A4}"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F283270-9A25-4F03-B096-E173B5468A30}"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1D12C7-D095-4B96-A913-FA09C04043A4}"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283270-9A25-4F03-B096-E173B5468A30}" type="datetimeFigureOut">
              <a:rPr lang="en-US" smtClean="0"/>
              <a:t>6/6/2023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3270-9A25-4F03-B096-E173B5468A30}" type="datetimeFigureOut">
              <a:rPr lang="en-US" smtClean="0"/>
              <a:t>6/6/2023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283270-9A25-4F03-B096-E173B5468A30}" type="datetimeFigureOut">
              <a:rPr lang="en-US" smtClean="0"/>
              <a:t>6/6/2023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1D12C7-D095-4B96-A913-FA09C04043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F283270-9A25-4F03-B096-E173B5468A30}" type="datetimeFigureOut">
              <a:rPr lang="en-US" smtClean="0"/>
              <a:t>6/6/2023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21D12C7-D095-4B96-A913-FA09C04043A4}"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3177808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F283270-9A25-4F03-B096-E173B5468A30}" type="datetimeFigureOut">
              <a:rPr lang="en-US" smtClean="0">
                <a:solidFill>
                  <a:prstClr val="white">
                    <a:lumMod val="65000"/>
                    <a:lumOff val="35000"/>
                  </a:prstClr>
                </a:solidFill>
              </a:rPr>
              <a:pPr/>
              <a:t>6/6/2023</a:t>
            </a:fld>
            <a:endParaRPr lang="en-US">
              <a:solidFill>
                <a:prstClr val="white">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white">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21D12C7-D095-4B96-A913-FA09C04043A4}" type="slidenum">
              <a:rPr lang="en-US" smtClean="0">
                <a:solidFill>
                  <a:prstClr val="white">
                    <a:lumMod val="65000"/>
                    <a:lumOff val="35000"/>
                  </a:prstClr>
                </a:solidFill>
              </a:rPr>
              <a:pPr/>
              <a:t>‹#›</a:t>
            </a:fld>
            <a:endParaRPr lang="en-US">
              <a:solidFill>
                <a:prstClr val="white">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1622696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068960"/>
            <a:ext cx="7558608" cy="1008112"/>
          </a:xfrm>
        </p:spPr>
        <p:txBody>
          <a:bodyPr/>
          <a:lstStyle/>
          <a:p>
            <a:r>
              <a:rPr lang="mn-MN" sz="3200" b="1" dirty="0" smtClean="0">
                <a:solidFill>
                  <a:schemeClr val="bg1"/>
                </a:solidFill>
                <a:latin typeface="Arial" pitchFamily="34" charset="0"/>
                <a:cs typeface="Arial" pitchFamily="34" charset="0"/>
              </a:rPr>
              <a:t>Авлига, ашиг сонирхлын зөрчлөөс урьдчилан сэргийлэх нь</a:t>
            </a:r>
            <a:endParaRPr lang="en-US" sz="32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084168" y="5589240"/>
            <a:ext cx="2880320" cy="859160"/>
          </a:xfrm>
        </p:spPr>
        <p:txBody>
          <a:bodyPr>
            <a:normAutofit/>
          </a:bodyPr>
          <a:lstStyle/>
          <a:p>
            <a:r>
              <a:rPr lang="mn-MN" sz="1800" b="1" i="1" dirty="0" smtClean="0">
                <a:solidFill>
                  <a:schemeClr val="bg1"/>
                </a:solidFill>
                <a:latin typeface="Arial" pitchFamily="34" charset="0"/>
                <a:cs typeface="Arial" pitchFamily="34" charset="0"/>
              </a:rPr>
              <a:t>Хууль, эрх зүйн хэлтэс</a:t>
            </a:r>
            <a:endParaRPr lang="en-US" sz="1800" b="1" i="1" dirty="0" smtClean="0">
              <a:solidFill>
                <a:schemeClr val="bg1"/>
              </a:solidFill>
              <a:latin typeface="Arial" pitchFamily="34" charset="0"/>
              <a:cs typeface="Arial" pitchFamily="34" charset="0"/>
            </a:endParaRPr>
          </a:p>
          <a:p>
            <a:r>
              <a:rPr lang="en-US" sz="1800" b="1" i="1" dirty="0" smtClean="0">
                <a:solidFill>
                  <a:schemeClr val="bg1"/>
                </a:solidFill>
                <a:latin typeface="Arial" pitchFamily="34" charset="0"/>
                <a:cs typeface="Arial" pitchFamily="34" charset="0"/>
              </a:rPr>
              <a:t>2023 </a:t>
            </a:r>
            <a:r>
              <a:rPr lang="mn-MN" sz="1800" b="1" i="1" dirty="0" smtClean="0">
                <a:solidFill>
                  <a:schemeClr val="bg1"/>
                </a:solidFill>
                <a:latin typeface="Arial" pitchFamily="34" charset="0"/>
                <a:cs typeface="Arial" pitchFamily="34" charset="0"/>
              </a:rPr>
              <a:t>он</a:t>
            </a:r>
            <a:endParaRPr lang="en-US" sz="1800" b="1"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15240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288032"/>
          </a:xfrm>
        </p:spPr>
        <p:txBody>
          <a:bodyPr/>
          <a:lstStyle/>
          <a:p>
            <a:pPr algn="l"/>
            <a:r>
              <a:rPr lang="mn-MN" sz="1800" b="1" dirty="0">
                <a:solidFill>
                  <a:srgbClr val="0070C0"/>
                </a:solidFill>
                <a:latin typeface="Arial" pitchFamily="34" charset="0"/>
                <a:cs typeface="Arial" pitchFamily="34" charset="0"/>
              </a:rPr>
              <a:t>Ашиг сонирхлын зөрчлөөс урьдчилан сэргийлэх алхмууд</a:t>
            </a:r>
            <a:endParaRPr lang="en-US" sz="1800" b="1" dirty="0">
              <a:latin typeface="Arial" pitchFamily="34" charset="0"/>
              <a:cs typeface="Arial" pitchFamily="34" charset="0"/>
            </a:endParaRPr>
          </a:p>
        </p:txBody>
      </p:sp>
      <p:sp>
        <p:nvSpPr>
          <p:cNvPr id="3" name="Content Placeholder 2"/>
          <p:cNvSpPr>
            <a:spLocks noGrp="1"/>
          </p:cNvSpPr>
          <p:nvPr>
            <p:ph idx="1"/>
          </p:nvPr>
        </p:nvSpPr>
        <p:spPr>
          <a:xfrm>
            <a:off x="457200" y="476672"/>
            <a:ext cx="8229600" cy="4680520"/>
          </a:xfrm>
        </p:spPr>
        <p:txBody>
          <a:bodyPr>
            <a:noAutofit/>
          </a:bodyPr>
          <a:lstStyle/>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Үйлчилгээ авахад шаардагдах бичиг баримтын жагсаалт;</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Уулзах цагийн хуваарийг цахим хуудас болон мэдээллийн самбартаа ойлгомжтой байдлаар;</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Үйл ажиллагаандаа мөрдөж байгаа хууль тогтоомж, дүрэм, журам, заавар;</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Эрхэм зорилго, үйл ажиллагааны стратегийн зорилт, зорилго, тэргүүлэх чиглэл;</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Шинээр боловсруулж байгаа бодлогын баримт бичиг болон нийтээр дагаж мөрдөх хэм хэмжээ тогтоосон шийдвэрийн төсөл;</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Төрийн байгууллагын гүйцэтгэх тодорхой чиг үүргийг төрийн бус байгууллага гүйцэтгэж байгаа тохиолдолд тухайн төрийн бус байгууллагын мэдээлэл;</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Тухайн байгууллага тодорхой төрлийн аж ахуйн үйл ажиллагаа эсхүл бусад үйл ажиллагаа эрхлэх зөвшөөрөл олгодог бол тухайн зөвшөөрөл эзэмшигчийн мэдээлэл, эрхлэх үйл ажиллагааны чиглэл, зөвшөөрөл олгосон болон дуусгавар болох хугацаа;</a:t>
            </a:r>
          </a:p>
          <a:p>
            <a:pPr marL="457200" lvl="0" indent="-457200" eaLnBrk="0" fontAlgn="base" hangingPunct="0">
              <a:spcBef>
                <a:spcPct val="0"/>
              </a:spcBef>
              <a:spcAft>
                <a:spcPct val="0"/>
              </a:spcAft>
              <a:buFont typeface="Arial" charset="0"/>
              <a:buChar char="•"/>
            </a:pPr>
            <a:r>
              <a:rPr lang="mn-MN" baseline="-25000" dirty="0">
                <a:solidFill>
                  <a:prstClr val="black"/>
                </a:solidFill>
                <a:latin typeface="Arial" charset="0"/>
                <a:cs typeface="Arial" charset="0"/>
              </a:rPr>
              <a:t>Салбарын хэмжээнд улсын төсвийн хөрөнгөөр болон гадаадын зээл, тусламжаар хэрэгжүүлж байгаа төсөл, хөтөлбөрийн хэрэгжилт, явц, байдлын талаарх мэдээлэл.</a:t>
            </a:r>
            <a:endParaRPr lang="en-US"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15972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288032"/>
          </a:xfrm>
        </p:spPr>
        <p:txBody>
          <a:bodyPr/>
          <a:lstStyle/>
          <a:p>
            <a:pPr algn="l"/>
            <a:r>
              <a:rPr lang="mn-MN" sz="1800" b="1" dirty="0">
                <a:solidFill>
                  <a:srgbClr val="0070C0"/>
                </a:solidFill>
                <a:latin typeface="Arial" pitchFamily="34" charset="0"/>
                <a:cs typeface="Arial" pitchFamily="34" charset="0"/>
              </a:rPr>
              <a:t>Ашиг сонирхлын зөрчлөөс урьдчилан сэргийлэх алхмууд</a:t>
            </a:r>
            <a:endParaRPr lang="en-US" sz="1800" b="1" dirty="0">
              <a:latin typeface="Arial" pitchFamily="34" charset="0"/>
              <a:cs typeface="Arial" pitchFamily="34" charset="0"/>
            </a:endParaRPr>
          </a:p>
        </p:txBody>
      </p:sp>
      <p:sp>
        <p:nvSpPr>
          <p:cNvPr id="3" name="Content Placeholder 2"/>
          <p:cNvSpPr>
            <a:spLocks noGrp="1"/>
          </p:cNvSpPr>
          <p:nvPr>
            <p:ph idx="1"/>
          </p:nvPr>
        </p:nvSpPr>
        <p:spPr>
          <a:xfrm>
            <a:off x="457200" y="476672"/>
            <a:ext cx="8229600" cy="4680520"/>
          </a:xfrm>
        </p:spPr>
        <p:txBody>
          <a:bodyPr>
            <a:noAutofit/>
          </a:bodyPr>
          <a:lstStyle/>
          <a:p>
            <a:pPr algn="just">
              <a:buFontTx/>
              <a:buNone/>
              <a:defRPr/>
            </a:pPr>
            <a:r>
              <a:rPr lang="mn-MN" sz="1200" dirty="0" smtClean="0">
                <a:solidFill>
                  <a:srgbClr val="7030A0"/>
                </a:solidFill>
                <a:latin typeface="Arial" pitchFamily="34" charset="0"/>
                <a:cs typeface="Arial" pitchFamily="34" charset="0"/>
              </a:rPr>
              <a:t>Олон </a:t>
            </a:r>
            <a:r>
              <a:rPr lang="mn-MN" sz="1200" dirty="0">
                <a:solidFill>
                  <a:srgbClr val="7030A0"/>
                </a:solidFill>
                <a:latin typeface="Arial" pitchFamily="34" charset="0"/>
                <a:cs typeface="Arial" pitchFamily="34" charset="0"/>
              </a:rPr>
              <a:t>нийтийн амьдралын стандартыг тогтоох Ноланы Хорооноос (Их Британи, 1995) төрийн албан </a:t>
            </a:r>
            <a:r>
              <a:rPr lang="mn-MN" sz="1200" dirty="0" smtClean="0">
                <a:solidFill>
                  <a:srgbClr val="7030A0"/>
                </a:solidFill>
                <a:latin typeface="Arial" pitchFamily="34" charset="0"/>
                <a:cs typeface="Arial" pitchFamily="34" charset="0"/>
              </a:rPr>
              <a:t>хаагчдын үйл </a:t>
            </a:r>
            <a:r>
              <a:rPr lang="mn-MN" sz="1200" dirty="0">
                <a:solidFill>
                  <a:srgbClr val="7030A0"/>
                </a:solidFill>
                <a:latin typeface="Arial" pitchFamily="34" charset="0"/>
                <a:cs typeface="Arial" pitchFamily="34" charset="0"/>
              </a:rPr>
              <a:t>ажиллагаандаа баримталж олон нийтийн амьдралын бүх хүрээнд үйлчилдэг 6 зарчмыг тодорхойлсон байна. </a:t>
            </a:r>
            <a:endParaRPr lang="mn-MN" sz="1200" dirty="0" smtClean="0">
              <a:solidFill>
                <a:srgbClr val="7030A0"/>
              </a:solidFill>
              <a:latin typeface="Arial" pitchFamily="34" charset="0"/>
              <a:cs typeface="Arial" pitchFamily="34" charset="0"/>
            </a:endParaRPr>
          </a:p>
          <a:p>
            <a:pPr algn="just">
              <a:buFontTx/>
              <a:buNone/>
              <a:defRPr/>
            </a:pPr>
            <a:r>
              <a:rPr lang="mn-MN" sz="1200" dirty="0" smtClean="0">
                <a:solidFill>
                  <a:srgbClr val="7030A0"/>
                </a:solidFill>
                <a:latin typeface="Arial" pitchFamily="34" charset="0"/>
                <a:cs typeface="Arial" pitchFamily="34" charset="0"/>
              </a:rPr>
              <a:t>Хувиа </a:t>
            </a:r>
            <a:r>
              <a:rPr lang="mn-MN" sz="1200" dirty="0">
                <a:solidFill>
                  <a:srgbClr val="7030A0"/>
                </a:solidFill>
                <a:latin typeface="Arial" pitchFamily="34" charset="0"/>
                <a:cs typeface="Arial" pitchFamily="34" charset="0"/>
              </a:rPr>
              <a:t>хичээхгүй байх: </a:t>
            </a:r>
            <a:r>
              <a:rPr lang="mn-MN" sz="1200" dirty="0">
                <a:solidFill>
                  <a:schemeClr val="bg1"/>
                </a:solidFill>
                <a:latin typeface="Arial" pitchFamily="34" charset="0"/>
                <a:cs typeface="Arial" pitchFamily="34" charset="0"/>
              </a:rPr>
              <a:t>Төрийн албан хаагч аливаа шийдвэрийг зөвхөн олон нийтийн ашиг сонирхолд нийцүүлж гаргах үүрэгтэй бөгөөд өөртөө болон гэр бүл, найз нөхдийн санхүүгийн болон бусад ашиг сонирхолд нийцүүлэн гаргаж болохгүй. </a:t>
            </a:r>
            <a:endParaRPr lang="mn-MN" sz="1200" dirty="0" smtClean="0">
              <a:solidFill>
                <a:schemeClr val="bg1"/>
              </a:solidFill>
              <a:latin typeface="Arial" pitchFamily="34" charset="0"/>
              <a:cs typeface="Arial" pitchFamily="34" charset="0"/>
            </a:endParaRPr>
          </a:p>
          <a:p>
            <a:pPr algn="just">
              <a:buFontTx/>
              <a:buNone/>
              <a:defRPr/>
            </a:pPr>
            <a:r>
              <a:rPr lang="mn-MN" sz="1200" dirty="0" smtClean="0">
                <a:solidFill>
                  <a:srgbClr val="7030A0"/>
                </a:solidFill>
                <a:latin typeface="Arial" pitchFamily="34" charset="0"/>
                <a:cs typeface="Arial" pitchFamily="34" charset="0"/>
              </a:rPr>
              <a:t>Шударга </a:t>
            </a:r>
            <a:r>
              <a:rPr lang="mn-MN" sz="1200" dirty="0">
                <a:solidFill>
                  <a:srgbClr val="7030A0"/>
                </a:solidFill>
                <a:latin typeface="Arial" pitchFamily="34" charset="0"/>
                <a:cs typeface="Arial" pitchFamily="34" charset="0"/>
              </a:rPr>
              <a:t>байх: </a:t>
            </a:r>
            <a:r>
              <a:rPr lang="mn-MN" sz="1200" dirty="0">
                <a:solidFill>
                  <a:schemeClr val="bg1"/>
                </a:solidFill>
                <a:latin typeface="Arial" pitchFamily="34" charset="0"/>
                <a:cs typeface="Arial" pitchFamily="34" charset="0"/>
              </a:rPr>
              <a:t>Төрийн албан хаагч албаны үүргээ гүйцэтгэхэд нь нөлөөлж болохуйц хөндлөнгийн хувь хүн болон байгууллагын өмнө санхүүгийн болон бусад үүрэг хүлээхгүй байх. </a:t>
            </a:r>
            <a:endParaRPr lang="mn-MN" sz="1200" dirty="0" smtClean="0">
              <a:solidFill>
                <a:schemeClr val="bg1"/>
              </a:solidFill>
              <a:latin typeface="Arial" pitchFamily="34" charset="0"/>
              <a:cs typeface="Arial" pitchFamily="34" charset="0"/>
            </a:endParaRPr>
          </a:p>
          <a:p>
            <a:pPr algn="just">
              <a:buFontTx/>
              <a:buNone/>
              <a:defRPr/>
            </a:pPr>
            <a:r>
              <a:rPr lang="mn-MN" sz="1200" dirty="0" smtClean="0">
                <a:solidFill>
                  <a:srgbClr val="7030A0"/>
                </a:solidFill>
                <a:latin typeface="Arial" pitchFamily="34" charset="0"/>
                <a:cs typeface="Arial" pitchFamily="34" charset="0"/>
              </a:rPr>
              <a:t>Бодит </a:t>
            </a:r>
            <a:r>
              <a:rPr lang="mn-MN" sz="1200" dirty="0">
                <a:solidFill>
                  <a:srgbClr val="7030A0"/>
                </a:solidFill>
                <a:latin typeface="Arial" pitchFamily="34" charset="0"/>
                <a:cs typeface="Arial" pitchFamily="34" charset="0"/>
              </a:rPr>
              <a:t>байх: </a:t>
            </a:r>
            <a:r>
              <a:rPr lang="mn-MN" sz="1200" dirty="0">
                <a:solidFill>
                  <a:schemeClr val="bg1"/>
                </a:solidFill>
                <a:latin typeface="Arial" pitchFamily="34" charset="0"/>
                <a:cs typeface="Arial" pitchFamily="34" charset="0"/>
              </a:rPr>
              <a:t>Ажилд томилох, гэрээ байгуулах, эрх олгох, хувь хүнийг шагнал урамшуулалд тодорхойлох зэргээр төрийг төлөөлөн аливаа үйл ажиллагаа явуулахдаа зөвхөн тодорхой шалгуурыг үндэслэх.</a:t>
            </a:r>
          </a:p>
          <a:p>
            <a:pPr algn="just">
              <a:buFontTx/>
              <a:buNone/>
              <a:defRPr/>
            </a:pPr>
            <a:r>
              <a:rPr lang="mn-MN" sz="1200" dirty="0" smtClean="0">
                <a:solidFill>
                  <a:srgbClr val="7030A0"/>
                </a:solidFill>
                <a:latin typeface="Arial" pitchFamily="34" charset="0"/>
                <a:cs typeface="Arial" pitchFamily="34" charset="0"/>
              </a:rPr>
              <a:t>Хариуцлага </a:t>
            </a:r>
            <a:r>
              <a:rPr lang="mn-MN" sz="1200" dirty="0">
                <a:solidFill>
                  <a:srgbClr val="7030A0"/>
                </a:solidFill>
                <a:latin typeface="Arial" pitchFamily="34" charset="0"/>
                <a:cs typeface="Arial" pitchFamily="34" charset="0"/>
              </a:rPr>
              <a:t>тооцдог байх: </a:t>
            </a:r>
            <a:r>
              <a:rPr lang="mn-MN" sz="1200" dirty="0">
                <a:solidFill>
                  <a:schemeClr val="bg1"/>
                </a:solidFill>
                <a:latin typeface="Arial" pitchFamily="34" charset="0"/>
                <a:cs typeface="Arial" pitchFamily="34" charset="0"/>
              </a:rPr>
              <a:t>Төрийн байгууллага, удирдах албан тушаалтан ашиг сонирхлын зөрчилтэй нөхцөл байдал үүссэн тохиолдолд зөрчил гаргасан буруутай этгээдэд хариуцлага тооцдог байх нь бусад албан хаагчдын хувьд сургамж болж энэ нь бусдыг ашиг сонирхлын зөрчил гаргахаас урьдчилан сэргийлэх чухал алхам болох учиртай. </a:t>
            </a:r>
            <a:endParaRPr lang="mn-MN" sz="1200" dirty="0" smtClean="0">
              <a:solidFill>
                <a:schemeClr val="bg1"/>
              </a:solidFill>
              <a:latin typeface="Arial" pitchFamily="34" charset="0"/>
              <a:cs typeface="Arial" pitchFamily="34" charset="0"/>
            </a:endParaRPr>
          </a:p>
          <a:p>
            <a:pPr algn="just">
              <a:buFontTx/>
              <a:buNone/>
              <a:defRPr/>
            </a:pPr>
            <a:r>
              <a:rPr lang="mn-MN" sz="1200" dirty="0" smtClean="0">
                <a:solidFill>
                  <a:srgbClr val="7030A0"/>
                </a:solidFill>
                <a:latin typeface="Arial" pitchFamily="34" charset="0"/>
                <a:cs typeface="Arial" pitchFamily="34" charset="0"/>
              </a:rPr>
              <a:t>Ил </a:t>
            </a:r>
            <a:r>
              <a:rPr lang="mn-MN" sz="1200" dirty="0">
                <a:solidFill>
                  <a:srgbClr val="7030A0"/>
                </a:solidFill>
                <a:latin typeface="Arial" pitchFamily="34" charset="0"/>
                <a:cs typeface="Arial" pitchFamily="34" charset="0"/>
              </a:rPr>
              <a:t>тод байх: </a:t>
            </a:r>
            <a:r>
              <a:rPr lang="mn-MN" sz="1200" dirty="0">
                <a:solidFill>
                  <a:schemeClr val="bg1"/>
                </a:solidFill>
                <a:latin typeface="Arial" pitchFamily="34" charset="0"/>
                <a:cs typeface="Arial" pitchFamily="34" charset="0"/>
              </a:rPr>
              <a:t>Төрийн байгууллага, албан тушаалтны шийдвэр ил тод бөгөөд хөндлөнгөөс хяналт тавих боломжтой байх ёстой. Төрийн албан хаагч гаргах буй шийдвэрийн  үндэслэлээ тайлбарлах шаардлагатай. Харин олон нийтийн ашиг сонирхолд нийцээгүй тохиолдолд үндэслэл гарган тайлбарлах явдлыг хязгаарлавал зохино. Үнэнч байх: Төрийн албан хаагч олон нийтийн ашиг сонирхлыг хөндсөн аливаа шийдвэр гаргах үйл ажиллагаанд оролцохдоо хувийн сонирхлоос ангид байж нийтийн ашиг сонирхлыг хамгаалах үүрэг хүлээдэг. Тийм учраас хувийн ашиг сонирхол үүсэж болохуй нөхцөл байдлыг мэдэгдэх, түүнээс ангид байх үүрэг хүлээдэг</a:t>
            </a:r>
            <a:r>
              <a:rPr lang="mn-MN" sz="1200" dirty="0" smtClean="0">
                <a:solidFill>
                  <a:schemeClr val="bg1"/>
                </a:solidFill>
                <a:latin typeface="Arial" pitchFamily="34" charset="0"/>
                <a:cs typeface="Arial" pitchFamily="34" charset="0"/>
              </a:rPr>
              <a:t>.</a:t>
            </a:r>
          </a:p>
          <a:p>
            <a:pPr algn="just">
              <a:buFontTx/>
              <a:buNone/>
              <a:defRPr/>
            </a:pPr>
            <a:r>
              <a:rPr lang="mn-MN" sz="1200" dirty="0">
                <a:solidFill>
                  <a:srgbClr val="7030A0"/>
                </a:solidFill>
                <a:latin typeface="Arial" pitchFamily="34" charset="0"/>
                <a:cs typeface="Arial" pitchFamily="34" charset="0"/>
              </a:rPr>
              <a:t>Үнэнч байх: </a:t>
            </a:r>
            <a:r>
              <a:rPr lang="mn-MN" sz="1200" dirty="0">
                <a:solidFill>
                  <a:schemeClr val="bg1"/>
                </a:solidFill>
                <a:latin typeface="Arial" pitchFamily="34" charset="0"/>
                <a:cs typeface="Arial" pitchFamily="34" charset="0"/>
              </a:rPr>
              <a:t>Төрийн албан хаагч олон нийтийн ашиг сонирхлыг хөндсөн аливаа шийдвэр гаргах үйл ажиллагаанд оролцохдоо хувийн сонирхлоос ангид байж нийтийн ашиг сонирхлыг хамгаалах үүрэг хүлээдэг. Тийм учраас хувийн ашиг сонирхол үүсэж болохуй нөхцөл байдлыг мэдэгдэх, түүнээс ангид байх үүрэг хүлээдэг. </a:t>
            </a:r>
          </a:p>
          <a:p>
            <a:pPr algn="just">
              <a:buFontTx/>
              <a:buNone/>
              <a:defRPr/>
            </a:pPr>
            <a:endParaRPr lang="mn-MN" sz="1200" dirty="0" smtClean="0">
              <a:solidFill>
                <a:schemeClr val="bg1"/>
              </a:solidFill>
              <a:latin typeface="Arial" pitchFamily="34" charset="0"/>
              <a:cs typeface="Arial" pitchFamily="34" charset="0"/>
            </a:endParaRPr>
          </a:p>
          <a:p>
            <a:pPr algn="just">
              <a:buFontTx/>
              <a:buNone/>
              <a:defRPr/>
            </a:pP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1098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648072"/>
          </a:xfrm>
        </p:spPr>
        <p:txBody>
          <a:bodyPr/>
          <a:lstStyle/>
          <a:p>
            <a:pPr algn="l"/>
            <a:r>
              <a:rPr lang="mn-MN" sz="2400" b="1" dirty="0" smtClean="0">
                <a:solidFill>
                  <a:schemeClr val="bg1"/>
                </a:solidFill>
                <a:latin typeface="Arial" pitchFamily="34" charset="0"/>
                <a:cs typeface="Arial" pitchFamily="34" charset="0"/>
              </a:rPr>
              <a:t>АВЛИГЫГ МЭДЭЭЛЛЭХ:</a:t>
            </a:r>
            <a:endParaRPr lang="en-US"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340769"/>
            <a:ext cx="4186808" cy="3240359"/>
          </a:xfrm>
        </p:spPr>
        <p:txBody>
          <a:bodyPr>
            <a:normAutofit/>
          </a:bodyPr>
          <a:lstStyle/>
          <a:p>
            <a:pPr marL="0" indent="0" algn="just">
              <a:buNone/>
            </a:pPr>
            <a:r>
              <a:rPr lang="mn-MN" dirty="0" smtClean="0">
                <a:solidFill>
                  <a:schemeClr val="bg1"/>
                </a:solidFill>
                <a:latin typeface="Arial" pitchFamily="34" charset="0"/>
                <a:cs typeface="Arial" pitchFamily="34" charset="0"/>
              </a:rPr>
              <a:t>Албан үүрэг гүйцэтгэх явцдаа олж мэдсэн авлигын талаарх мэдээллийг </a:t>
            </a:r>
            <a:r>
              <a:rPr lang="mn-MN" b="1" dirty="0" smtClean="0">
                <a:solidFill>
                  <a:schemeClr val="bg1"/>
                </a:solidFill>
                <a:latin typeface="Arial" pitchFamily="34" charset="0"/>
                <a:cs typeface="Arial" pitchFamily="34" charset="0"/>
              </a:rPr>
              <a:t>АВЛИГАТАЙ ТЭМЦЭХ ГАЗАРТ </a:t>
            </a:r>
            <a:r>
              <a:rPr lang="mn-MN" dirty="0" smtClean="0">
                <a:solidFill>
                  <a:srgbClr val="FF0000"/>
                </a:solidFill>
                <a:latin typeface="Arial" pitchFamily="34" charset="0"/>
                <a:cs typeface="Arial" pitchFamily="34" charset="0"/>
              </a:rPr>
              <a:t>нэн даруй мэдээллэх.</a:t>
            </a:r>
          </a:p>
          <a:p>
            <a:pPr marL="0" indent="0" algn="just">
              <a:buNone/>
            </a:pPr>
            <a:endParaRPr lang="en-US" sz="2000"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12976"/>
            <a:ext cx="36004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12777"/>
            <a:ext cx="36004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618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28123"/>
            <a:ext cx="2457450"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16750"/>
            <a:ext cx="2457450" cy="401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01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at-Erdene.T\Desktop\350355844_242028955122333_83956112804332932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784976"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1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1800200"/>
          </a:xfrm>
        </p:spPr>
        <p:txBody>
          <a:bodyPr/>
          <a:lstStyle/>
          <a:p>
            <a:r>
              <a:rPr lang="mn-MN" sz="4800" dirty="0" smtClean="0">
                <a:solidFill>
                  <a:schemeClr val="bg1"/>
                </a:solidFill>
                <a:latin typeface="Arial" pitchFamily="34" charset="0"/>
                <a:cs typeface="Arial" pitchFamily="34" charset="0"/>
              </a:rPr>
              <a:t>Анхаарал хандуулсанд баярлалаа</a:t>
            </a:r>
            <a:r>
              <a:rPr lang="mn-MN" sz="2800" dirty="0" smtClean="0">
                <a:solidFill>
                  <a:schemeClr val="bg1"/>
                </a:solidFill>
                <a:latin typeface="Arial" pitchFamily="34" charset="0"/>
                <a:cs typeface="Arial" pitchFamily="34" charset="0"/>
              </a:rPr>
              <a:t>.</a:t>
            </a:r>
            <a:endParaRPr lang="en-US" sz="2800" dirty="0">
              <a:solidFill>
                <a:schemeClr val="bg1"/>
              </a:solidFill>
              <a:latin typeface="Arial" pitchFamily="34" charset="0"/>
              <a:cs typeface="Arial" pitchFamily="34"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672" y="2636912"/>
            <a:ext cx="27432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758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648072"/>
          </a:xfrm>
        </p:spPr>
        <p:txBody>
          <a:bodyPr/>
          <a:lstStyle/>
          <a:p>
            <a:pPr algn="l"/>
            <a:r>
              <a:rPr lang="mn-MN" sz="2800" b="1" dirty="0" smtClean="0">
                <a:solidFill>
                  <a:schemeClr val="bg1"/>
                </a:solidFill>
                <a:latin typeface="Arial" pitchFamily="34" charset="0"/>
                <a:cs typeface="Arial" pitchFamily="34" charset="0"/>
              </a:rPr>
              <a:t>ЕРӨНХИЙ ОЙЛГОЛТ:</a:t>
            </a:r>
            <a:endParaRPr lang="en-US" sz="28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124744"/>
            <a:ext cx="5554960" cy="3528392"/>
          </a:xfrm>
        </p:spPr>
        <p:txBody>
          <a:bodyPr>
            <a:normAutofit fontScale="92500" lnSpcReduction="10000"/>
          </a:bodyPr>
          <a:lstStyle/>
          <a:p>
            <a:pPr marL="0" indent="0">
              <a:buNone/>
            </a:pPr>
            <a:r>
              <a:rPr lang="mn-MN" b="1" dirty="0" smtClean="0">
                <a:solidFill>
                  <a:srgbClr val="C00000"/>
                </a:solidFill>
                <a:latin typeface="Arial" pitchFamily="34" charset="0"/>
                <a:cs typeface="Arial" pitchFamily="34" charset="0"/>
              </a:rPr>
              <a:t>АВЛИГА </a:t>
            </a:r>
            <a:r>
              <a:rPr lang="mn-MN" b="1" dirty="0" smtClean="0">
                <a:solidFill>
                  <a:schemeClr val="bg1"/>
                </a:solidFill>
                <a:latin typeface="Arial" pitchFamily="34" charset="0"/>
                <a:cs typeface="Arial" pitchFamily="34" charset="0"/>
              </a:rPr>
              <a:t>гэж:</a:t>
            </a:r>
          </a:p>
          <a:p>
            <a:pPr marL="0" indent="0" algn="just">
              <a:buNone/>
            </a:pPr>
            <a:r>
              <a:rPr lang="mn-MN" sz="1800" dirty="0" smtClean="0">
                <a:solidFill>
                  <a:schemeClr val="bg1"/>
                </a:solidFill>
                <a:latin typeface="Arial" pitchFamily="34" charset="0"/>
                <a:cs typeface="Arial" pitchFamily="34" charset="0"/>
              </a:rPr>
              <a:t>Авлигын эсрэг хуулийн 4 дүгээр зүйлийн 4.1-д заасан этгээд албан тушаалын эрх мэдлээ хувийн ашиг хонжоо олоход урвуулан ашиглах, бусдад давуу байдал олгох, иргэн, хуулийн этгээдээс тэрхүү хууль бус давуу байдлыг олж авах үйлдэл, эс үйлдэхүйгээр илрэх </a:t>
            </a:r>
            <a:r>
              <a:rPr lang="mn-MN" sz="1800" i="1" dirty="0" smtClean="0">
                <a:solidFill>
                  <a:srgbClr val="FF0000"/>
                </a:solidFill>
                <a:latin typeface="Arial" pitchFamily="34" charset="0"/>
                <a:cs typeface="Arial" pitchFamily="34" charset="0"/>
              </a:rPr>
              <a:t>АЛИВАА ЭРХ ЗҮЙН ЗӨРЧЛИЙГ</a:t>
            </a:r>
            <a:r>
              <a:rPr lang="mn-MN" sz="1800" dirty="0" smtClean="0">
                <a:solidFill>
                  <a:schemeClr val="tx1"/>
                </a:solidFill>
                <a:latin typeface="Arial" pitchFamily="34" charset="0"/>
                <a:cs typeface="Arial" pitchFamily="34" charset="0"/>
              </a:rPr>
              <a:t> </a:t>
            </a:r>
            <a:r>
              <a:rPr lang="mn-MN" sz="1800" dirty="0" smtClean="0">
                <a:solidFill>
                  <a:schemeClr val="bg1"/>
                </a:solidFill>
                <a:latin typeface="Arial" pitchFamily="34" charset="0"/>
                <a:cs typeface="Arial" pitchFamily="34" charset="0"/>
              </a:rPr>
              <a:t>хэлнэ.</a:t>
            </a:r>
          </a:p>
          <a:p>
            <a:pPr marL="0" indent="0" algn="just">
              <a:buNone/>
            </a:pPr>
            <a:r>
              <a:rPr lang="mn-MN" sz="1100" dirty="0" smtClean="0">
                <a:solidFill>
                  <a:schemeClr val="bg1"/>
                </a:solidFill>
                <a:latin typeface="Arial" pitchFamily="34" charset="0"/>
                <a:cs typeface="Arial" pitchFamily="34" charset="0"/>
              </a:rPr>
              <a:t>/төрийн улс төрийн, захиргааны, тусгай, үйлчилгээний албаны удирдах болон гүйцэтгэх албан тушаалтан, ерөнхий нягтлан бодогч, ахлах нягтлан бодогч, төрийн болон ОНӨ, төрийн болон ОНӨ-н оролцоотой хуулийн этгээдийн удирдах болон компанийн эрх бүхий албан тушаалтан, олон нийтийн радио, телевизийн Үндэсний зөвлөлийн дарга, гишүүн, ерөнхий захирал, улсын болон орон нутгийн төсвөөс санхүүжилт авч төрийн тодорхой чиг үүргийг хууль тогтоомжийн дагуу гүйцэтгэж байгаа төрийн бус байгууллагын удирдах албан тушаалтан, МУЕрөнхийлөгч, УИХ, бүх шатны ИТХ-н сонгуульд нэр дэвшигч, дарга, төлөөлөгч, эрх бүхий байгууллагаас баталсан жагсаалтад заасан албан тушаалтан, Ирээдүйн өв сангийн тухай хуульд заасан тус корпорацийн эрх бүхий албан тушаалтан, хяналтын зөвлөлийн гишүүн/</a:t>
            </a:r>
          </a:p>
          <a:p>
            <a:pPr marL="0" indent="0" algn="just">
              <a:buNone/>
            </a:pPr>
            <a:endParaRPr lang="en-US" sz="18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196752"/>
            <a:ext cx="277180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7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1"/>
            <a:ext cx="6264696" cy="4752527"/>
          </a:xfrm>
        </p:spPr>
        <p:txBody>
          <a:bodyPr>
            <a:normAutofit fontScale="92500" lnSpcReduction="10000"/>
          </a:bodyPr>
          <a:lstStyle/>
          <a:p>
            <a:pPr marL="0" indent="0">
              <a:buNone/>
            </a:pPr>
            <a:r>
              <a:rPr lang="mn-MN" sz="2000" b="1" dirty="0" smtClean="0">
                <a:solidFill>
                  <a:srgbClr val="C00000"/>
                </a:solidFill>
                <a:latin typeface="Arial" pitchFamily="34" charset="0"/>
                <a:cs typeface="Arial" pitchFamily="34" charset="0"/>
              </a:rPr>
              <a:t>АШИГ ХОНЖОО </a:t>
            </a:r>
            <a:r>
              <a:rPr lang="mn-MN" sz="2000" dirty="0" smtClean="0">
                <a:solidFill>
                  <a:schemeClr val="tx1"/>
                </a:solidFill>
                <a:latin typeface="Arial" pitchFamily="34" charset="0"/>
                <a:cs typeface="Arial" pitchFamily="34" charset="0"/>
              </a:rPr>
              <a:t>гэж:</a:t>
            </a:r>
          </a:p>
          <a:p>
            <a:pPr marL="0" indent="0" algn="just">
              <a:buNone/>
            </a:pPr>
            <a:r>
              <a:rPr lang="mn-MN" sz="2000" dirty="0" smtClean="0">
                <a:solidFill>
                  <a:schemeClr val="bg1"/>
                </a:solidFill>
                <a:latin typeface="Arial" pitchFamily="34" charset="0"/>
                <a:cs typeface="Arial" pitchFamily="34" charset="0"/>
              </a:rPr>
              <a:t>Авлигын эсрэг хуулийн үйлчлэлд хамаарах этгээд албан тушаалын эрх мэдээ урвуулан ашиглаж бусдад давуу байдал олгосны төлөө өөрт нь болон бусдад бий болох эдийн болон эдийн бус ашигтай байдал.</a:t>
            </a:r>
          </a:p>
          <a:p>
            <a:pPr marL="0" indent="0" algn="just">
              <a:buNone/>
            </a:pPr>
            <a:r>
              <a:rPr lang="mn-MN" sz="2000" b="1" dirty="0" smtClean="0">
                <a:solidFill>
                  <a:srgbClr val="C00000"/>
                </a:solidFill>
                <a:latin typeface="Arial" pitchFamily="34" charset="0"/>
                <a:cs typeface="Arial" pitchFamily="34" charset="0"/>
              </a:rPr>
              <a:t>АЛБАН ТУШААЛТАН ЭРХ МЭДЛЭЭ УРВУУЛАН АШИГЛАХ </a:t>
            </a:r>
            <a:r>
              <a:rPr lang="mn-MN" sz="2000" dirty="0" smtClean="0">
                <a:solidFill>
                  <a:schemeClr val="bg1"/>
                </a:solidFill>
                <a:latin typeface="Arial" pitchFamily="34" charset="0"/>
                <a:cs typeface="Arial" pitchFamily="34" charset="0"/>
              </a:rPr>
              <a:t>гэж:</a:t>
            </a:r>
          </a:p>
          <a:p>
            <a:pPr marL="0" indent="0" algn="just">
              <a:buNone/>
            </a:pPr>
            <a:r>
              <a:rPr lang="mn-MN" sz="2000" dirty="0" smtClean="0">
                <a:solidFill>
                  <a:schemeClr val="bg1"/>
                </a:solidFill>
                <a:latin typeface="Arial" pitchFamily="34" charset="0"/>
                <a:cs typeface="Arial" pitchFamily="34" charset="0"/>
              </a:rPr>
              <a:t>Албан тушаалын эрх мэдлийг албаны эрх ашгийн эсрэг буюу хувийн ашиг сонирхлоо гүйцэлдүүлэх зорилгод ашиглаж хийх ёстой үйлдлийг хийхгүй байх, хийх ёсгүй үйлдэл хийхийг </a:t>
            </a:r>
            <a:r>
              <a:rPr lang="mn-MN" sz="2000" dirty="0" smtClean="0">
                <a:solidFill>
                  <a:schemeClr val="tx1"/>
                </a:solidFill>
                <a:latin typeface="Arial" pitchFamily="34" charset="0"/>
                <a:cs typeface="Arial" pitchFamily="34" charset="0"/>
              </a:rPr>
              <a:t>хэлнэ.</a:t>
            </a:r>
          </a:p>
          <a:p>
            <a:pPr marL="0" indent="0" algn="just">
              <a:buNone/>
            </a:pPr>
            <a:r>
              <a:rPr lang="mn-MN" sz="2000" b="1" dirty="0" smtClean="0">
                <a:solidFill>
                  <a:srgbClr val="C00000"/>
                </a:solidFill>
                <a:latin typeface="Arial" pitchFamily="34" charset="0"/>
                <a:cs typeface="Arial" pitchFamily="34" charset="0"/>
              </a:rPr>
              <a:t>ДАВУУ БАЙДАЛ </a:t>
            </a:r>
            <a:r>
              <a:rPr lang="mn-MN" sz="2000" dirty="0" smtClean="0">
                <a:solidFill>
                  <a:schemeClr val="bg1"/>
                </a:solidFill>
                <a:latin typeface="Arial" pitchFamily="34" charset="0"/>
                <a:cs typeface="Arial" pitchFamily="34" charset="0"/>
              </a:rPr>
              <a:t>гэж:</a:t>
            </a:r>
          </a:p>
          <a:p>
            <a:pPr marL="0" indent="0" algn="just">
              <a:buNone/>
            </a:pPr>
            <a:r>
              <a:rPr lang="mn-MN" sz="2000" dirty="0" smtClean="0">
                <a:solidFill>
                  <a:schemeClr val="bg1"/>
                </a:solidFill>
                <a:latin typeface="Arial" pitchFamily="34" charset="0"/>
                <a:cs typeface="Arial" pitchFamily="34" charset="0"/>
              </a:rPr>
              <a:t>Авлигын эсрэг хуулийн 4 дүгээр зүйлийн 4.1-д заасан этгээд албан тушаалын эрх мэдлээ урвуулан ашигласнаар хувь хүн, хуулийн этгээдэд бий болох эдийн болон эдийн бус ашигтай байдал.</a:t>
            </a:r>
            <a:endParaRPr lang="en-US" sz="2000" dirty="0">
              <a:solidFill>
                <a:schemeClr val="bg1"/>
              </a:solidFill>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901" y="387327"/>
            <a:ext cx="2340260" cy="455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291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76064"/>
          </a:xfrm>
        </p:spPr>
        <p:txBody>
          <a:bodyPr/>
          <a:lstStyle/>
          <a:p>
            <a:pPr algn="l"/>
            <a:r>
              <a:rPr lang="mn-MN" sz="2400" b="1" dirty="0" smtClean="0">
                <a:solidFill>
                  <a:schemeClr val="bg1"/>
                </a:solidFill>
                <a:latin typeface="Arial" pitchFamily="34" charset="0"/>
                <a:cs typeface="Arial" pitchFamily="34" charset="0"/>
              </a:rPr>
              <a:t>АВЛИГЫН ХЭЛБЭР:</a:t>
            </a:r>
            <a:endParaRPr lang="en-US"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980728"/>
            <a:ext cx="8229600" cy="4104456"/>
          </a:xfrm>
        </p:spPr>
        <p:txBody>
          <a:bodyPr>
            <a:normAutofit lnSpcReduction="10000"/>
          </a:bodyPr>
          <a:lstStyle/>
          <a:p>
            <a:pPr marL="0" indent="0">
              <a:buNone/>
            </a:pPr>
            <a:r>
              <a:rPr lang="mn-MN" sz="2000" b="1" dirty="0" smtClean="0">
                <a:solidFill>
                  <a:srgbClr val="0070C0"/>
                </a:solidFill>
                <a:latin typeface="Arial" pitchFamily="34" charset="0"/>
                <a:cs typeface="Arial" pitchFamily="34" charset="0"/>
              </a:rPr>
              <a:t>ХЭЭЛ ХАХУУЛЬ</a:t>
            </a:r>
            <a:r>
              <a:rPr lang="mn-MN" sz="2000" b="1" dirty="0" smtClean="0">
                <a:solidFill>
                  <a:schemeClr val="bg1"/>
                </a:solidFill>
                <a:latin typeface="Arial" pitchFamily="34" charset="0"/>
                <a:cs typeface="Arial" pitchFamily="34" charset="0"/>
              </a:rPr>
              <a:t>:</a:t>
            </a:r>
            <a:r>
              <a:rPr lang="mn-MN" sz="2000" b="1" u="sng" dirty="0" smtClean="0">
                <a:solidFill>
                  <a:schemeClr val="bg1"/>
                </a:solidFill>
                <a:latin typeface="Arial" pitchFamily="34" charset="0"/>
                <a:cs typeface="Arial" pitchFamily="34" charset="0"/>
              </a:rPr>
              <a:t>                                                                                    </a:t>
            </a:r>
            <a:endParaRPr lang="mn-MN" sz="2000" b="1" dirty="0" smtClean="0">
              <a:solidFill>
                <a:schemeClr val="bg1"/>
              </a:solidFill>
              <a:latin typeface="Arial" pitchFamily="34" charset="0"/>
              <a:cs typeface="Arial" pitchFamily="34" charset="0"/>
            </a:endParaRPr>
          </a:p>
          <a:p>
            <a:pPr marL="0" indent="0" algn="just">
              <a:buNone/>
            </a:pPr>
            <a:r>
              <a:rPr lang="mn-MN" sz="2000" dirty="0" smtClean="0">
                <a:solidFill>
                  <a:schemeClr val="bg1"/>
                </a:solidFill>
                <a:latin typeface="Arial" pitchFamily="34" charset="0"/>
                <a:cs typeface="Arial" pitchFamily="34" charset="0"/>
              </a:rPr>
              <a:t>Монгол хэлний их тайлбар тол бичигт </a:t>
            </a:r>
            <a:r>
              <a:rPr lang="mn-MN" sz="2000" dirty="0" smtClean="0">
                <a:solidFill>
                  <a:srgbClr val="FF0000"/>
                </a:solidFill>
                <a:latin typeface="Arial" pitchFamily="34" charset="0"/>
                <a:cs typeface="Arial" pitchFamily="34" charset="0"/>
              </a:rPr>
              <a:t>ХЭЭЛ ХАХУУЛЬ </a:t>
            </a:r>
            <a:r>
              <a:rPr lang="mn-MN" sz="2000" dirty="0" smtClean="0">
                <a:solidFill>
                  <a:schemeClr val="tx1"/>
                </a:solidFill>
                <a:latin typeface="Arial" pitchFamily="34" charset="0"/>
                <a:cs typeface="Arial" pitchFamily="34" charset="0"/>
              </a:rPr>
              <a:t>гэдэгт </a:t>
            </a:r>
            <a:r>
              <a:rPr lang="mn-MN" sz="2000" dirty="0" smtClean="0">
                <a:solidFill>
                  <a:schemeClr val="bg1"/>
                </a:solidFill>
                <a:latin typeface="Arial" pitchFamily="34" charset="0"/>
                <a:cs typeface="Arial" pitchFamily="34" charset="0"/>
              </a:rPr>
              <a:t>хувийн үйл хэргийг биелүүлэхийн тулд бусдад аргадан өгөх эд юм, мөнгө төгрөг гэж тайлбарласан байна. Өөрөөр хэлбэл, албан тушаал болон эрх мэдэлтэй хүнд бэлэн мөнгө, тодорхой үнэ шингэсэн хүний хэрэгцээ болон санаа сэтгэлийг дүүргэж чадахуйц тодорхой төрлийн материаллаг эд зүйлс өгч өөртөө ашигтай шийдвэр гаргуулах, үнэ төлбөргүй үйлчилгээнд хамрагдах, гэр бүл болон ойр дотныхондоо хөнгөлөлт үзүүлэх зэрэг </a:t>
            </a:r>
            <a:r>
              <a:rPr lang="mn-MN" sz="2000" dirty="0" smtClean="0">
                <a:solidFill>
                  <a:srgbClr val="FF0000"/>
                </a:solidFill>
                <a:latin typeface="Arial" pitchFamily="34" charset="0"/>
                <a:cs typeface="Arial" pitchFamily="34" charset="0"/>
              </a:rPr>
              <a:t>эдийн бус </a:t>
            </a:r>
            <a:r>
              <a:rPr lang="mn-MN" sz="2000" dirty="0" smtClean="0">
                <a:solidFill>
                  <a:schemeClr val="bg1"/>
                </a:solidFill>
                <a:latin typeface="Arial" pitchFamily="34" charset="0"/>
                <a:cs typeface="Arial" pitchFamily="34" charset="0"/>
              </a:rPr>
              <a:t>хэлбэртэй байдаг.</a:t>
            </a:r>
            <a:endParaRPr lang="mn-MN" sz="2000" b="1" dirty="0" smtClean="0">
              <a:solidFill>
                <a:srgbClr val="0070C0"/>
              </a:solidFill>
              <a:latin typeface="Arial" pitchFamily="34" charset="0"/>
              <a:cs typeface="Arial" pitchFamily="34" charset="0"/>
            </a:endParaRPr>
          </a:p>
          <a:p>
            <a:pPr marL="0" indent="0" algn="just">
              <a:buNone/>
            </a:pPr>
            <a:r>
              <a:rPr lang="mn-MN" sz="2000" b="1" dirty="0" smtClean="0">
                <a:solidFill>
                  <a:srgbClr val="0070C0"/>
                </a:solidFill>
                <a:latin typeface="Arial" pitchFamily="34" charset="0"/>
                <a:cs typeface="Arial" pitchFamily="34" charset="0"/>
              </a:rPr>
              <a:t>ШАН ХАРАМЖ:</a:t>
            </a:r>
            <a:endParaRPr lang="mn-MN" sz="2000" b="1" dirty="0" smtClean="0">
              <a:solidFill>
                <a:schemeClr val="bg1"/>
              </a:solidFill>
              <a:latin typeface="Arial" pitchFamily="34" charset="0"/>
              <a:cs typeface="Arial" pitchFamily="34" charset="0"/>
            </a:endParaRPr>
          </a:p>
          <a:p>
            <a:pPr marL="0" indent="0" algn="just">
              <a:buNone/>
            </a:pPr>
            <a:r>
              <a:rPr lang="mn-MN" sz="2000" dirty="0" smtClean="0">
                <a:solidFill>
                  <a:schemeClr val="bg1"/>
                </a:solidFill>
                <a:latin typeface="Arial" pitchFamily="34" charset="0"/>
                <a:cs typeface="Arial" pitchFamily="34" charset="0"/>
              </a:rPr>
              <a:t>Албаны үүргээ зохих ёсоор биелүүлсний төлөө тухайн этгээдийг </a:t>
            </a:r>
            <a:r>
              <a:rPr lang="mn-MN" sz="2000" dirty="0" smtClean="0">
                <a:solidFill>
                  <a:srgbClr val="FF0000"/>
                </a:solidFill>
                <a:latin typeface="Arial" pitchFamily="34" charset="0"/>
                <a:cs typeface="Arial" pitchFamily="34" charset="0"/>
              </a:rPr>
              <a:t>хувиараа урамшуулан шагнахыг </a:t>
            </a:r>
            <a:r>
              <a:rPr lang="mn-MN" sz="2000" dirty="0" smtClean="0">
                <a:solidFill>
                  <a:schemeClr val="bg1"/>
                </a:solidFill>
                <a:latin typeface="Arial" pitchFamily="34" charset="0"/>
                <a:cs typeface="Arial" pitchFamily="34" charset="0"/>
              </a:rPr>
              <a:t>хэлдэг.</a:t>
            </a:r>
          </a:p>
          <a:p>
            <a:pPr marL="0" indent="0" algn="just">
              <a:buNone/>
            </a:pPr>
            <a:endParaRPr lang="en-U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7831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9"/>
            <a:ext cx="8229600" cy="2808311"/>
          </a:xfrm>
        </p:spPr>
        <p:txBody>
          <a:bodyPr>
            <a:normAutofit fontScale="92500" lnSpcReduction="20000"/>
          </a:bodyPr>
          <a:lstStyle/>
          <a:p>
            <a:pPr marL="0" indent="0">
              <a:buNone/>
            </a:pPr>
            <a:r>
              <a:rPr lang="mn-MN" sz="2000" b="1" dirty="0" smtClean="0">
                <a:solidFill>
                  <a:srgbClr val="0070C0"/>
                </a:solidFill>
                <a:latin typeface="Arial" pitchFamily="34" charset="0"/>
                <a:cs typeface="Arial" pitchFamily="34" charset="0"/>
              </a:rPr>
              <a:t>ХАНДИВ:</a:t>
            </a:r>
            <a:endParaRPr lang="mn-MN" sz="2000" b="1" dirty="0" smtClean="0">
              <a:solidFill>
                <a:schemeClr val="bg1"/>
              </a:solidFill>
              <a:latin typeface="Arial" pitchFamily="34" charset="0"/>
              <a:cs typeface="Arial" pitchFamily="34" charset="0"/>
            </a:endParaRPr>
          </a:p>
          <a:p>
            <a:pPr marL="0" indent="0" algn="just">
              <a:buNone/>
            </a:pPr>
            <a:r>
              <a:rPr lang="mn-MN" sz="2000" dirty="0" smtClean="0">
                <a:solidFill>
                  <a:schemeClr val="bg1"/>
                </a:solidFill>
                <a:latin typeface="Arial" pitchFamily="34" charset="0"/>
                <a:cs typeface="Arial" pitchFamily="34" charset="0"/>
              </a:rPr>
              <a:t>Нийтийн албан тушаалтан буюу төрийн албан хаагчид тодорхой зориулалтаар, үнэ төлбөргүй, эсхүл нийтэд санал болгож байгаа хөнгөлөлтөөс илүү хөнгөлөлттэй үнээр </a:t>
            </a:r>
            <a:r>
              <a:rPr lang="mn-MN" sz="2000" dirty="0" smtClean="0">
                <a:solidFill>
                  <a:srgbClr val="FF0000"/>
                </a:solidFill>
                <a:latin typeface="Arial" pitchFamily="34" charset="0"/>
                <a:cs typeface="Arial" pitchFamily="34" charset="0"/>
              </a:rPr>
              <a:t>санхүүгийн эх үүсвэр, эд хөрөнгө шилжүүлэх</a:t>
            </a:r>
            <a:r>
              <a:rPr lang="mn-MN" sz="2000" dirty="0" smtClean="0">
                <a:solidFill>
                  <a:schemeClr val="tx1"/>
                </a:solidFill>
                <a:latin typeface="Arial" pitchFamily="34" charset="0"/>
                <a:cs typeface="Arial" pitchFamily="34" charset="0"/>
              </a:rPr>
              <a:t> болон </a:t>
            </a:r>
            <a:r>
              <a:rPr lang="mn-MN" sz="2000" dirty="0" smtClean="0">
                <a:solidFill>
                  <a:srgbClr val="FF0000"/>
                </a:solidFill>
                <a:latin typeface="Arial" pitchFamily="34" charset="0"/>
                <a:cs typeface="Arial" pitchFamily="34" charset="0"/>
              </a:rPr>
              <a:t>үйлчилгээ үзүүлэхийг </a:t>
            </a:r>
            <a:r>
              <a:rPr lang="mn-MN" sz="2000" dirty="0" smtClean="0">
                <a:solidFill>
                  <a:schemeClr val="tx1"/>
                </a:solidFill>
                <a:latin typeface="Arial" pitchFamily="34" charset="0"/>
                <a:cs typeface="Arial" pitchFamily="34" charset="0"/>
              </a:rPr>
              <a:t>хэлнэ.</a:t>
            </a:r>
          </a:p>
          <a:p>
            <a:pPr marL="0" indent="0">
              <a:buNone/>
            </a:pPr>
            <a:r>
              <a:rPr lang="mn-MN" sz="2000" b="1" dirty="0" smtClean="0">
                <a:solidFill>
                  <a:srgbClr val="0070C0"/>
                </a:solidFill>
                <a:latin typeface="Arial" pitchFamily="34" charset="0"/>
                <a:cs typeface="Arial" pitchFamily="34" charset="0"/>
              </a:rPr>
              <a:t>БЭЛЭГ: </a:t>
            </a:r>
            <a:endParaRPr lang="mn-MN" sz="2000" b="1" dirty="0" smtClean="0">
              <a:solidFill>
                <a:schemeClr val="bg1"/>
              </a:solidFill>
              <a:latin typeface="Arial" pitchFamily="34" charset="0"/>
              <a:cs typeface="Arial" pitchFamily="34" charset="0"/>
            </a:endParaRPr>
          </a:p>
          <a:p>
            <a:pPr marL="0" indent="0" algn="just">
              <a:buNone/>
            </a:pPr>
            <a:r>
              <a:rPr lang="mn-MN" sz="2000" dirty="0" smtClean="0">
                <a:solidFill>
                  <a:schemeClr val="bg1"/>
                </a:solidFill>
                <a:latin typeface="Arial" pitchFamily="34" charset="0"/>
                <a:cs typeface="Arial" pitchFamily="34" charset="0"/>
              </a:rPr>
              <a:t>Нийтийн албан тушаалтанд үнэ төлбөргүй </a:t>
            </a:r>
            <a:r>
              <a:rPr lang="mn-MN" sz="2000" dirty="0" smtClean="0">
                <a:solidFill>
                  <a:srgbClr val="FF0000"/>
                </a:solidFill>
                <a:latin typeface="Arial" pitchFamily="34" charset="0"/>
                <a:cs typeface="Arial" pitchFamily="34" charset="0"/>
              </a:rPr>
              <a:t>эд хөрөнгө өгөх, үйлчилгээ үзүүлэх</a:t>
            </a:r>
            <a:r>
              <a:rPr lang="mn-MN" sz="2000" dirty="0" smtClean="0">
                <a:solidFill>
                  <a:schemeClr val="tx1"/>
                </a:solidFill>
                <a:latin typeface="Arial" pitchFamily="34" charset="0"/>
                <a:cs typeface="Arial" pitchFamily="34" charset="0"/>
              </a:rPr>
              <a:t> </a:t>
            </a:r>
            <a:r>
              <a:rPr lang="mn-MN" sz="2000" dirty="0" smtClean="0">
                <a:solidFill>
                  <a:schemeClr val="bg1"/>
                </a:solidFill>
                <a:latin typeface="Arial" pitchFamily="34" charset="0"/>
                <a:cs typeface="Arial" pitchFamily="34" charset="0"/>
              </a:rPr>
              <a:t>болон </a:t>
            </a:r>
            <a:r>
              <a:rPr lang="mn-MN" sz="2000" dirty="0" smtClean="0">
                <a:solidFill>
                  <a:srgbClr val="FF0000"/>
                </a:solidFill>
                <a:latin typeface="Arial" pitchFamily="34" charset="0"/>
                <a:cs typeface="Arial" pitchFamily="34" charset="0"/>
              </a:rPr>
              <a:t>эрх шилжүүлэх, үүргээс чөлөөлөх</a:t>
            </a:r>
            <a:r>
              <a:rPr lang="mn-MN" sz="2000" dirty="0" smtClean="0">
                <a:solidFill>
                  <a:schemeClr val="tx1"/>
                </a:solidFill>
                <a:latin typeface="Arial" pitchFamily="34" charset="0"/>
                <a:cs typeface="Arial" pitchFamily="34" charset="0"/>
              </a:rPr>
              <a:t>, </a:t>
            </a:r>
            <a:r>
              <a:rPr lang="mn-MN" sz="2000" dirty="0" smtClean="0">
                <a:solidFill>
                  <a:schemeClr val="bg1"/>
                </a:solidFill>
                <a:latin typeface="Arial" pitchFamily="34" charset="0"/>
                <a:cs typeface="Arial" pitchFamily="34" charset="0"/>
              </a:rPr>
              <a:t>нийтийн албан тушаалтантай хамаарал бүхий этгээдийн тусын тулд </a:t>
            </a:r>
            <a:r>
              <a:rPr lang="mn-MN" sz="2000" dirty="0" smtClean="0">
                <a:solidFill>
                  <a:srgbClr val="FF0000"/>
                </a:solidFill>
                <a:latin typeface="Arial" pitchFamily="34" charset="0"/>
                <a:cs typeface="Arial" pitchFamily="34" charset="0"/>
              </a:rPr>
              <a:t>эрхээс татгалзах </a:t>
            </a:r>
            <a:r>
              <a:rPr lang="mn-MN" sz="2000" dirty="0" smtClean="0">
                <a:solidFill>
                  <a:schemeClr val="bg1"/>
                </a:solidFill>
                <a:latin typeface="Arial" pitchFamily="34" charset="0"/>
                <a:cs typeface="Arial" pitchFamily="34" charset="0"/>
              </a:rPr>
              <a:t>зэрэг бусад хэлбэрийн </a:t>
            </a:r>
            <a:r>
              <a:rPr lang="mn-MN" sz="2000" dirty="0" smtClean="0">
                <a:solidFill>
                  <a:srgbClr val="FF0000"/>
                </a:solidFill>
                <a:latin typeface="Arial" pitchFamily="34" charset="0"/>
                <a:cs typeface="Arial" pitchFamily="34" charset="0"/>
              </a:rPr>
              <a:t>санхүүгийн үр ашгийг </a:t>
            </a:r>
            <a:r>
              <a:rPr lang="mn-MN" sz="2000" dirty="0" smtClean="0">
                <a:solidFill>
                  <a:schemeClr val="bg1"/>
                </a:solidFill>
                <a:latin typeface="Arial" pitchFamily="34" charset="0"/>
                <a:cs typeface="Arial" pitchFamily="34" charset="0"/>
              </a:rPr>
              <a:t>хэлнэ.</a:t>
            </a:r>
            <a:endParaRPr lang="en-US" sz="2000" dirty="0">
              <a:solidFill>
                <a:schemeClr val="bg1"/>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30" y="2852936"/>
            <a:ext cx="30289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980" y="2852936"/>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852936"/>
            <a:ext cx="27051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078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475456"/>
          </a:xfrm>
        </p:spPr>
        <p:txBody>
          <a:bodyPr/>
          <a:lstStyle/>
          <a:p>
            <a:pPr algn="l"/>
            <a:r>
              <a:rPr lang="mn-MN" sz="1800" dirty="0">
                <a:solidFill>
                  <a:schemeClr val="bg1"/>
                </a:solidFill>
                <a:latin typeface="Arial" pitchFamily="34" charset="0"/>
                <a:cs typeface="Arial" pitchFamily="34" charset="0"/>
              </a:rPr>
              <a:t>Авлигын сөрөг үр дагавар</a:t>
            </a:r>
            <a:endParaRPr lang="en-US" sz="18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764704"/>
            <a:ext cx="8229600" cy="3888431"/>
          </a:xfrm>
        </p:spPr>
        <p:txBody>
          <a:bodyPr>
            <a:noAutofit/>
          </a:bodyPr>
          <a:lstStyle/>
          <a:p>
            <a:pPr algn="just"/>
            <a:r>
              <a:rPr lang="mn-MN" sz="1800" dirty="0" smtClean="0">
                <a:solidFill>
                  <a:schemeClr val="bg1"/>
                </a:solidFill>
                <a:latin typeface="Arial" pitchFamily="34" charset="0"/>
                <a:cs typeface="Arial" pitchFamily="34" charset="0"/>
              </a:rPr>
              <a:t>Авлига </a:t>
            </a:r>
            <a:r>
              <a:rPr lang="mn-MN" sz="1800" dirty="0">
                <a:solidFill>
                  <a:schemeClr val="bg1"/>
                </a:solidFill>
                <a:latin typeface="Arial" pitchFamily="34" charset="0"/>
                <a:cs typeface="Arial" pitchFamily="34" charset="0"/>
              </a:rPr>
              <a:t>газар авснаар олон түмний төрд итгэх итгэл, төрийн нэр хүнд, төрийн эрх мэдлийн легитим шинж, ёс зүй алдагддаг</a:t>
            </a:r>
            <a:r>
              <a:rPr lang="mn-MN" sz="1800" dirty="0" smtClean="0">
                <a:solidFill>
                  <a:schemeClr val="bg1"/>
                </a:solidFill>
                <a:latin typeface="Arial" pitchFamily="34" charset="0"/>
                <a:cs typeface="Arial" pitchFamily="34" charset="0"/>
              </a:rPr>
              <a:t>.</a:t>
            </a:r>
          </a:p>
          <a:p>
            <a:pPr algn="just"/>
            <a:r>
              <a:rPr lang="mn-MN" sz="1800" dirty="0" smtClean="0">
                <a:solidFill>
                  <a:schemeClr val="bg1"/>
                </a:solidFill>
                <a:latin typeface="Arial" pitchFamily="34" charset="0"/>
                <a:cs typeface="Arial" pitchFamily="34" charset="0"/>
              </a:rPr>
              <a:t>Авлига </a:t>
            </a:r>
            <a:r>
              <a:rPr lang="mn-MN" sz="1800" dirty="0">
                <a:solidFill>
                  <a:schemeClr val="bg1"/>
                </a:solidFill>
                <a:latin typeface="Arial" pitchFamily="34" charset="0"/>
                <a:cs typeface="Arial" pitchFamily="34" charset="0"/>
              </a:rPr>
              <a:t>нь төрийн захиргааны үнэ өртгийг нэмэгдүүлдэг (татвар төлөгч татвараас гадна авлига төлснөөр нэг үйлчилгээнд давхар төлбөр хийдэг) </a:t>
            </a:r>
          </a:p>
          <a:p>
            <a:pPr algn="just"/>
            <a:r>
              <a:rPr lang="mn-MN" sz="1800" dirty="0" smtClean="0">
                <a:solidFill>
                  <a:schemeClr val="bg1"/>
                </a:solidFill>
                <a:latin typeface="Arial" pitchFamily="34" charset="0"/>
                <a:cs typeface="Arial" pitchFamily="34" charset="0"/>
              </a:rPr>
              <a:t>Улсын </a:t>
            </a:r>
            <a:r>
              <a:rPr lang="mn-MN" sz="1800" dirty="0">
                <a:solidFill>
                  <a:schemeClr val="bg1"/>
                </a:solidFill>
                <a:latin typeface="Arial" pitchFamily="34" charset="0"/>
                <a:cs typeface="Arial" pitchFamily="34" charset="0"/>
              </a:rPr>
              <a:t>тодорхой захиалгат төслүүдээс авлига хэлбэрээр хувь хүртсэнээр нийгэмд зарцуулах мөнгөний нийт хэмжээ буурдаг </a:t>
            </a:r>
          </a:p>
          <a:p>
            <a:pPr algn="just"/>
            <a:r>
              <a:rPr lang="mn-MN" sz="1800" dirty="0" smtClean="0">
                <a:solidFill>
                  <a:schemeClr val="bg1"/>
                </a:solidFill>
                <a:latin typeface="Arial" pitchFamily="34" charset="0"/>
                <a:cs typeface="Arial" pitchFamily="34" charset="0"/>
              </a:rPr>
              <a:t>Авлига </a:t>
            </a:r>
            <a:r>
              <a:rPr lang="mn-MN" sz="1800" dirty="0">
                <a:solidFill>
                  <a:schemeClr val="bg1"/>
                </a:solidFill>
                <a:latin typeface="Arial" pitchFamily="34" charset="0"/>
                <a:cs typeface="Arial" pitchFamily="34" charset="0"/>
              </a:rPr>
              <a:t>эдийн засгийн үр ашиггүй байдлыг бий болгон үргүй зардалд хүргэдэг. Худалдаж авч буй бараан дээр авлигын үнэ өртөг нэмэгдсэнээр бүтээгдэхүүн нь чанаргүй болж, худалдан авагчид багасч авлига нь олон нийтийг хохироодог. </a:t>
            </a:r>
          </a:p>
          <a:p>
            <a:pPr algn="just"/>
            <a:r>
              <a:rPr lang="mn-MN" sz="1800" dirty="0" smtClean="0">
                <a:solidFill>
                  <a:schemeClr val="bg1"/>
                </a:solidFill>
                <a:latin typeface="Arial" pitchFamily="34" charset="0"/>
                <a:cs typeface="Arial" pitchFamily="34" charset="0"/>
              </a:rPr>
              <a:t>Авлигааас </a:t>
            </a:r>
            <a:r>
              <a:rPr lang="mn-MN" sz="1800" dirty="0">
                <a:solidFill>
                  <a:schemeClr val="bg1"/>
                </a:solidFill>
                <a:latin typeface="Arial" pitchFamily="34" charset="0"/>
                <a:cs typeface="Arial" pitchFamily="34" charset="0"/>
              </a:rPr>
              <a:t>болж цаг хүчээ буруу зүйлд зарцуулан эдийн засгийн нийт үр ашиг буурдаг. </a:t>
            </a:r>
            <a:endParaRPr lang="en-US" sz="1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88961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504056"/>
          </a:xfrm>
        </p:spPr>
        <p:txBody>
          <a:bodyPr/>
          <a:lstStyle/>
          <a:p>
            <a:pPr algn="l">
              <a:lnSpc>
                <a:spcPct val="100000"/>
              </a:lnSpc>
            </a:pPr>
            <a:r>
              <a:rPr lang="mn-MN" sz="2400" b="1" dirty="0" smtClean="0">
                <a:solidFill>
                  <a:schemeClr val="bg1"/>
                </a:solidFill>
                <a:latin typeface="Arial" pitchFamily="34" charset="0"/>
                <a:cs typeface="Arial" pitchFamily="34" charset="0"/>
              </a:rPr>
              <a:t>ДАРААХ ЗҮЙЛИЙГ ХОРИГЛОНО:</a:t>
            </a:r>
            <a:endParaRPr lang="en-US" sz="24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323528" y="908721"/>
            <a:ext cx="8496944" cy="4176463"/>
          </a:xfrm>
        </p:spPr>
        <p:txBody>
          <a:bodyPr>
            <a:normAutofit fontScale="92500"/>
          </a:bodyPr>
          <a:lstStyle/>
          <a:p>
            <a:pPr algn="just">
              <a:buAutoNum type="arabicPeriod"/>
            </a:pPr>
            <a:r>
              <a:rPr lang="mn-MN" sz="1800" dirty="0" smtClean="0">
                <a:solidFill>
                  <a:schemeClr val="bg1"/>
                </a:solidFill>
                <a:latin typeface="Arial" pitchFamily="34" charset="0"/>
                <a:cs typeface="Arial" pitchFamily="34" charset="0"/>
              </a:rPr>
              <a:t>Албан үүргээ зохих ёсоор гүйцэтгэж байгаа төрийн албан хаагчид дарамт, шахалт үзүүлэх, хөндлөнгөөс оролцох, нөлөөлөх</a:t>
            </a:r>
            <a:r>
              <a:rPr lang="en-US" sz="1800" dirty="0" smtClean="0">
                <a:solidFill>
                  <a:schemeClr val="bg1"/>
                </a:solidFill>
                <a:latin typeface="Arial" pitchFamily="34" charset="0"/>
                <a:cs typeface="Arial" pitchFamily="34" charset="0"/>
              </a:rPr>
              <a:t>;</a:t>
            </a:r>
          </a:p>
          <a:p>
            <a:pPr algn="just">
              <a:buAutoNum type="arabicPeriod"/>
            </a:pPr>
            <a:r>
              <a:rPr lang="mn-MN" sz="1800" dirty="0" smtClean="0">
                <a:solidFill>
                  <a:schemeClr val="bg1"/>
                </a:solidFill>
                <a:latin typeface="Arial" pitchFamily="34" charset="0"/>
                <a:cs typeface="Arial" pitchFamily="34" charset="0"/>
              </a:rPr>
              <a:t>Бусдад шан харамж өгөх, өгөхөөр амлах, зуучлах</a:t>
            </a:r>
            <a:r>
              <a:rPr lang="en-US" sz="1800" dirty="0" smtClean="0">
                <a:solidFill>
                  <a:schemeClr val="bg1"/>
                </a:solidFill>
                <a:latin typeface="Arial" pitchFamily="34" charset="0"/>
                <a:cs typeface="Arial" pitchFamily="34" charset="0"/>
              </a:rPr>
              <a:t>;</a:t>
            </a:r>
            <a:endParaRPr lang="mn-MN" sz="1800" dirty="0" smtClean="0">
              <a:solidFill>
                <a:schemeClr val="bg1"/>
              </a:solidFill>
              <a:latin typeface="Arial" pitchFamily="34" charset="0"/>
              <a:cs typeface="Arial" pitchFamily="34" charset="0"/>
            </a:endParaRPr>
          </a:p>
          <a:p>
            <a:pPr algn="just">
              <a:buAutoNum type="arabicPeriod"/>
            </a:pPr>
            <a:r>
              <a:rPr lang="mn-MN" sz="1800" dirty="0" smtClean="0">
                <a:solidFill>
                  <a:schemeClr val="bg1"/>
                </a:solidFill>
                <a:latin typeface="Arial" pitchFamily="34" charset="0"/>
                <a:cs typeface="Arial" pitchFamily="34" charset="0"/>
              </a:rPr>
              <a:t>Албан үүргээ гүйцэтгэхдээ хууль бусаар аливаа хувь хүн, хуулийн этгээдэд давуу байдал олгох, олгохоор амлах, бусдын эрхийг хязгаарлах</a:t>
            </a:r>
            <a:r>
              <a:rPr lang="en-US" sz="1800" dirty="0" smtClean="0">
                <a:solidFill>
                  <a:schemeClr val="bg1"/>
                </a:solidFill>
                <a:latin typeface="Arial" pitchFamily="34" charset="0"/>
                <a:cs typeface="Arial" pitchFamily="34" charset="0"/>
              </a:rPr>
              <a:t>;</a:t>
            </a:r>
          </a:p>
          <a:p>
            <a:pPr algn="just">
              <a:buAutoNum type="arabicPeriod"/>
            </a:pPr>
            <a:r>
              <a:rPr lang="mn-MN" sz="1800" dirty="0" smtClean="0">
                <a:solidFill>
                  <a:schemeClr val="bg1"/>
                </a:solidFill>
                <a:latin typeface="Arial" pitchFamily="34" charset="0"/>
                <a:cs typeface="Arial" pitchFamily="34" charset="0"/>
              </a:rPr>
              <a:t>Төсвийн болон хандив, тусламжийн хөрөнгийг зориулалтын бусаар зарцуулах</a:t>
            </a:r>
            <a:r>
              <a:rPr lang="en-US" sz="1800" dirty="0" smtClean="0">
                <a:solidFill>
                  <a:schemeClr val="bg1"/>
                </a:solidFill>
                <a:latin typeface="Arial" pitchFamily="34" charset="0"/>
                <a:cs typeface="Arial" pitchFamily="34" charset="0"/>
              </a:rPr>
              <a:t>;</a:t>
            </a:r>
            <a:endParaRPr lang="mn-MN" sz="1800" dirty="0" smtClean="0">
              <a:solidFill>
                <a:schemeClr val="bg1"/>
              </a:solidFill>
              <a:latin typeface="Arial" pitchFamily="34" charset="0"/>
              <a:cs typeface="Arial" pitchFamily="34" charset="0"/>
            </a:endParaRPr>
          </a:p>
          <a:p>
            <a:pPr algn="just">
              <a:buAutoNum type="arabicPeriod"/>
            </a:pPr>
            <a:r>
              <a:rPr lang="mn-MN" sz="1800" dirty="0" smtClean="0">
                <a:solidFill>
                  <a:schemeClr val="bg1"/>
                </a:solidFill>
                <a:latin typeface="Arial" pitchFamily="34" charset="0"/>
                <a:cs typeface="Arial" pitchFamily="34" charset="0"/>
              </a:rPr>
              <a:t>Албан үүргээ гүйцэтгэх, эсхүл гүйцэтгэхгүй байхтай холбогдуулан бусдаас шан харамж шаардах</a:t>
            </a:r>
            <a:r>
              <a:rPr lang="en-US" sz="1800" dirty="0" smtClean="0">
                <a:solidFill>
                  <a:schemeClr val="bg1"/>
                </a:solidFill>
                <a:latin typeface="Arial" pitchFamily="34" charset="0"/>
                <a:cs typeface="Arial" pitchFamily="34" charset="0"/>
              </a:rPr>
              <a:t>;</a:t>
            </a:r>
          </a:p>
          <a:p>
            <a:pPr algn="just">
              <a:buAutoNum type="arabicPeriod"/>
            </a:pPr>
            <a:r>
              <a:rPr lang="mn-MN" sz="1800" dirty="0" smtClean="0">
                <a:solidFill>
                  <a:schemeClr val="bg1"/>
                </a:solidFill>
                <a:latin typeface="Arial" pitchFamily="34" charset="0"/>
                <a:cs typeface="Arial" pitchFamily="34" charset="0"/>
              </a:rPr>
              <a:t>Албаны эрх мэдэл буюу албан тушаалын байдлаа урвуулах, хэтрүүлэх</a:t>
            </a:r>
            <a:r>
              <a:rPr lang="en-US" sz="1800" dirty="0" smtClean="0">
                <a:solidFill>
                  <a:schemeClr val="bg1"/>
                </a:solidFill>
                <a:latin typeface="Arial" pitchFamily="34" charset="0"/>
                <a:cs typeface="Arial" pitchFamily="34" charset="0"/>
              </a:rPr>
              <a:t>;</a:t>
            </a:r>
          </a:p>
          <a:p>
            <a:pPr algn="just">
              <a:buAutoNum type="arabicPeriod"/>
            </a:pPr>
            <a:r>
              <a:rPr lang="mn-MN" sz="1800" dirty="0" smtClean="0">
                <a:solidFill>
                  <a:schemeClr val="bg1"/>
                </a:solidFill>
                <a:latin typeface="Arial" pitchFamily="34" charset="0"/>
                <a:cs typeface="Arial" pitchFamily="34" charset="0"/>
              </a:rPr>
              <a:t>Албан тушаалын байдлаа ашиглан эд хөрөнгө олж авах, давуу эрх эдлэх</a:t>
            </a:r>
            <a:r>
              <a:rPr lang="en-US" sz="1800" dirty="0" smtClean="0">
                <a:solidFill>
                  <a:schemeClr val="bg1"/>
                </a:solidFill>
                <a:latin typeface="Arial" pitchFamily="34" charset="0"/>
                <a:cs typeface="Arial" pitchFamily="34" charset="0"/>
              </a:rPr>
              <a:t>;</a:t>
            </a:r>
          </a:p>
          <a:p>
            <a:pPr algn="just">
              <a:buAutoNum type="arabicPeriod"/>
            </a:pPr>
            <a:r>
              <a:rPr lang="mn-MN" sz="1800" dirty="0" smtClean="0">
                <a:solidFill>
                  <a:schemeClr val="bg1"/>
                </a:solidFill>
                <a:latin typeface="Arial" pitchFamily="34" charset="0"/>
                <a:cs typeface="Arial" pitchFamily="34" charset="0"/>
              </a:rPr>
              <a:t>Үндэслэлгүйгээр хөрөнгөжих </a:t>
            </a:r>
            <a:r>
              <a:rPr lang="en-US" sz="1800" dirty="0" smtClean="0">
                <a:solidFill>
                  <a:schemeClr val="bg1"/>
                </a:solidFill>
                <a:latin typeface="Arial" pitchFamily="34" charset="0"/>
                <a:cs typeface="Arial" pitchFamily="34" charset="0"/>
              </a:rPr>
              <a:t>/</a:t>
            </a:r>
            <a:r>
              <a:rPr lang="mn-MN" sz="1800" i="1" dirty="0" smtClean="0">
                <a:solidFill>
                  <a:schemeClr val="bg1"/>
                </a:solidFill>
                <a:latin typeface="Arial" pitchFamily="34" charset="0"/>
                <a:cs typeface="Arial" pitchFamily="34" charset="0"/>
              </a:rPr>
              <a:t>албан тушаалтан зургаан сарын албан тушаалын цалин хөлс, орлогоос илүү хөрөнгө, орлогыг хууль ёсны дагуу олсон болохыгоо үндэслэлтэй тайлбарлаж чадахгүй тохиолдолд үндэслэлгүйгээр хөрөнгөжих гэж үзнэ</a:t>
            </a:r>
            <a:r>
              <a:rPr lang="en-US" sz="1800" i="1" dirty="0" smtClean="0">
                <a:solidFill>
                  <a:schemeClr val="bg1"/>
                </a:solidFill>
                <a:latin typeface="Arial" pitchFamily="34" charset="0"/>
                <a:cs typeface="Arial" pitchFamily="34" charset="0"/>
              </a:rPr>
              <a:t>/</a:t>
            </a:r>
            <a:endParaRPr lang="en-US" sz="18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60215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504056"/>
          </a:xfrm>
        </p:spPr>
        <p:txBody>
          <a:bodyPr/>
          <a:lstStyle/>
          <a:p>
            <a:r>
              <a:rPr lang="mn-MN" sz="1800" dirty="0">
                <a:solidFill>
                  <a:schemeClr val="bg1"/>
                </a:solidFill>
                <a:latin typeface="Arial" pitchFamily="34" charset="0"/>
                <a:cs typeface="Arial" pitchFamily="34" charset="0"/>
              </a:rPr>
              <a:t>Ашиг сонирхлын зөрчлөөс урьдчилан сэргийлэхийн тулд таны хүлээх үүрэг</a:t>
            </a:r>
          </a:p>
        </p:txBody>
      </p:sp>
      <p:sp>
        <p:nvSpPr>
          <p:cNvPr id="3" name="Content Placeholder 2"/>
          <p:cNvSpPr>
            <a:spLocks noGrp="1"/>
          </p:cNvSpPr>
          <p:nvPr>
            <p:ph idx="1"/>
          </p:nvPr>
        </p:nvSpPr>
        <p:spPr>
          <a:xfrm>
            <a:off x="457200" y="836712"/>
            <a:ext cx="8229600" cy="4248472"/>
          </a:xfrm>
        </p:spPr>
        <p:txBody>
          <a:bodyPr>
            <a:normAutofit fontScale="62500" lnSpcReduction="20000"/>
          </a:bodyPr>
          <a:lstStyle/>
          <a:p>
            <a:pPr algn="just"/>
            <a:r>
              <a:rPr lang="mn-MN" sz="2300" dirty="0" smtClean="0">
                <a:solidFill>
                  <a:schemeClr val="bg1"/>
                </a:solidFill>
                <a:latin typeface="Arial" pitchFamily="34" charset="0"/>
                <a:cs typeface="Arial" pitchFamily="34" charset="0"/>
              </a:rPr>
              <a:t>Та </a:t>
            </a:r>
            <a:r>
              <a:rPr lang="mn-MN" sz="2300" dirty="0">
                <a:solidFill>
                  <a:schemeClr val="bg1"/>
                </a:solidFill>
                <a:latin typeface="Arial" pitchFamily="34" charset="0"/>
                <a:cs typeface="Arial" pitchFamily="34" charset="0"/>
              </a:rPr>
              <a:t>ашиг сонирхлын зөрчил үүссэн, үүсч болзошгүй бол албан үүргээ гүйцэтгэхээс татгалзах. </a:t>
            </a:r>
          </a:p>
          <a:p>
            <a:pPr marL="0" indent="0" algn="just">
              <a:buNone/>
            </a:pPr>
            <a:endParaRPr lang="mn-MN" sz="2300" dirty="0">
              <a:solidFill>
                <a:schemeClr val="bg1"/>
              </a:solidFill>
              <a:latin typeface="Arial" pitchFamily="34" charset="0"/>
              <a:cs typeface="Arial" pitchFamily="34" charset="0"/>
            </a:endParaRPr>
          </a:p>
          <a:p>
            <a:pPr algn="just"/>
            <a:r>
              <a:rPr lang="mn-MN" sz="2300" dirty="0">
                <a:solidFill>
                  <a:schemeClr val="bg1"/>
                </a:solidFill>
                <a:latin typeface="Arial" pitchFamily="34" charset="0"/>
                <a:cs typeface="Arial" pitchFamily="34" charset="0"/>
              </a:rPr>
              <a:t>Эрх бүхий байгууллага, албан тушаалтанд энэ тухайгаа мэдэгдэх</a:t>
            </a:r>
            <a:r>
              <a:rPr lang="mn-MN" sz="2300" dirty="0" smtClean="0">
                <a:solidFill>
                  <a:schemeClr val="bg1"/>
                </a:solidFill>
                <a:latin typeface="Arial" pitchFamily="34" charset="0"/>
                <a:cs typeface="Arial" pitchFamily="34" charset="0"/>
              </a:rPr>
              <a:t>.</a:t>
            </a:r>
          </a:p>
          <a:p>
            <a:pPr marL="0" indent="0" algn="just">
              <a:buNone/>
            </a:pPr>
            <a:endParaRPr lang="mn-MN" sz="2300" dirty="0">
              <a:solidFill>
                <a:schemeClr val="bg1"/>
              </a:solidFill>
              <a:latin typeface="Arial" pitchFamily="34" charset="0"/>
              <a:cs typeface="Arial" pitchFamily="34" charset="0"/>
            </a:endParaRPr>
          </a:p>
          <a:p>
            <a:pPr algn="just"/>
            <a:r>
              <a:rPr lang="mn-MN" sz="2300" dirty="0">
                <a:solidFill>
                  <a:schemeClr val="bg1"/>
                </a:solidFill>
                <a:latin typeface="Arial" pitchFamily="34" charset="0"/>
                <a:cs typeface="Arial" pitchFamily="34" charset="0"/>
              </a:rPr>
              <a:t>Ашиг сонирхлын зөрчилтэй тохиолдолд эрх бүхий байгууллагын зөвшөөрөлтэйгээс бусад тохиолдолд албаны үүргээ хэрэгжүүлэхгүй байх</a:t>
            </a:r>
            <a:r>
              <a:rPr lang="mn-MN" sz="2300" dirty="0" smtClean="0">
                <a:solidFill>
                  <a:schemeClr val="bg1"/>
                </a:solidFill>
                <a:latin typeface="Arial" pitchFamily="34" charset="0"/>
                <a:cs typeface="Arial" pitchFamily="34" charset="0"/>
              </a:rPr>
              <a:t>.</a:t>
            </a:r>
          </a:p>
          <a:p>
            <a:pPr marL="0" indent="0" algn="just">
              <a:buNone/>
            </a:pPr>
            <a:endParaRPr lang="mn-MN" sz="2300" dirty="0">
              <a:solidFill>
                <a:schemeClr val="bg1"/>
              </a:solidFill>
              <a:latin typeface="Arial" pitchFamily="34" charset="0"/>
              <a:cs typeface="Arial" pitchFamily="34" charset="0"/>
            </a:endParaRPr>
          </a:p>
          <a:p>
            <a:pPr algn="just"/>
            <a:r>
              <a:rPr lang="mn-MN" sz="2300" dirty="0">
                <a:solidFill>
                  <a:schemeClr val="bg1"/>
                </a:solidFill>
                <a:latin typeface="Arial" pitchFamily="34" charset="0"/>
                <a:cs typeface="Arial" pitchFamily="34" charset="0"/>
              </a:rPr>
              <a:t>Зөвлөмжийг хүлээн авсан даруйд хэрэгжүүлэх</a:t>
            </a:r>
            <a:r>
              <a:rPr lang="mn-MN" sz="2300" dirty="0" smtClean="0">
                <a:solidFill>
                  <a:schemeClr val="bg1"/>
                </a:solidFill>
                <a:latin typeface="Arial" pitchFamily="34" charset="0"/>
                <a:cs typeface="Arial" pitchFamily="34" charset="0"/>
              </a:rPr>
              <a:t>.</a:t>
            </a:r>
          </a:p>
          <a:p>
            <a:pPr algn="just"/>
            <a:endParaRPr lang="mn-MN" sz="2300" dirty="0">
              <a:solidFill>
                <a:schemeClr val="bg1"/>
              </a:solidFill>
              <a:latin typeface="Arial" pitchFamily="34" charset="0"/>
              <a:cs typeface="Arial" pitchFamily="34" charset="0"/>
            </a:endParaRPr>
          </a:p>
          <a:p>
            <a:pPr algn="just"/>
            <a:r>
              <a:rPr lang="mn-MN" sz="2300" dirty="0" smtClean="0">
                <a:solidFill>
                  <a:schemeClr val="bg1"/>
                </a:solidFill>
                <a:latin typeface="Arial" pitchFamily="34" charset="0"/>
                <a:cs typeface="Arial" pitchFamily="34" charset="0"/>
              </a:rPr>
              <a:t>Ашиг </a:t>
            </a:r>
            <a:r>
              <a:rPr lang="mn-MN" sz="2300" dirty="0">
                <a:solidFill>
                  <a:schemeClr val="bg1"/>
                </a:solidFill>
                <a:latin typeface="Arial" pitchFamily="34" charset="0"/>
                <a:cs typeface="Arial" pitchFamily="34" charset="0"/>
              </a:rPr>
              <a:t>сонирхлын зөрчлийн асуудлаар өөрт ямар нэг эргэлзээ төрвөл эрх бүхий байгууллага, албан тушаалтанд хандан зөвлөгөө, зөвлөмж авах. </a:t>
            </a:r>
            <a:endParaRPr lang="mn-MN" sz="2300" dirty="0" smtClean="0">
              <a:solidFill>
                <a:schemeClr val="bg1"/>
              </a:solidFill>
              <a:latin typeface="Arial" pitchFamily="34" charset="0"/>
              <a:cs typeface="Arial" pitchFamily="34" charset="0"/>
            </a:endParaRPr>
          </a:p>
          <a:p>
            <a:pPr algn="just"/>
            <a:endParaRPr lang="mn-MN" sz="2300" dirty="0" smtClean="0">
              <a:solidFill>
                <a:schemeClr val="bg1"/>
              </a:solidFill>
              <a:latin typeface="Arial" pitchFamily="34" charset="0"/>
              <a:cs typeface="Arial" pitchFamily="34" charset="0"/>
            </a:endParaRPr>
          </a:p>
          <a:p>
            <a:pPr algn="just"/>
            <a:r>
              <a:rPr lang="mn-MN" sz="2300" dirty="0" smtClean="0">
                <a:solidFill>
                  <a:schemeClr val="bg1"/>
                </a:solidFill>
                <a:latin typeface="Arial" pitchFamily="34" charset="0"/>
                <a:cs typeface="Arial" pitchFamily="34" charset="0"/>
              </a:rPr>
              <a:t>Бусдын </a:t>
            </a:r>
            <a:r>
              <a:rPr lang="mn-MN" sz="2300" dirty="0">
                <a:solidFill>
                  <a:schemeClr val="bg1"/>
                </a:solidFill>
                <a:latin typeface="Arial" pitchFamily="34" charset="0"/>
                <a:cs typeface="Arial" pitchFamily="34" charset="0"/>
              </a:rPr>
              <a:t>эрх, хууль ёсны ашиг сонирхлыг хөндсөн захиргааны шийдвэр гаргах тохиолдолд тэдгээрт урьдчилан мэдэгдэх, оролцоог нь </a:t>
            </a:r>
            <a:r>
              <a:rPr lang="mn-MN" sz="2300" dirty="0" smtClean="0">
                <a:solidFill>
                  <a:schemeClr val="bg1"/>
                </a:solidFill>
                <a:latin typeface="Arial" pitchFamily="34" charset="0"/>
                <a:cs typeface="Arial" pitchFamily="34" charset="0"/>
              </a:rPr>
              <a:t>хангах</a:t>
            </a:r>
          </a:p>
          <a:p>
            <a:pPr algn="just"/>
            <a:endParaRPr lang="mn-MN" sz="2300" dirty="0" smtClean="0">
              <a:solidFill>
                <a:schemeClr val="bg1"/>
              </a:solidFill>
              <a:latin typeface="Arial" pitchFamily="34" charset="0"/>
              <a:cs typeface="Arial" pitchFamily="34" charset="0"/>
            </a:endParaRPr>
          </a:p>
          <a:p>
            <a:pPr algn="just"/>
            <a:r>
              <a:rPr lang="mn-MN" sz="2300" dirty="0" smtClean="0">
                <a:solidFill>
                  <a:schemeClr val="bg1"/>
                </a:solidFill>
                <a:latin typeface="Arial" pitchFamily="34" charset="0"/>
                <a:cs typeface="Arial" pitchFamily="34" charset="0"/>
              </a:rPr>
              <a:t>Ашиг </a:t>
            </a:r>
            <a:r>
              <a:rPr lang="mn-MN" sz="2300" dirty="0">
                <a:solidFill>
                  <a:schemeClr val="bg1"/>
                </a:solidFill>
                <a:latin typeface="Arial" pitchFamily="34" charset="0"/>
                <a:cs typeface="Arial" pitchFamily="34" charset="0"/>
              </a:rPr>
              <a:t>сонирхлын зөрчилтэй захиргааны үйл ажиллагаанаас татгалзан гарах, татгалзан гаргах боломжийг </a:t>
            </a:r>
            <a:r>
              <a:rPr lang="mn-MN" sz="2300" dirty="0" smtClean="0">
                <a:solidFill>
                  <a:schemeClr val="bg1"/>
                </a:solidFill>
                <a:latin typeface="Arial" pitchFamily="34" charset="0"/>
                <a:cs typeface="Arial" pitchFamily="34" charset="0"/>
              </a:rPr>
              <a:t>хангах</a:t>
            </a:r>
          </a:p>
          <a:p>
            <a:pPr marL="0" indent="0" algn="just">
              <a:buNone/>
            </a:pPr>
            <a:endParaRPr lang="mn-MN" sz="2300" dirty="0">
              <a:solidFill>
                <a:schemeClr val="bg1"/>
              </a:solidFill>
              <a:latin typeface="Arial" pitchFamily="34" charset="0"/>
              <a:cs typeface="Arial" pitchFamily="34" charset="0"/>
            </a:endParaRPr>
          </a:p>
          <a:p>
            <a:pPr algn="just"/>
            <a:r>
              <a:rPr lang="mn-MN" sz="2300" dirty="0">
                <a:solidFill>
                  <a:schemeClr val="bg1"/>
                </a:solidFill>
                <a:latin typeface="Arial" pitchFamily="34" charset="0"/>
                <a:cs typeface="Arial" pitchFamily="34" charset="0"/>
              </a:rPr>
              <a:t>Давхар ажил эрхлэх боломжтой эсэхийг удирдлагаасаа асуух. </a:t>
            </a:r>
          </a:p>
        </p:txBody>
      </p:sp>
    </p:spTree>
    <p:extLst>
      <p:ext uri="{BB962C8B-B14F-4D97-AF65-F5344CB8AC3E}">
        <p14:creationId xmlns:p14="http://schemas.microsoft.com/office/powerpoint/2010/main" val="145840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507288" cy="432048"/>
          </a:xfrm>
        </p:spPr>
        <p:txBody>
          <a:bodyPr/>
          <a:lstStyle/>
          <a:p>
            <a:r>
              <a:rPr lang="mn-MN" sz="1800" dirty="0">
                <a:solidFill>
                  <a:schemeClr val="bg1"/>
                </a:solidFill>
                <a:latin typeface="Arial" pitchFamily="34" charset="0"/>
                <a:cs typeface="Arial" pitchFamily="34" charset="0"/>
              </a:rPr>
              <a:t>УДИРДАХ АЛБАН ТУШААЛТНЫ </a:t>
            </a:r>
            <a:r>
              <a:rPr lang="mn-MN" sz="1800" dirty="0" smtClean="0">
                <a:solidFill>
                  <a:schemeClr val="bg1"/>
                </a:solidFill>
                <a:latin typeface="Arial" pitchFamily="34" charset="0"/>
                <a:cs typeface="Arial" pitchFamily="34" charset="0"/>
              </a:rPr>
              <a:t>ХУВЬД ХҮЛЭЭХ ҮҮРЭГ,ХАРИУЦЛАГА</a:t>
            </a:r>
            <a:endParaRPr lang="en-US" sz="18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836712"/>
            <a:ext cx="4114800" cy="4176463"/>
          </a:xfrm>
        </p:spPr>
        <p:txBody>
          <a:bodyPr>
            <a:normAutofit fontScale="92500" lnSpcReduction="20000"/>
          </a:bodyPr>
          <a:lstStyle/>
          <a:p>
            <a:pPr algn="just"/>
            <a:r>
              <a:rPr lang="mn-MN" sz="1600" dirty="0" smtClean="0">
                <a:solidFill>
                  <a:schemeClr val="bg1"/>
                </a:solidFill>
                <a:latin typeface="Arial" pitchFamily="34" charset="0"/>
                <a:cs typeface="Arial" pitchFamily="34" charset="0"/>
              </a:rPr>
              <a:t>Ашиг </a:t>
            </a:r>
            <a:r>
              <a:rPr lang="mn-MN" sz="1600" dirty="0">
                <a:solidFill>
                  <a:schemeClr val="bg1"/>
                </a:solidFill>
                <a:latin typeface="Arial" pitchFamily="34" charset="0"/>
                <a:cs typeface="Arial" pitchFamily="34" charset="0"/>
              </a:rPr>
              <a:t>сонирхлын зөрчлөөс урьдчилан сэргийлэх ёс зүйн дүрмийг тогтоож, мөрдүүлэх </a:t>
            </a:r>
            <a:endParaRPr lang="mn-MN" sz="1600" dirty="0" smtClean="0">
              <a:solidFill>
                <a:schemeClr val="bg1"/>
              </a:solidFill>
              <a:latin typeface="Arial" pitchFamily="34" charset="0"/>
              <a:cs typeface="Arial" pitchFamily="34" charset="0"/>
            </a:endParaRPr>
          </a:p>
          <a:p>
            <a:pPr algn="just"/>
            <a:r>
              <a:rPr lang="mn-MN" sz="1600" dirty="0" smtClean="0">
                <a:solidFill>
                  <a:schemeClr val="bg1"/>
                </a:solidFill>
                <a:latin typeface="Arial" pitchFamily="34" charset="0"/>
                <a:cs typeface="Arial" pitchFamily="34" charset="0"/>
              </a:rPr>
              <a:t>Хувийн </a:t>
            </a:r>
            <a:r>
              <a:rPr lang="mn-MN" sz="1600" dirty="0">
                <a:solidFill>
                  <a:schemeClr val="bg1"/>
                </a:solidFill>
                <a:latin typeface="Arial" pitchFamily="34" charset="0"/>
                <a:cs typeface="Arial" pitchFamily="34" charset="0"/>
              </a:rPr>
              <a:t>ашиг сонирхлын мэдүүлэг, ашиг сонирхлын зөрчилгүй гэдгээ илэрхийлсэн мэдэгдлийг зохих журмын дагуу авах, бүртгэх, хянан шалгах </a:t>
            </a:r>
            <a:endParaRPr lang="mn-MN" sz="1600" dirty="0" smtClean="0">
              <a:solidFill>
                <a:schemeClr val="bg1"/>
              </a:solidFill>
              <a:latin typeface="Arial" pitchFamily="34" charset="0"/>
              <a:cs typeface="Arial" pitchFamily="34" charset="0"/>
            </a:endParaRPr>
          </a:p>
          <a:p>
            <a:pPr algn="just"/>
            <a:r>
              <a:rPr lang="mn-MN" sz="1600" dirty="0" smtClean="0">
                <a:solidFill>
                  <a:schemeClr val="bg1"/>
                </a:solidFill>
                <a:latin typeface="Arial" pitchFamily="34" charset="0"/>
                <a:cs typeface="Arial" pitchFamily="34" charset="0"/>
              </a:rPr>
              <a:t>Ашиг </a:t>
            </a:r>
            <a:r>
              <a:rPr lang="mn-MN" sz="1600" dirty="0">
                <a:solidFill>
                  <a:schemeClr val="bg1"/>
                </a:solidFill>
                <a:latin typeface="Arial" pitchFamily="34" charset="0"/>
                <a:cs typeface="Arial" pitchFamily="34" charset="0"/>
              </a:rPr>
              <a:t>сонирхлын зөрчил үүссэн, үүсч болзошгүй албан тушаалтанд хуульд заасан эрх мэдлээ хэрэгжүүлэхийг зөвшөөрөхгүй байх </a:t>
            </a:r>
            <a:endParaRPr lang="mn-MN" sz="1600" dirty="0" smtClean="0">
              <a:solidFill>
                <a:schemeClr val="bg1"/>
              </a:solidFill>
              <a:latin typeface="Arial" pitchFamily="34" charset="0"/>
              <a:cs typeface="Arial" pitchFamily="34" charset="0"/>
            </a:endParaRPr>
          </a:p>
          <a:p>
            <a:pPr algn="just"/>
            <a:r>
              <a:rPr lang="mn-MN" sz="1600" dirty="0" smtClean="0">
                <a:solidFill>
                  <a:schemeClr val="bg1"/>
                </a:solidFill>
                <a:latin typeface="Arial" pitchFamily="34" charset="0"/>
                <a:cs typeface="Arial" pitchFamily="34" charset="0"/>
              </a:rPr>
              <a:t>Ашиг </a:t>
            </a:r>
            <a:r>
              <a:rPr lang="mn-MN" sz="1600" dirty="0">
                <a:solidFill>
                  <a:schemeClr val="bg1"/>
                </a:solidFill>
                <a:latin typeface="Arial" pitchFamily="34" charset="0"/>
                <a:cs typeface="Arial" pitchFamily="34" charset="0"/>
              </a:rPr>
              <a:t>сонирхлын зөрчил үүссэн, үүсч болзошгүй албан тушаалтанд ашиг сонирхлын зөрчлөөс урьдчилан сэргийлэх, түүнийг арилгах талаар бичгээр зөвлөмж өгөх </a:t>
            </a:r>
            <a:endParaRPr lang="mn-MN" sz="1600" dirty="0" smtClean="0">
              <a:solidFill>
                <a:schemeClr val="bg1"/>
              </a:solidFill>
              <a:latin typeface="Arial" pitchFamily="34" charset="0"/>
              <a:cs typeface="Arial" pitchFamily="34" charset="0"/>
            </a:endParaRPr>
          </a:p>
          <a:p>
            <a:pPr algn="just"/>
            <a:r>
              <a:rPr lang="mn-MN" sz="1600" dirty="0" smtClean="0">
                <a:solidFill>
                  <a:schemeClr val="bg1"/>
                </a:solidFill>
                <a:latin typeface="Arial" pitchFamily="34" charset="0"/>
                <a:cs typeface="Arial" pitchFamily="34" charset="0"/>
              </a:rPr>
              <a:t>Хууль </a:t>
            </a:r>
            <a:r>
              <a:rPr lang="mn-MN" sz="1600" dirty="0">
                <a:solidFill>
                  <a:schemeClr val="bg1"/>
                </a:solidFill>
                <a:latin typeface="Arial" pitchFamily="34" charset="0"/>
                <a:cs typeface="Arial" pitchFamily="34" charset="0"/>
              </a:rPr>
              <a:t>болон Засгийн газраас баталсан журмаар зөвшөөрсөн тохиолдолд өөрийн удирдлагад байгаа албан тушаалтан давхар ажил эрхлэх боломжтой эсэхийг шийдвэрлэх </a:t>
            </a:r>
            <a:endParaRPr lang="en-US" sz="1600" dirty="0">
              <a:solidFill>
                <a:schemeClr val="bg1"/>
              </a:solidFill>
              <a:latin typeface="Arial" pitchFamily="34" charset="0"/>
              <a:cs typeface="Arial" pitchFamily="34" charset="0"/>
            </a:endParaRPr>
          </a:p>
          <a:p>
            <a:endParaRPr lang="en-US" dirty="0"/>
          </a:p>
        </p:txBody>
      </p:sp>
      <p:pic>
        <p:nvPicPr>
          <p:cNvPr id="5" name="Picture 2" descr="C:\Users\Bat-Erdene.T\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9" y="908720"/>
            <a:ext cx="432048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948264" y="3789041"/>
            <a:ext cx="2016225" cy="1152128"/>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en-US" sz="10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lang="en-US" sz="1000" kern="0" dirty="0">
              <a:solidFill>
                <a:prstClr val="black"/>
              </a:solidFill>
              <a:latin typeface="Arial" pitchFamily="34" charset="0"/>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en-US" sz="10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Өөр </a:t>
            </a: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албан тушаалтан байхгүй</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Өөр албан тушаалтан томилон ажиллуулах боломжгүй</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Мэргэжлийн өндөр ур чадвар шаардагдах</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mn-MN" sz="1000" b="0" i="0" u="none" strike="noStrike" kern="0" cap="none" spc="0" normalizeH="0" baseline="0" noProof="0" dirty="0">
              <a:ln>
                <a:noFill/>
              </a:ln>
              <a:solidFill>
                <a:srgbClr val="FF0000"/>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mn-MN" sz="12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en-US" sz="12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Rectangle 6"/>
          <p:cNvSpPr/>
          <p:nvPr/>
        </p:nvSpPr>
        <p:spPr>
          <a:xfrm>
            <a:off x="4644009" y="3573016"/>
            <a:ext cx="2160239" cy="1584175"/>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anchor="ctr"/>
          <a:lstStyle/>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en-US" sz="10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lang="en-US" sz="1000" kern="0" dirty="0">
              <a:solidFill>
                <a:prstClr val="black"/>
              </a:solidFill>
              <a:latin typeface="Arial" pitchFamily="34" charset="0"/>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smtClean="0">
                <a:ln>
                  <a:noFill/>
                </a:ln>
                <a:solidFill>
                  <a:prstClr val="black"/>
                </a:solidFill>
                <a:effectLst/>
                <a:uLnTx/>
                <a:uFillTx/>
                <a:latin typeface="Arial" pitchFamily="34" charset="0"/>
                <a:ea typeface="+mn-ea"/>
                <a:cs typeface="Arial" pitchFamily="34" charset="0"/>
              </a:rPr>
              <a:t>Ашиг </a:t>
            </a: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сонирхлын зөрчилгүй гэдгээ мэдэгдэх</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Үүргээ гүйцэтгэхээр татгалзаж, энэ тухай бичгээр мэдэгдэх</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Холбогдох байгууллага албан тушаалтанд мэдээлэх</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r>
              <a:rPr kumimoji="0" lang="mn-MN" sz="1000" b="0" i="0" u="none" strike="noStrike" kern="0" cap="none" spc="0" normalizeH="0" baseline="0" noProof="0" dirty="0">
                <a:ln>
                  <a:noFill/>
                </a:ln>
                <a:solidFill>
                  <a:prstClr val="black"/>
                </a:solidFill>
                <a:effectLst/>
                <a:uLnTx/>
                <a:uFillTx/>
                <a:latin typeface="Arial" pitchFamily="34" charset="0"/>
                <a:ea typeface="+mn-ea"/>
                <a:cs typeface="Arial" pitchFamily="34" charset="0"/>
              </a:rPr>
              <a:t>Өөр албан тушаалтнаар гүйцэтгүүлэх эсэхийг шийдвэрлэх</a:t>
            </a: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mn-MN" sz="12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a:p>
            <a:pPr marL="171450" marR="0" lvl="0" indent="-171450" algn="just" defTabSz="914400" eaLnBrk="0" fontAlgn="base" latinLnBrk="0" hangingPunct="0">
              <a:lnSpc>
                <a:spcPct val="100000"/>
              </a:lnSpc>
              <a:spcBef>
                <a:spcPct val="0"/>
              </a:spcBef>
              <a:spcAft>
                <a:spcPct val="0"/>
              </a:spcAft>
              <a:buClrTx/>
              <a:buSzTx/>
              <a:buFont typeface="Arial" pitchFamily="34" charset="0"/>
              <a:buChar char="•"/>
              <a:tabLst/>
              <a:defRPr/>
            </a:pPr>
            <a:endParaRPr kumimoji="0" lang="en-US" sz="12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705944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348</TotalTime>
  <Words>1420</Words>
  <Application>Microsoft Office PowerPoint</Application>
  <PresentationFormat>On-screen Show (4:3)</PresentationFormat>
  <Paragraphs>92</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Executive</vt:lpstr>
      <vt:lpstr>1_Executive</vt:lpstr>
      <vt:lpstr>2_Executive</vt:lpstr>
      <vt:lpstr>Авлига, ашиг сонирхлын зөрчлөөс урьдчилан сэргийлэх нь</vt:lpstr>
      <vt:lpstr>ЕРӨНХИЙ ОЙЛГОЛТ:</vt:lpstr>
      <vt:lpstr>PowerPoint Presentation</vt:lpstr>
      <vt:lpstr>АВЛИГЫН ХЭЛБЭР:</vt:lpstr>
      <vt:lpstr>PowerPoint Presentation</vt:lpstr>
      <vt:lpstr>Авлигын сөрөг үр дагавар</vt:lpstr>
      <vt:lpstr>ДАРААХ ЗҮЙЛИЙГ ХОРИГЛОНО:</vt:lpstr>
      <vt:lpstr>Ашиг сонирхлын зөрчлөөс урьдчилан сэргийлэхийн тулд таны хүлээх үүрэг</vt:lpstr>
      <vt:lpstr>УДИРДАХ АЛБАН ТУШААЛТНЫ ХУВЬД ХҮЛЭЭХ ҮҮРЭГ,ХАРИУЦЛАГА</vt:lpstr>
      <vt:lpstr>Ашиг сонирхлын зөрчлөөс урьдчилан сэргийлэх алхмууд</vt:lpstr>
      <vt:lpstr>Ашиг сонирхлын зөрчлөөс урьдчилан сэргийлэх алхмууд</vt:lpstr>
      <vt:lpstr>АВЛИГЫГ МЭДЭЭЛЛЭХ:</vt:lpstr>
      <vt:lpstr>PowerPoint Presentation</vt:lpstr>
      <vt:lpstr>PowerPoint Presentation</vt:lpstr>
      <vt:lpstr>Анхаарал хандуулсанд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Авлига, ашиг сонирхлын зөрчлөөс урьдчилан сэргийлэх нь</dc:title>
  <dc:creator>dell</dc:creator>
  <cp:lastModifiedBy>Bat-Erdene.T</cp:lastModifiedBy>
  <cp:revision>28</cp:revision>
  <dcterms:created xsi:type="dcterms:W3CDTF">2021-02-04T15:56:40Z</dcterms:created>
  <dcterms:modified xsi:type="dcterms:W3CDTF">2023-06-06T00:35:42Z</dcterms:modified>
</cp:coreProperties>
</file>