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
  </p:notesMasterIdLst>
  <p:sldIdLst>
    <p:sldId id="257" r:id="rId2"/>
    <p:sldId id="258" r:id="rId3"/>
    <p:sldId id="259" r:id="rId4"/>
    <p:sldId id="260" r:id="rId5"/>
    <p:sldId id="265" r:id="rId6"/>
    <p:sldId id="270" r:id="rId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p:scale>
          <a:sx n="122" d="100"/>
          <a:sy n="122" d="100"/>
        </p:scale>
        <p:origin x="-96" y="-4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8BB891D-695B-4FDA-A17B-644196A0376F}" type="datetimeFigureOut">
              <a:rPr lang="en-US" smtClean="0"/>
              <a:t>4/18/2023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57C6B07-54F1-4862-A8C5-B808072C2444}" type="slidenum">
              <a:rPr lang="en-US" smtClean="0"/>
              <a:t>‹#›</a:t>
            </a:fld>
            <a:endParaRPr lang="en-US"/>
          </a:p>
        </p:txBody>
      </p:sp>
    </p:spTree>
    <p:extLst>
      <p:ext uri="{BB962C8B-B14F-4D97-AF65-F5344CB8AC3E}">
        <p14:creationId xmlns:p14="http://schemas.microsoft.com/office/powerpoint/2010/main" val="14632034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701675" y="4473575"/>
            <a:ext cx="5607050" cy="3660775"/>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dirty="0"/>
          </a:p>
        </p:txBody>
      </p:sp>
      <p:sp>
        <p:nvSpPr>
          <p:cNvPr id="86" name="Google Shape;86;p1: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691311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C0515AE-EEE8-4706-9CA4-7E167D8A4353}" type="datetimeFigureOut">
              <a:rPr lang="en-US" smtClean="0"/>
              <a:t>4/18/2023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BB2B9FE-FA84-4C28-A5BA-45A223CB3A82}" type="slidenum">
              <a:rPr lang="en-US" smtClean="0"/>
              <a:t>‹#›</a:t>
            </a:fld>
            <a:endParaRPr lang="en-US"/>
          </a:p>
        </p:txBody>
      </p:sp>
    </p:spTree>
    <p:extLst>
      <p:ext uri="{BB962C8B-B14F-4D97-AF65-F5344CB8AC3E}">
        <p14:creationId xmlns:p14="http://schemas.microsoft.com/office/powerpoint/2010/main" val="30331596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C0515AE-EEE8-4706-9CA4-7E167D8A4353}" type="datetimeFigureOut">
              <a:rPr lang="en-US" smtClean="0"/>
              <a:t>4/18/2023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BB2B9FE-FA84-4C28-A5BA-45A223CB3A82}" type="slidenum">
              <a:rPr lang="en-US" smtClean="0"/>
              <a:t>‹#›</a:t>
            </a:fld>
            <a:endParaRPr lang="en-US"/>
          </a:p>
        </p:txBody>
      </p:sp>
    </p:spTree>
    <p:extLst>
      <p:ext uri="{BB962C8B-B14F-4D97-AF65-F5344CB8AC3E}">
        <p14:creationId xmlns:p14="http://schemas.microsoft.com/office/powerpoint/2010/main" val="12731212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C0515AE-EEE8-4706-9CA4-7E167D8A4353}" type="datetimeFigureOut">
              <a:rPr lang="en-US" smtClean="0"/>
              <a:t>4/18/2023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BB2B9FE-FA84-4C28-A5BA-45A223CB3A82}" type="slidenum">
              <a:rPr lang="en-US" smtClean="0"/>
              <a:t>‹#›</a:t>
            </a:fld>
            <a:endParaRPr lang="en-US"/>
          </a:p>
        </p:txBody>
      </p:sp>
    </p:spTree>
    <p:extLst>
      <p:ext uri="{BB962C8B-B14F-4D97-AF65-F5344CB8AC3E}">
        <p14:creationId xmlns:p14="http://schemas.microsoft.com/office/powerpoint/2010/main" val="1735432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C0515AE-EEE8-4706-9CA4-7E167D8A4353}" type="datetimeFigureOut">
              <a:rPr lang="en-US" smtClean="0"/>
              <a:t>4/18/2023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BB2B9FE-FA84-4C28-A5BA-45A223CB3A82}" type="slidenum">
              <a:rPr lang="en-US" smtClean="0"/>
              <a:t>‹#›</a:t>
            </a:fld>
            <a:endParaRPr lang="en-US"/>
          </a:p>
        </p:txBody>
      </p:sp>
    </p:spTree>
    <p:extLst>
      <p:ext uri="{BB962C8B-B14F-4D97-AF65-F5344CB8AC3E}">
        <p14:creationId xmlns:p14="http://schemas.microsoft.com/office/powerpoint/2010/main" val="22604047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2C0515AE-EEE8-4706-9CA4-7E167D8A4353}" type="datetimeFigureOut">
              <a:rPr lang="en-US" smtClean="0"/>
              <a:t>4/18/2023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BB2B9FE-FA84-4C28-A5BA-45A223CB3A82}" type="slidenum">
              <a:rPr lang="en-US" smtClean="0"/>
              <a:t>‹#›</a:t>
            </a:fld>
            <a:endParaRPr lang="en-US"/>
          </a:p>
        </p:txBody>
      </p:sp>
    </p:spTree>
    <p:extLst>
      <p:ext uri="{BB962C8B-B14F-4D97-AF65-F5344CB8AC3E}">
        <p14:creationId xmlns:p14="http://schemas.microsoft.com/office/powerpoint/2010/main" val="819746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C0515AE-EEE8-4706-9CA4-7E167D8A4353}" type="datetimeFigureOut">
              <a:rPr lang="en-US" smtClean="0"/>
              <a:t>4/18/2023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BB2B9FE-FA84-4C28-A5BA-45A223CB3A82}" type="slidenum">
              <a:rPr lang="en-US" smtClean="0"/>
              <a:t>‹#›</a:t>
            </a:fld>
            <a:endParaRPr lang="en-US"/>
          </a:p>
        </p:txBody>
      </p:sp>
    </p:spTree>
    <p:extLst>
      <p:ext uri="{BB962C8B-B14F-4D97-AF65-F5344CB8AC3E}">
        <p14:creationId xmlns:p14="http://schemas.microsoft.com/office/powerpoint/2010/main" val="8196673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C0515AE-EEE8-4706-9CA4-7E167D8A4353}" type="datetimeFigureOut">
              <a:rPr lang="en-US" smtClean="0"/>
              <a:t>4/18/2023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BB2B9FE-FA84-4C28-A5BA-45A223CB3A82}" type="slidenum">
              <a:rPr lang="en-US" smtClean="0"/>
              <a:t>‹#›</a:t>
            </a:fld>
            <a:endParaRPr lang="en-US"/>
          </a:p>
        </p:txBody>
      </p:sp>
    </p:spTree>
    <p:extLst>
      <p:ext uri="{BB962C8B-B14F-4D97-AF65-F5344CB8AC3E}">
        <p14:creationId xmlns:p14="http://schemas.microsoft.com/office/powerpoint/2010/main" val="31179255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C0515AE-EEE8-4706-9CA4-7E167D8A4353}" type="datetimeFigureOut">
              <a:rPr lang="en-US" smtClean="0"/>
              <a:t>4/18/2023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BB2B9FE-FA84-4C28-A5BA-45A223CB3A82}" type="slidenum">
              <a:rPr lang="en-US" smtClean="0"/>
              <a:t>‹#›</a:t>
            </a:fld>
            <a:endParaRPr lang="en-US"/>
          </a:p>
        </p:txBody>
      </p:sp>
    </p:spTree>
    <p:extLst>
      <p:ext uri="{BB962C8B-B14F-4D97-AF65-F5344CB8AC3E}">
        <p14:creationId xmlns:p14="http://schemas.microsoft.com/office/powerpoint/2010/main" val="8987629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C0515AE-EEE8-4706-9CA4-7E167D8A4353}" type="datetimeFigureOut">
              <a:rPr lang="en-US" smtClean="0"/>
              <a:t>4/18/2023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BB2B9FE-FA84-4C28-A5BA-45A223CB3A82}" type="slidenum">
              <a:rPr lang="en-US" smtClean="0"/>
              <a:t>‹#›</a:t>
            </a:fld>
            <a:endParaRPr lang="en-US"/>
          </a:p>
        </p:txBody>
      </p:sp>
    </p:spTree>
    <p:extLst>
      <p:ext uri="{BB962C8B-B14F-4D97-AF65-F5344CB8AC3E}">
        <p14:creationId xmlns:p14="http://schemas.microsoft.com/office/powerpoint/2010/main" val="20127998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2C0515AE-EEE8-4706-9CA4-7E167D8A4353}" type="datetimeFigureOut">
              <a:rPr lang="en-US" smtClean="0"/>
              <a:t>4/18/2023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BB2B9FE-FA84-4C28-A5BA-45A223CB3A82}" type="slidenum">
              <a:rPr lang="en-US" smtClean="0"/>
              <a:t>‹#›</a:t>
            </a:fld>
            <a:endParaRPr lang="en-US"/>
          </a:p>
        </p:txBody>
      </p:sp>
    </p:spTree>
    <p:extLst>
      <p:ext uri="{BB962C8B-B14F-4D97-AF65-F5344CB8AC3E}">
        <p14:creationId xmlns:p14="http://schemas.microsoft.com/office/powerpoint/2010/main" val="21350264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2C0515AE-EEE8-4706-9CA4-7E167D8A4353}" type="datetimeFigureOut">
              <a:rPr lang="en-US" smtClean="0"/>
              <a:t>4/18/2023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BB2B9FE-FA84-4C28-A5BA-45A223CB3A82}" type="slidenum">
              <a:rPr lang="en-US" smtClean="0"/>
              <a:t>‹#›</a:t>
            </a:fld>
            <a:endParaRPr lang="en-US"/>
          </a:p>
        </p:txBody>
      </p:sp>
    </p:spTree>
    <p:extLst>
      <p:ext uri="{BB962C8B-B14F-4D97-AF65-F5344CB8AC3E}">
        <p14:creationId xmlns:p14="http://schemas.microsoft.com/office/powerpoint/2010/main" val="22202599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C0515AE-EEE8-4706-9CA4-7E167D8A4353}" type="datetimeFigureOut">
              <a:rPr lang="en-US" smtClean="0"/>
              <a:t>4/18/2023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B2B9FE-FA84-4C28-A5BA-45A223CB3A82}" type="slidenum">
              <a:rPr lang="en-US" smtClean="0"/>
              <a:t>‹#›</a:t>
            </a:fld>
            <a:endParaRPr lang="en-US"/>
          </a:p>
        </p:txBody>
      </p:sp>
    </p:spTree>
    <p:extLst>
      <p:ext uri="{BB962C8B-B14F-4D97-AF65-F5344CB8AC3E}">
        <p14:creationId xmlns:p14="http://schemas.microsoft.com/office/powerpoint/2010/main" val="352034943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5" Type="http://schemas.microsoft.com/office/2007/relationships/hdphoto" Target="../media/hdphoto2.wdp"/><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1EF139CA-962E-3440-CAC9-D96847336C9B}"/>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40000" contrast="40000"/>
                    </a14:imgEffect>
                  </a14:imgLayer>
                </a14:imgProps>
              </a:ext>
            </a:extLst>
          </a:blip>
          <a:stretch>
            <a:fillRect/>
          </a:stretch>
        </p:blipFill>
        <p:spPr>
          <a:xfrm>
            <a:off x="0" y="2491409"/>
            <a:ext cx="12192000" cy="4509052"/>
          </a:xfrm>
          <a:prstGeom prst="rect">
            <a:avLst/>
          </a:prstGeom>
        </p:spPr>
      </p:pic>
      <p:sp>
        <p:nvSpPr>
          <p:cNvPr id="6" name="TextBox 5">
            <a:extLst>
              <a:ext uri="{FF2B5EF4-FFF2-40B4-BE49-F238E27FC236}">
                <a16:creationId xmlns:a16="http://schemas.microsoft.com/office/drawing/2014/main" xmlns="" id="{17728C04-C218-90D8-70A7-1EF875173C29}"/>
              </a:ext>
            </a:extLst>
          </p:cNvPr>
          <p:cNvSpPr txBox="1"/>
          <p:nvPr/>
        </p:nvSpPr>
        <p:spPr>
          <a:xfrm>
            <a:off x="4893613" y="198783"/>
            <a:ext cx="6904383" cy="4154984"/>
          </a:xfrm>
          <a:prstGeom prst="rect">
            <a:avLst/>
          </a:prstGeom>
          <a:noFill/>
        </p:spPr>
        <p:txBody>
          <a:bodyPr wrap="square" rtlCol="0">
            <a:spAutoFit/>
          </a:bodyPr>
          <a:lstStyle/>
          <a:p>
            <a:pPr algn="ctr"/>
            <a:r>
              <a:rPr lang="mn-MN" sz="6600" b="1" dirty="0">
                <a:ln>
                  <a:solidFill>
                    <a:schemeClr val="tx1">
                      <a:lumMod val="95000"/>
                      <a:lumOff val="5000"/>
                    </a:schemeClr>
                  </a:solidFill>
                </a:ln>
                <a:solidFill>
                  <a:srgbClr val="002060"/>
                </a:solidFill>
                <a:effectLst>
                  <a:glow rad="101600">
                    <a:schemeClr val="accent2">
                      <a:satMod val="175000"/>
                      <a:alpha val="40000"/>
                    </a:schemeClr>
                  </a:glow>
                  <a:outerShdw blurRad="50800" dist="38100" dir="5400000" algn="t" rotWithShape="0">
                    <a:prstClr val="black">
                      <a:alpha val="40000"/>
                    </a:prstClr>
                  </a:outerShdw>
                </a:effectLst>
                <a:latin typeface="0 Arial " panose="020B0604020202090204" pitchFamily="34" charset="-52"/>
              </a:rPr>
              <a:t>БАЯНТАЛ СУМЫН СҮҮЛИЙН 14 ХОНОГИЙН ЦАГ ҮЕИЙН МЭДЭЭ</a:t>
            </a:r>
            <a:endParaRPr lang="en-US" sz="6600" b="1" dirty="0">
              <a:ln>
                <a:solidFill>
                  <a:schemeClr val="tx1">
                    <a:lumMod val="95000"/>
                    <a:lumOff val="5000"/>
                  </a:schemeClr>
                </a:solidFill>
              </a:ln>
              <a:solidFill>
                <a:srgbClr val="002060"/>
              </a:solidFill>
              <a:effectLst>
                <a:glow rad="101600">
                  <a:schemeClr val="accent2">
                    <a:satMod val="175000"/>
                    <a:alpha val="40000"/>
                  </a:schemeClr>
                </a:glow>
                <a:outerShdw blurRad="50800" dist="38100" dir="5400000" algn="t" rotWithShape="0">
                  <a:prstClr val="black">
                    <a:alpha val="40000"/>
                  </a:prstClr>
                </a:outerShdw>
              </a:effectLst>
            </a:endParaRPr>
          </a:p>
        </p:txBody>
      </p:sp>
      <p:pic>
        <p:nvPicPr>
          <p:cNvPr id="7" name="Picture 6">
            <a:extLst>
              <a:ext uri="{FF2B5EF4-FFF2-40B4-BE49-F238E27FC236}">
                <a16:creationId xmlns:a16="http://schemas.microsoft.com/office/drawing/2014/main" xmlns="" id="{A1164984-CB39-F495-E3C9-05D4BCB2E7A8}"/>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8523" b="92614" l="4830" r="94602">
                        <a14:foregroundMark x1="36648" y1="14489" x2="61932" y2="11932"/>
                        <a14:foregroundMark x1="51420" y1="8523" x2="51420" y2="8523"/>
                        <a14:foregroundMark x1="9659" y1="35511" x2="9659" y2="38068"/>
                        <a14:foregroundMark x1="4830" y1="45455" x2="4830" y2="45455"/>
                        <a14:foregroundMark x1="95170" y1="46023" x2="93750" y2="46023"/>
                        <a14:foregroundMark x1="41761" y1="87500" x2="41761" y2="87500"/>
                        <a14:foregroundMark x1="22159" y1="79545" x2="61364" y2="89489"/>
                        <a14:foregroundMark x1="61364" y1="89489" x2="75852" y2="82955"/>
                        <a14:foregroundMark x1="75852" y1="82955" x2="66761" y2="80398"/>
                        <a14:foregroundMark x1="45455" y1="90057" x2="46591" y2="90057"/>
                        <a14:foregroundMark x1="47443" y1="92614" x2="47443" y2="92614"/>
                        <a14:foregroundMark x1="31818" y1="26420" x2="54830" y2="21591"/>
                        <a14:foregroundMark x1="54830" y1="21591" x2="66761" y2="26705"/>
                      </a14:backgroundRemoval>
                    </a14:imgEffect>
                    <a14:imgEffect>
                      <a14:saturation sat="300000"/>
                    </a14:imgEffect>
                  </a14:imgLayer>
                </a14:imgProps>
              </a:ext>
            </a:extLst>
          </a:blip>
          <a:stretch>
            <a:fillRect/>
          </a:stretch>
        </p:blipFill>
        <p:spPr>
          <a:xfrm>
            <a:off x="503582" y="291548"/>
            <a:ext cx="3038310" cy="3038310"/>
          </a:xfrm>
          <a:prstGeom prst="rect">
            <a:avLst/>
          </a:prstGeom>
          <a:effectLst>
            <a:glow rad="63500">
              <a:schemeClr val="accent1">
                <a:satMod val="175000"/>
                <a:alpha val="40000"/>
              </a:schemeClr>
            </a:glow>
          </a:effectLst>
        </p:spPr>
      </p:pic>
    </p:spTree>
    <p:extLst>
      <p:ext uri="{BB962C8B-B14F-4D97-AF65-F5344CB8AC3E}">
        <p14:creationId xmlns:p14="http://schemas.microsoft.com/office/powerpoint/2010/main" val="37348978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AEA67DA-6564-2812-2005-64B3B0CC6194}"/>
              </a:ext>
            </a:extLst>
          </p:cNvPr>
          <p:cNvSpPr txBox="1">
            <a:spLocks/>
          </p:cNvSpPr>
          <p:nvPr/>
        </p:nvSpPr>
        <p:spPr>
          <a:xfrm>
            <a:off x="838200" y="-184903"/>
            <a:ext cx="10515600"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mn-MN" sz="3600" dirty="0">
                <a:latin typeface="Arial" panose="020B0604020202020204" pitchFamily="34" charset="0"/>
                <a:cs typeface="Arial" panose="020B0604020202020204" pitchFamily="34" charset="0"/>
              </a:rPr>
              <a:t>УДИРДЛАГА ЗОХИОН БАЙГУУЛАЛТ:</a:t>
            </a:r>
            <a:endParaRPr lang="en-US" sz="3600" dirty="0">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xmlns="" id="{4D42A33C-02AB-B6B2-B542-D3E79B816E70}"/>
              </a:ext>
            </a:extLst>
          </p:cNvPr>
          <p:cNvPicPr>
            <a:picLocks noChangeAspect="1"/>
          </p:cNvPicPr>
          <p:nvPr/>
        </p:nvPicPr>
        <p:blipFill>
          <a:blip r:embed="rId2"/>
          <a:stretch>
            <a:fillRect/>
          </a:stretch>
        </p:blipFill>
        <p:spPr>
          <a:xfrm>
            <a:off x="698515" y="221725"/>
            <a:ext cx="1116505" cy="1116505"/>
          </a:xfrm>
          <a:prstGeom prst="rect">
            <a:avLst/>
          </a:prstGeom>
        </p:spPr>
      </p:pic>
      <p:sp>
        <p:nvSpPr>
          <p:cNvPr id="4" name="TextBox 3">
            <a:extLst>
              <a:ext uri="{FF2B5EF4-FFF2-40B4-BE49-F238E27FC236}">
                <a16:creationId xmlns:a16="http://schemas.microsoft.com/office/drawing/2014/main" xmlns="" id="{E3FA7881-A0E2-51BF-731A-5C9D134B753D}"/>
              </a:ext>
            </a:extLst>
          </p:cNvPr>
          <p:cNvSpPr txBox="1"/>
          <p:nvPr/>
        </p:nvSpPr>
        <p:spPr>
          <a:xfrm>
            <a:off x="1014915" y="1547288"/>
            <a:ext cx="10338885" cy="2462213"/>
          </a:xfrm>
          <a:prstGeom prst="rect">
            <a:avLst/>
          </a:prstGeom>
          <a:noFill/>
        </p:spPr>
        <p:txBody>
          <a:bodyPr wrap="square" rtlCol="0">
            <a:spAutoFit/>
          </a:bodyPr>
          <a:lstStyle/>
          <a:p>
            <a:pPr algn="just"/>
            <a:r>
              <a:rPr lang="mn-MN" sz="1400" dirty="0" smtClean="0">
                <a:latin typeface=" Arial "/>
              </a:rPr>
              <a:t>Монголын Үндэсний Олон Нийтийн Радиогийн Нийгэм, Хөдөө аж ахуйн редакци, Хүнс, хөдөө аж ахуй, хөнгөн үйлдвэрийн яам хамтран тэртээ 1961 оноос тасралтгүй зохион байгуулж буй “Таван эрдэнэ” нэвтрүүлгийн нэрэмжит шагнал болох “Алтан төлийн эзэн”-ээр Баянтал сумын "Их-Уул" багийн малчин Л.Батнасан  "Алтан унаганы эзэн“ боллоо.</a:t>
            </a:r>
          </a:p>
          <a:p>
            <a:pPr algn="just"/>
            <a:endParaRPr lang="mn-MN" sz="1400" dirty="0">
              <a:latin typeface=" Arial "/>
            </a:endParaRPr>
          </a:p>
          <a:p>
            <a:pPr algn="just"/>
            <a:r>
              <a:rPr lang="mn-MN" sz="1400" dirty="0" smtClean="0">
                <a:latin typeface=" Arial "/>
              </a:rPr>
              <a:t>Баянтал сумын "Их-Уул" багийн малчин  Д.Батболдын гэр бүл "Улсын аварга малчин" боллоо. Шагналыг УИХ-ын гишүүн Г.Мөнхцэцэг, Аймгийн ИТХ-ын дарга Ш.Билэггүмбэрэл, Аймгийн Засаг дарга Г.Батсуурь нар гардуулсан.</a:t>
            </a:r>
          </a:p>
          <a:p>
            <a:pPr algn="just"/>
            <a:endParaRPr lang="mn-MN" sz="1400" dirty="0">
              <a:latin typeface=" Arial "/>
            </a:endParaRPr>
          </a:p>
          <a:p>
            <a:pPr algn="just"/>
            <a:r>
              <a:rPr lang="mn-MN" sz="1400" dirty="0" smtClean="0">
                <a:latin typeface=" Arial "/>
              </a:rPr>
              <a:t> УИХ-ын гишүүн Сү. Батболд уламжлалт сар шинийн баярыг тохиолдуулан 67 ахмадууддаа сар шинийн гарын бэлэг явуулсныг  нь гардууллаа. Аймгийн засаг дарга Г.Батзам нь сумын 90 дээш настай 2 ахмад, 80 дээш настай 2 ахмадуудад   хүндэтгэл үзүүлж аймгийн Засаг даргын бэлгийг АИТХ-ын төлөөлөгч Б.Төгсбаяр гардуулж өглөө. </a:t>
            </a:r>
          </a:p>
          <a:p>
            <a:pPr algn="just"/>
            <a:r>
              <a:rPr lang="mn-MN" sz="1400" dirty="0" smtClean="0">
                <a:latin typeface=" Arial "/>
              </a:rPr>
              <a:t> Ахмадууд та бүхэн минь "Усан Туулай" жилдээ эрүүл энх байж урт насалж удаан жаргахын ерөөлийн өргөн дэвшүүлье.</a:t>
            </a:r>
            <a:endParaRPr lang="mn-MN" sz="1400" dirty="0">
              <a:latin typeface=" Arial "/>
            </a:endParaRPr>
          </a:p>
        </p:txBody>
      </p:sp>
      <p:pic>
        <p:nvPicPr>
          <p:cNvPr id="9" name="Picture 8"/>
          <p:cNvPicPr>
            <a:picLocks noChangeAspect="1"/>
          </p:cNvPicPr>
          <p:nvPr/>
        </p:nvPicPr>
        <p:blipFill>
          <a:blip r:embed="rId3"/>
          <a:stretch>
            <a:fillRect/>
          </a:stretch>
        </p:blipFill>
        <p:spPr>
          <a:xfrm>
            <a:off x="4792953" y="4167965"/>
            <a:ext cx="1864789" cy="1401561"/>
          </a:xfrm>
          <a:prstGeom prst="rect">
            <a:avLst/>
          </a:prstGeom>
        </p:spPr>
      </p:pic>
      <p:pic>
        <p:nvPicPr>
          <p:cNvPr id="10" name="Picture 9"/>
          <p:cNvPicPr>
            <a:picLocks noChangeAspect="1"/>
          </p:cNvPicPr>
          <p:nvPr/>
        </p:nvPicPr>
        <p:blipFill>
          <a:blip r:embed="rId4"/>
          <a:stretch>
            <a:fillRect/>
          </a:stretch>
        </p:blipFill>
        <p:spPr>
          <a:xfrm>
            <a:off x="838200" y="4167967"/>
            <a:ext cx="1864787" cy="1401560"/>
          </a:xfrm>
          <a:prstGeom prst="rect">
            <a:avLst/>
          </a:prstGeom>
        </p:spPr>
      </p:pic>
      <p:pic>
        <p:nvPicPr>
          <p:cNvPr id="11" name="Picture 10"/>
          <p:cNvPicPr>
            <a:picLocks noChangeAspect="1"/>
          </p:cNvPicPr>
          <p:nvPr/>
        </p:nvPicPr>
        <p:blipFill>
          <a:blip r:embed="rId5"/>
          <a:stretch>
            <a:fillRect/>
          </a:stretch>
        </p:blipFill>
        <p:spPr>
          <a:xfrm>
            <a:off x="2854469" y="4167966"/>
            <a:ext cx="1787002" cy="1343097"/>
          </a:xfrm>
          <a:prstGeom prst="rect">
            <a:avLst/>
          </a:prstGeom>
        </p:spPr>
      </p:pic>
      <p:pic>
        <p:nvPicPr>
          <p:cNvPr id="13" name="Picture 12"/>
          <p:cNvPicPr>
            <a:picLocks noChangeAspect="1"/>
          </p:cNvPicPr>
          <p:nvPr/>
        </p:nvPicPr>
        <p:blipFill>
          <a:blip r:embed="rId6"/>
          <a:stretch>
            <a:fillRect/>
          </a:stretch>
        </p:blipFill>
        <p:spPr>
          <a:xfrm>
            <a:off x="6809224" y="4167967"/>
            <a:ext cx="2137054" cy="1343096"/>
          </a:xfrm>
          <a:prstGeom prst="rect">
            <a:avLst/>
          </a:prstGeom>
        </p:spPr>
      </p:pic>
      <p:pic>
        <p:nvPicPr>
          <p:cNvPr id="14" name="Picture 13"/>
          <p:cNvPicPr>
            <a:picLocks noChangeAspect="1"/>
          </p:cNvPicPr>
          <p:nvPr/>
        </p:nvPicPr>
        <p:blipFill>
          <a:blip r:embed="rId7"/>
          <a:stretch>
            <a:fillRect/>
          </a:stretch>
        </p:blipFill>
        <p:spPr>
          <a:xfrm>
            <a:off x="9165186" y="4167965"/>
            <a:ext cx="2113800" cy="1343098"/>
          </a:xfrm>
          <a:prstGeom prst="rect">
            <a:avLst/>
          </a:prstGeom>
        </p:spPr>
      </p:pic>
    </p:spTree>
    <p:extLst>
      <p:ext uri="{BB962C8B-B14F-4D97-AF65-F5344CB8AC3E}">
        <p14:creationId xmlns:p14="http://schemas.microsoft.com/office/powerpoint/2010/main" val="30123375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xmlns="" id="{7B402E55-9A2C-71E8-06F8-D42FBAD39E57}"/>
              </a:ext>
            </a:extLst>
          </p:cNvPr>
          <p:cNvSpPr txBox="1">
            <a:spLocks/>
          </p:cNvSpPr>
          <p:nvPr/>
        </p:nvSpPr>
        <p:spPr>
          <a:xfrm>
            <a:off x="838200" y="477078"/>
            <a:ext cx="10515600" cy="663582"/>
          </a:xfrm>
          <a:prstGeom prst="rect">
            <a:avLst/>
          </a:prstGeom>
          <a:solidFill>
            <a:schemeClr val="accent4">
              <a:lumMod val="60000"/>
              <a:lumOff val="40000"/>
            </a:schemeClr>
          </a:solidFill>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mn-MN" sz="3600" dirty="0">
                <a:latin typeface="Arial" panose="020B0604020202020204" pitchFamily="34" charset="0"/>
                <a:cs typeface="Arial" panose="020B0604020202020204" pitchFamily="34" charset="0"/>
              </a:rPr>
              <a:t>ОРОН НУТГИЙН ХӨГЖЛИЙН САН:</a:t>
            </a:r>
            <a:endParaRPr lang="en-US" sz="3600" dirty="0">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xmlns="" id="{718D0549-4AAE-0179-DAF1-18A5B4B0A65C}"/>
              </a:ext>
            </a:extLst>
          </p:cNvPr>
          <p:cNvPicPr>
            <a:picLocks noChangeAspect="1"/>
          </p:cNvPicPr>
          <p:nvPr/>
        </p:nvPicPr>
        <p:blipFill>
          <a:blip r:embed="rId2"/>
          <a:stretch>
            <a:fillRect/>
          </a:stretch>
        </p:blipFill>
        <p:spPr>
          <a:xfrm>
            <a:off x="685262" y="250616"/>
            <a:ext cx="1116505" cy="1116505"/>
          </a:xfrm>
          <a:prstGeom prst="rect">
            <a:avLst/>
          </a:prstGeom>
        </p:spPr>
      </p:pic>
      <p:sp>
        <p:nvSpPr>
          <p:cNvPr id="6" name="TextBox 5">
            <a:extLst>
              <a:ext uri="{FF2B5EF4-FFF2-40B4-BE49-F238E27FC236}">
                <a16:creationId xmlns:a16="http://schemas.microsoft.com/office/drawing/2014/main" xmlns="" id="{231B9343-FE7D-8651-34E3-08A303E5942F}"/>
              </a:ext>
            </a:extLst>
          </p:cNvPr>
          <p:cNvSpPr txBox="1"/>
          <p:nvPr/>
        </p:nvSpPr>
        <p:spPr>
          <a:xfrm>
            <a:off x="685262" y="1708226"/>
            <a:ext cx="11012556" cy="954107"/>
          </a:xfrm>
          <a:prstGeom prst="rect">
            <a:avLst/>
          </a:prstGeom>
          <a:noFill/>
        </p:spPr>
        <p:txBody>
          <a:bodyPr wrap="square" rtlCol="0">
            <a:spAutoFit/>
          </a:bodyPr>
          <a:lstStyle/>
          <a:p>
            <a:pPr marL="285750" indent="-285750" algn="just">
              <a:lnSpc>
                <a:spcPct val="150000"/>
              </a:lnSpc>
              <a:buFont typeface="Arial" panose="020B0604020202020204" pitchFamily="34" charset="0"/>
              <a:buChar char="•"/>
            </a:pPr>
            <a:r>
              <a:rPr lang="mn-MN" sz="1400" dirty="0">
                <a:latin typeface=" Arial "/>
              </a:rPr>
              <a:t> </a:t>
            </a:r>
            <a:r>
              <a:rPr lang="mn-MN" sz="1400" dirty="0" smtClean="0">
                <a:latin typeface=" Arial "/>
              </a:rPr>
              <a:t>сар шинийн баярт зориулсан хүчит бөхийн барилдааныг зохион байгуулсан. Нийт 5 насны ангиллаар 80 орчин бөхчүүд барилдсан.</a:t>
            </a:r>
            <a:endParaRPr lang="mn-MN" sz="1400" dirty="0">
              <a:latin typeface=" Arial "/>
            </a:endParaRPr>
          </a:p>
          <a:p>
            <a:pPr algn="just"/>
            <a:endParaRPr lang="en-US" sz="1400" dirty="0">
              <a:latin typeface=" Arial "/>
            </a:endParaRPr>
          </a:p>
        </p:txBody>
      </p:sp>
      <p:pic>
        <p:nvPicPr>
          <p:cNvPr id="3" name="Picture 2"/>
          <p:cNvPicPr>
            <a:picLocks noChangeAspect="1"/>
          </p:cNvPicPr>
          <p:nvPr/>
        </p:nvPicPr>
        <p:blipFill>
          <a:blip r:embed="rId3"/>
          <a:stretch>
            <a:fillRect/>
          </a:stretch>
        </p:blipFill>
        <p:spPr>
          <a:xfrm>
            <a:off x="1418704" y="2924175"/>
            <a:ext cx="3654201" cy="2420908"/>
          </a:xfrm>
          <a:prstGeom prst="rect">
            <a:avLst/>
          </a:prstGeom>
        </p:spPr>
      </p:pic>
      <p:pic>
        <p:nvPicPr>
          <p:cNvPr id="8" name="Picture 7"/>
          <p:cNvPicPr>
            <a:picLocks noChangeAspect="1"/>
          </p:cNvPicPr>
          <p:nvPr/>
        </p:nvPicPr>
        <p:blipFill>
          <a:blip r:embed="rId4"/>
          <a:stretch>
            <a:fillRect/>
          </a:stretch>
        </p:blipFill>
        <p:spPr>
          <a:xfrm>
            <a:off x="5820640" y="3003438"/>
            <a:ext cx="4470515" cy="2607800"/>
          </a:xfrm>
          <a:prstGeom prst="rect">
            <a:avLst/>
          </a:prstGeom>
        </p:spPr>
      </p:pic>
    </p:spTree>
    <p:extLst>
      <p:ext uri="{BB962C8B-B14F-4D97-AF65-F5344CB8AC3E}">
        <p14:creationId xmlns:p14="http://schemas.microsoft.com/office/powerpoint/2010/main" val="13128643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2" name="TextBox 1">
            <a:extLst>
              <a:ext uri="{FF2B5EF4-FFF2-40B4-BE49-F238E27FC236}">
                <a16:creationId xmlns:a16="http://schemas.microsoft.com/office/drawing/2014/main" xmlns="" id="{6A7CA013-50AE-44A3-7279-5EF22E14AE79}"/>
              </a:ext>
            </a:extLst>
          </p:cNvPr>
          <p:cNvSpPr txBox="1"/>
          <p:nvPr/>
        </p:nvSpPr>
        <p:spPr>
          <a:xfrm>
            <a:off x="2152358" y="564791"/>
            <a:ext cx="10075316" cy="830997"/>
          </a:xfrm>
          <a:prstGeom prst="rect">
            <a:avLst/>
          </a:prstGeom>
          <a:solidFill>
            <a:schemeClr val="accent4">
              <a:lumMod val="60000"/>
              <a:lumOff val="40000"/>
            </a:schemeClr>
          </a:solidFill>
        </p:spPr>
        <p:txBody>
          <a:bodyPr wrap="square" rtlCol="0">
            <a:spAutoFit/>
          </a:bodyPr>
          <a:lstStyle/>
          <a:p>
            <a:r>
              <a:rPr lang="mn-MN" sz="4800" b="1" dirty="0">
                <a:latin typeface="0 Arial " panose="020B0604020202090204" pitchFamily="34" charset="-52"/>
              </a:rPr>
              <a:t>    ХӨДӨӨ АЖ АХУЙН ХҮРЭЭНД</a:t>
            </a:r>
            <a:endParaRPr lang="en-US" sz="4800" b="1" dirty="0"/>
          </a:p>
        </p:txBody>
      </p:sp>
      <p:pic>
        <p:nvPicPr>
          <p:cNvPr id="3" name="Picture 2">
            <a:extLst>
              <a:ext uri="{FF2B5EF4-FFF2-40B4-BE49-F238E27FC236}">
                <a16:creationId xmlns:a16="http://schemas.microsoft.com/office/drawing/2014/main" xmlns="" id="{404CF8B8-61BF-A382-A7E3-3A677C666845}"/>
              </a:ext>
            </a:extLst>
          </p:cNvPr>
          <p:cNvPicPr>
            <a:picLocks noChangeAspect="1"/>
          </p:cNvPicPr>
          <p:nvPr/>
        </p:nvPicPr>
        <p:blipFill>
          <a:blip r:embed="rId3"/>
          <a:stretch>
            <a:fillRect/>
          </a:stretch>
        </p:blipFill>
        <p:spPr>
          <a:xfrm>
            <a:off x="1368513" y="402442"/>
            <a:ext cx="1116505" cy="1116505"/>
          </a:xfrm>
          <a:prstGeom prst="rect">
            <a:avLst/>
          </a:prstGeom>
        </p:spPr>
      </p:pic>
      <p:sp>
        <p:nvSpPr>
          <p:cNvPr id="5" name="TextBox 4">
            <a:extLst>
              <a:ext uri="{FF2B5EF4-FFF2-40B4-BE49-F238E27FC236}">
                <a16:creationId xmlns:a16="http://schemas.microsoft.com/office/drawing/2014/main" xmlns="" id="{1D1DD659-2B59-F0B7-CDB5-4B7E4529EA5D}"/>
              </a:ext>
            </a:extLst>
          </p:cNvPr>
          <p:cNvSpPr txBox="1"/>
          <p:nvPr/>
        </p:nvSpPr>
        <p:spPr>
          <a:xfrm>
            <a:off x="755099" y="1681296"/>
            <a:ext cx="11015003" cy="4154984"/>
          </a:xfrm>
          <a:prstGeom prst="rect">
            <a:avLst/>
          </a:prstGeom>
          <a:noFill/>
        </p:spPr>
        <p:txBody>
          <a:bodyPr wrap="square">
            <a:spAutoFit/>
          </a:bodyPr>
          <a:lstStyle/>
          <a:p>
            <a:pPr algn="just"/>
            <a:r>
              <a:rPr lang="mn-MN" sz="1200" b="1" dirty="0">
                <a:latin typeface=" Arial "/>
              </a:rPr>
              <a:t>Хаваржилтын ерөнхий нөхцөл байдал:</a:t>
            </a:r>
            <a:endParaRPr lang="en-US" sz="1200" dirty="0">
              <a:latin typeface=" Arial "/>
            </a:endParaRPr>
          </a:p>
          <a:p>
            <a:pPr algn="just"/>
            <a:r>
              <a:rPr lang="mn-MN" sz="1200" dirty="0">
                <a:latin typeface=" Arial "/>
              </a:rPr>
              <a:t>Энэ хавар өөрийн сумын 88 малчин, 72 мал бүхий өрхийн 72035, гадны отрын 1540 нийт 73575 толгой мал хаваржиж байна. Цхш хшххо дулаарснаас цас хайлж зүүн болон зүүн хойд, хойд талаараа тарлан цастай. Энэ онд сумын аюулгүй нөөцөд 23.5 тн өвс, 14.52 тн тэжээл, малчид өрхийн түвшинд 273.7 тн өвс, 55 тн тэжээл бэлтгэн малаа нэмэгдэлээр  тэжээж байна. 2023.03.05–ны байдлаар сумын аюулгүй нөөцөд  өвсгүй, 12 тн тэжээлийн үлдэгдэлтэй байна.Мал төллөлт эхэлсэн. Том малын хорогдол 52 байгаа нь нийт малын 0.07 хувийг эзэлж байна.    </a:t>
            </a:r>
            <a:endParaRPr lang="mn-MN" sz="1200" dirty="0" smtClean="0">
              <a:latin typeface=" Arial "/>
            </a:endParaRPr>
          </a:p>
          <a:p>
            <a:pPr algn="just"/>
            <a:r>
              <a:rPr lang="mn-MN" sz="1200" b="1" dirty="0">
                <a:latin typeface=" Arial "/>
              </a:rPr>
              <a:t>Цасны зузаан, нягтаршил:</a:t>
            </a:r>
            <a:endParaRPr lang="en-US" sz="1200" dirty="0">
              <a:latin typeface=" Arial "/>
            </a:endParaRPr>
          </a:p>
          <a:p>
            <a:pPr algn="just"/>
            <a:r>
              <a:rPr lang="mn-MN" sz="1200" dirty="0">
                <a:latin typeface=" Arial "/>
              </a:rPr>
              <a:t>Их уул 2-р багийн хойд тал, Шил, Мөг, Их уулуудын орчмоор тарлан цастай.</a:t>
            </a:r>
            <a:endParaRPr lang="en-US" sz="1200" dirty="0">
              <a:latin typeface=" Arial "/>
            </a:endParaRPr>
          </a:p>
          <a:p>
            <a:pPr algn="just"/>
            <a:r>
              <a:rPr lang="mn-MN" sz="1200" b="1" dirty="0">
                <a:latin typeface=" Arial "/>
              </a:rPr>
              <a:t>-Хүндэрсэн багийн тоо:</a:t>
            </a:r>
            <a:endParaRPr lang="en-US" sz="1200" dirty="0">
              <a:latin typeface=" Arial "/>
            </a:endParaRPr>
          </a:p>
          <a:p>
            <a:pPr algn="just"/>
            <a:r>
              <a:rPr lang="mn-MN" sz="1200" dirty="0">
                <a:latin typeface=" Arial "/>
              </a:rPr>
              <a:t> Лүн 1-р баг, Их уул 2-р багийн хаваржилт одоогийн байдлаар хүндрээгүй байна.</a:t>
            </a:r>
            <a:endParaRPr lang="en-US" sz="1200" dirty="0">
              <a:latin typeface=" Arial "/>
            </a:endParaRPr>
          </a:p>
          <a:p>
            <a:pPr algn="just"/>
            <a:r>
              <a:rPr lang="mn-MN" sz="1200" b="1" dirty="0">
                <a:latin typeface=" Arial "/>
              </a:rPr>
              <a:t>-Малчдад үзүүлж буй нийгэм, эрүүл мэндийн үйлчилгээ:</a:t>
            </a:r>
            <a:endParaRPr lang="en-US" sz="1200" dirty="0">
              <a:latin typeface=" Arial "/>
            </a:endParaRPr>
          </a:p>
          <a:p>
            <a:pPr algn="just"/>
            <a:r>
              <a:rPr lang="mn-MN" sz="1200" dirty="0">
                <a:latin typeface=" Arial "/>
              </a:rPr>
              <a:t>Малчдад худалдаа, үйлчилгээ, шатах тослох материал зардаг ШТС, эрүүл мэндийн төвийн эмч эмнэлэгийн ажилтнууд тухай  бүрд нь үйлчилгээ үзүүлж байна. Мөн эмийн сангийн үйлчилгээ, төрийн Е-Монгол хур системийн бүх төрлийн лавлагааны үйлчилгээ үзүүлэн ажиллаж байна.</a:t>
            </a:r>
            <a:endParaRPr lang="en-US" sz="1200" dirty="0">
              <a:latin typeface=" Arial "/>
            </a:endParaRPr>
          </a:p>
          <a:p>
            <a:pPr algn="just"/>
            <a:r>
              <a:rPr lang="mn-MN" sz="1200" b="1" dirty="0">
                <a:latin typeface=" Arial "/>
              </a:rPr>
              <a:t>-Зам, давааны байдал, гаргасан зам, нээсэн давааны тоо, хэмжээ:</a:t>
            </a:r>
            <a:endParaRPr lang="en-US" sz="1200" dirty="0">
              <a:latin typeface=" Arial "/>
            </a:endParaRPr>
          </a:p>
          <a:p>
            <a:pPr algn="just"/>
            <a:r>
              <a:rPr lang="mn-MN" sz="1200" dirty="0">
                <a:latin typeface=" Arial "/>
              </a:rPr>
              <a:t>Сумын нутаг дэвсгэрийн онцлог нь Тал хээрийн бүсэд хамаарах учир гуу, жалга, даваа байхгүй /Тэрэгтийн тал, Давайн тал, Далхайн тал, Цахарын ухаа зэрэг газартай/</a:t>
            </a:r>
            <a:endParaRPr lang="en-US" sz="1200" dirty="0">
              <a:latin typeface=" Arial "/>
            </a:endParaRPr>
          </a:p>
          <a:p>
            <a:pPr algn="just"/>
            <a:r>
              <a:rPr lang="mn-MN" sz="1200" b="1" dirty="0">
                <a:latin typeface=" Arial "/>
              </a:rPr>
              <a:t>-Отор нүүдэл, зөвшөөрөлгүй нэвтэрсэн өрх, малын тоо:</a:t>
            </a:r>
            <a:endParaRPr lang="en-US" sz="1200" dirty="0">
              <a:latin typeface=" Arial "/>
            </a:endParaRPr>
          </a:p>
          <a:p>
            <a:pPr algn="just"/>
            <a:r>
              <a:rPr lang="mn-MN" sz="1200" dirty="0">
                <a:latin typeface=" Arial "/>
              </a:rPr>
              <a:t>Төв аймгийн Баян сумын 1 өрх,  Дундговь аймгийн 6 өрхийн болон эзэнгүй нийт 1500 гаруй толгой мал отроор ирж өвөлжиж байгаа бөгөөд тус айлуудад бэлчээр нутаг чөлөөлөх тухай сумын Засаг даргын албан мэдэгдэл хүргүүлсэн. Одоогийн байдлаар зөвшөөрөл авсан отрын малчин байхгүй байна</a:t>
            </a:r>
            <a:r>
              <a:rPr lang="mn-MN" sz="1200" dirty="0" smtClean="0">
                <a:latin typeface=" Arial "/>
              </a:rPr>
              <a:t>. </a:t>
            </a:r>
          </a:p>
          <a:p>
            <a:r>
              <a:rPr lang="mn-MN" sz="1200" b="1" dirty="0">
                <a:latin typeface=" Arial "/>
              </a:rPr>
              <a:t>Тулгамдаж буй асуудал, санал:</a:t>
            </a:r>
            <a:endParaRPr lang="en-US" sz="1200" dirty="0">
              <a:latin typeface=" Arial "/>
            </a:endParaRPr>
          </a:p>
          <a:p>
            <a:r>
              <a:rPr lang="mn-MN" sz="1200" dirty="0">
                <a:latin typeface=" Arial "/>
              </a:rPr>
              <a:t>1. Малчдын түвшинд </a:t>
            </a:r>
            <a:r>
              <a:rPr lang="en-US" sz="1200" dirty="0">
                <a:latin typeface=" Arial "/>
              </a:rPr>
              <a:t>273.7 </a:t>
            </a:r>
            <a:r>
              <a:rPr lang="mn-MN" sz="1200" dirty="0">
                <a:latin typeface=" Arial "/>
              </a:rPr>
              <a:t>тн өвс, 55 тн тэжээл бэлтгэсэн боловч цаг хүндэрвэл сумын аюулгүй нөөцийн өвс дууссан, тэжээл дутагдах төлөвтэй байгаа учир тусламжийн өвс, тэжээл авах хүсэлттэй байна. Аймгийн Улаан загалмайн нийгэмлэгт тусламжийн хүсэлт хүргүүлсэн байгаа.</a:t>
            </a:r>
            <a:endParaRPr lang="en-US" sz="1200" dirty="0">
              <a:latin typeface=" Arial "/>
            </a:endParaRPr>
          </a:p>
          <a:p>
            <a:r>
              <a:rPr lang="mn-MN" sz="1200" dirty="0">
                <a:latin typeface=" Arial "/>
              </a:rPr>
              <a:t>2.Дамжин өнгөрч буй отрын малчид отрын зам гарцаар явахгүй байгаа хүндрэл </a:t>
            </a:r>
            <a:r>
              <a:rPr lang="mn-MN" sz="1200" dirty="0" smtClean="0">
                <a:latin typeface=" Arial "/>
              </a:rPr>
              <a:t>байна</a:t>
            </a:r>
            <a:endParaRPr lang="en-US" sz="1200" dirty="0">
              <a:latin typeface=" Arial "/>
            </a:endParaRPr>
          </a:p>
        </p:txBody>
      </p:sp>
    </p:spTree>
    <p:extLst>
      <p:ext uri="{BB962C8B-B14F-4D97-AF65-F5344CB8AC3E}">
        <p14:creationId xmlns:p14="http://schemas.microsoft.com/office/powerpoint/2010/main" val="17636654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996F7A23-7AAE-8B39-9FD4-18AF9801357F}"/>
              </a:ext>
            </a:extLst>
          </p:cNvPr>
          <p:cNvSpPr txBox="1"/>
          <p:nvPr/>
        </p:nvSpPr>
        <p:spPr>
          <a:xfrm>
            <a:off x="1417983" y="267001"/>
            <a:ext cx="10774017" cy="830997"/>
          </a:xfrm>
          <a:prstGeom prst="rect">
            <a:avLst/>
          </a:prstGeom>
          <a:solidFill>
            <a:schemeClr val="accent4">
              <a:lumMod val="60000"/>
              <a:lumOff val="40000"/>
            </a:schemeClr>
          </a:solidFill>
        </p:spPr>
        <p:txBody>
          <a:bodyPr wrap="square" rtlCol="0">
            <a:spAutoFit/>
          </a:bodyPr>
          <a:lstStyle/>
          <a:p>
            <a:r>
              <a:rPr lang="mn-MN" sz="4800" b="1" dirty="0">
                <a:latin typeface="0 Arial " panose="020B0604020202090204" pitchFamily="34" charset="-52"/>
              </a:rPr>
              <a:t>      БОЛОВСРОЛЫН ХҮРЭЭНД</a:t>
            </a:r>
            <a:endParaRPr lang="en-US" sz="4800" b="1" dirty="0"/>
          </a:p>
        </p:txBody>
      </p:sp>
      <p:pic>
        <p:nvPicPr>
          <p:cNvPr id="4" name="Picture 3">
            <a:extLst>
              <a:ext uri="{FF2B5EF4-FFF2-40B4-BE49-F238E27FC236}">
                <a16:creationId xmlns:a16="http://schemas.microsoft.com/office/drawing/2014/main" xmlns="" id="{6F3E8A71-F072-00F5-A333-9CDB6E589C19}"/>
              </a:ext>
            </a:extLst>
          </p:cNvPr>
          <p:cNvPicPr>
            <a:picLocks noChangeAspect="1"/>
          </p:cNvPicPr>
          <p:nvPr/>
        </p:nvPicPr>
        <p:blipFill>
          <a:blip r:embed="rId2"/>
          <a:stretch>
            <a:fillRect/>
          </a:stretch>
        </p:blipFill>
        <p:spPr>
          <a:xfrm>
            <a:off x="713133" y="107492"/>
            <a:ext cx="1116505" cy="1116505"/>
          </a:xfrm>
          <a:prstGeom prst="rect">
            <a:avLst/>
          </a:prstGeom>
        </p:spPr>
      </p:pic>
      <p:pic>
        <p:nvPicPr>
          <p:cNvPr id="5" name="Picture 4"/>
          <p:cNvPicPr>
            <a:picLocks noChangeAspect="1"/>
          </p:cNvPicPr>
          <p:nvPr/>
        </p:nvPicPr>
        <p:blipFill>
          <a:blip r:embed="rId3"/>
          <a:stretch>
            <a:fillRect/>
          </a:stretch>
        </p:blipFill>
        <p:spPr>
          <a:xfrm>
            <a:off x="521855" y="2038456"/>
            <a:ext cx="11352579" cy="4985798"/>
          </a:xfrm>
          <a:prstGeom prst="rect">
            <a:avLst/>
          </a:prstGeom>
        </p:spPr>
      </p:pic>
      <p:sp>
        <p:nvSpPr>
          <p:cNvPr id="7" name="Title 6"/>
          <p:cNvSpPr>
            <a:spLocks noGrp="1"/>
          </p:cNvSpPr>
          <p:nvPr>
            <p:ph type="title"/>
          </p:nvPr>
        </p:nvSpPr>
        <p:spPr/>
        <p:txBody>
          <a:bodyPr/>
          <a:lstStyle/>
          <a:p>
            <a:endParaRPr lang="en-US"/>
          </a:p>
        </p:txBody>
      </p:sp>
    </p:spTree>
    <p:extLst>
      <p:ext uri="{BB962C8B-B14F-4D97-AF65-F5344CB8AC3E}">
        <p14:creationId xmlns:p14="http://schemas.microsoft.com/office/powerpoint/2010/main" val="37428890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xmlns="" id="{BE381771-06E8-5059-5D1A-1B7748BE32E1}"/>
              </a:ext>
            </a:extLst>
          </p:cNvPr>
          <p:cNvSpPr txBox="1"/>
          <p:nvPr/>
        </p:nvSpPr>
        <p:spPr>
          <a:xfrm>
            <a:off x="1206763" y="2130687"/>
            <a:ext cx="6530468" cy="2246769"/>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marL="285750" indent="-285750" algn="just">
              <a:buFont typeface="Arial" panose="020B0604020202020204" pitchFamily="34" charset="0"/>
              <a:buChar char="•"/>
            </a:pPr>
            <a:r>
              <a:rPr lang="mn-MN" sz="1400" dirty="0" smtClean="0">
                <a:latin typeface=" Arial "/>
              </a:rPr>
              <a:t>Сумын бүх нийтийн их цэвэрлэгээг зохион байгуулав. Нийт төсвийн 5 байгууллагын 32 албан хаагч,  30 гаруй иргэн хамрагдсан.</a:t>
            </a:r>
          </a:p>
          <a:p>
            <a:pPr algn="just"/>
            <a:endParaRPr lang="mn-MN" sz="1400" dirty="0" smtClean="0">
              <a:latin typeface=" Arial "/>
            </a:endParaRPr>
          </a:p>
          <a:p>
            <a:pPr marL="285750" indent="-285750" algn="just">
              <a:buFont typeface="Arial" panose="020B0604020202020204" pitchFamily="34" charset="0"/>
              <a:buChar char="•"/>
            </a:pPr>
            <a:r>
              <a:rPr lang="mn-MN" sz="1400" dirty="0" smtClean="0">
                <a:latin typeface=" Arial "/>
              </a:rPr>
              <a:t>Сумын төвийн Лүн Гэр хорооллын цахилгаан станцыг хүлээн авсан.</a:t>
            </a:r>
          </a:p>
          <a:p>
            <a:pPr marL="285750" indent="-285750" algn="just">
              <a:buFont typeface="Arial" panose="020B0604020202020204" pitchFamily="34" charset="0"/>
              <a:buChar char="•"/>
            </a:pPr>
            <a:endParaRPr lang="mn-MN" sz="1400" dirty="0" smtClean="0">
              <a:latin typeface=" Arial "/>
            </a:endParaRPr>
          </a:p>
          <a:p>
            <a:pPr marL="285750" indent="-285750" algn="just">
              <a:buFont typeface="Arial" panose="020B0604020202020204" pitchFamily="34" charset="0"/>
              <a:buChar char="•"/>
            </a:pPr>
            <a:r>
              <a:rPr lang="mn-MN" sz="1400" dirty="0" smtClean="0">
                <a:latin typeface=" Arial "/>
              </a:rPr>
              <a:t>Сумын эмэгтэйчүүдийн зөвлөлөөс олон улсын эмэгтэйчүүдийн эрхийг хамгаалах өдрийг тохиолдуулан 2 төрөлт тэмцээнийг зохион байгуулав. Нийт 9 багийн 64 тамирчид оролцсон.</a:t>
            </a:r>
            <a:endParaRPr lang="mn-MN" sz="1400" dirty="0">
              <a:latin typeface=" Arial "/>
            </a:endParaRPr>
          </a:p>
          <a:p>
            <a:pPr marL="285750" indent="-285750" algn="just">
              <a:buFontTx/>
              <a:buChar char="-"/>
            </a:pPr>
            <a:endParaRPr lang="mn-MN" sz="1400" dirty="0">
              <a:latin typeface=" Arial "/>
            </a:endParaRPr>
          </a:p>
          <a:p>
            <a:pPr algn="just"/>
            <a:endParaRPr lang="en-US" sz="1400" dirty="0">
              <a:latin typeface=" Arial "/>
            </a:endParaRPr>
          </a:p>
        </p:txBody>
      </p:sp>
      <p:sp>
        <p:nvSpPr>
          <p:cNvPr id="12" name="TextBox 11">
            <a:extLst>
              <a:ext uri="{FF2B5EF4-FFF2-40B4-BE49-F238E27FC236}">
                <a16:creationId xmlns:a16="http://schemas.microsoft.com/office/drawing/2014/main" xmlns="" id="{7938976B-B34E-648A-0863-01CCF596DB52}"/>
              </a:ext>
            </a:extLst>
          </p:cNvPr>
          <p:cNvSpPr txBox="1"/>
          <p:nvPr/>
        </p:nvSpPr>
        <p:spPr>
          <a:xfrm>
            <a:off x="1417983" y="267001"/>
            <a:ext cx="10774017" cy="830997"/>
          </a:xfrm>
          <a:prstGeom prst="rect">
            <a:avLst/>
          </a:prstGeom>
          <a:solidFill>
            <a:schemeClr val="accent4">
              <a:lumMod val="60000"/>
              <a:lumOff val="40000"/>
            </a:schemeClr>
          </a:solidFill>
        </p:spPr>
        <p:txBody>
          <a:bodyPr wrap="square" rtlCol="0">
            <a:spAutoFit/>
          </a:bodyPr>
          <a:lstStyle/>
          <a:p>
            <a:r>
              <a:rPr lang="mn-MN" sz="4800" b="1" dirty="0">
                <a:latin typeface="0 Arial " panose="020B0604020202090204" pitchFamily="34" charset="-52"/>
              </a:rPr>
              <a:t>      ОНЦЛОХ ҮЙЛ ЯВДАЛ: цөөн үгээр</a:t>
            </a:r>
            <a:endParaRPr lang="en-US" sz="4800" b="1" dirty="0"/>
          </a:p>
        </p:txBody>
      </p:sp>
      <p:pic>
        <p:nvPicPr>
          <p:cNvPr id="13" name="Picture 12">
            <a:extLst>
              <a:ext uri="{FF2B5EF4-FFF2-40B4-BE49-F238E27FC236}">
                <a16:creationId xmlns:a16="http://schemas.microsoft.com/office/drawing/2014/main" xmlns="" id="{6FECCBC1-848D-ABE5-17B7-F1C9C06EEC3B}"/>
              </a:ext>
            </a:extLst>
          </p:cNvPr>
          <p:cNvPicPr>
            <a:picLocks noChangeAspect="1"/>
          </p:cNvPicPr>
          <p:nvPr/>
        </p:nvPicPr>
        <p:blipFill>
          <a:blip r:embed="rId2"/>
          <a:stretch>
            <a:fillRect/>
          </a:stretch>
        </p:blipFill>
        <p:spPr>
          <a:xfrm>
            <a:off x="713133" y="107492"/>
            <a:ext cx="1116505" cy="1116505"/>
          </a:xfrm>
          <a:prstGeom prst="rect">
            <a:avLst/>
          </a:prstGeom>
        </p:spPr>
      </p:pic>
      <p:pic>
        <p:nvPicPr>
          <p:cNvPr id="3" name="Content Placeholder 2"/>
          <p:cNvPicPr>
            <a:picLocks noGrp="1" noChangeAspect="1"/>
          </p:cNvPicPr>
          <p:nvPr>
            <p:ph idx="1"/>
          </p:nvPr>
        </p:nvPicPr>
        <p:blipFill>
          <a:blip r:embed="rId3"/>
          <a:stretch>
            <a:fillRect/>
          </a:stretch>
        </p:blipFill>
        <p:spPr>
          <a:xfrm flipH="1">
            <a:off x="905640" y="4322620"/>
            <a:ext cx="1623108" cy="1217331"/>
          </a:xfrm>
          <a:prstGeom prst="rect">
            <a:avLst/>
          </a:prstGeom>
        </p:spPr>
      </p:pic>
      <p:pic>
        <p:nvPicPr>
          <p:cNvPr id="4" name="Picture 3"/>
          <p:cNvPicPr>
            <a:picLocks noChangeAspect="1"/>
          </p:cNvPicPr>
          <p:nvPr/>
        </p:nvPicPr>
        <p:blipFill>
          <a:blip r:embed="rId4"/>
          <a:stretch>
            <a:fillRect/>
          </a:stretch>
        </p:blipFill>
        <p:spPr>
          <a:xfrm flipH="1">
            <a:off x="2614890" y="4319768"/>
            <a:ext cx="1848121" cy="1217331"/>
          </a:xfrm>
          <a:prstGeom prst="rect">
            <a:avLst/>
          </a:prstGeom>
        </p:spPr>
      </p:pic>
      <p:pic>
        <p:nvPicPr>
          <p:cNvPr id="7" name="Picture 6"/>
          <p:cNvPicPr>
            <a:picLocks noChangeAspect="1"/>
          </p:cNvPicPr>
          <p:nvPr/>
        </p:nvPicPr>
        <p:blipFill>
          <a:blip r:embed="rId5"/>
          <a:stretch>
            <a:fillRect/>
          </a:stretch>
        </p:blipFill>
        <p:spPr>
          <a:xfrm flipH="1">
            <a:off x="4602922" y="4329146"/>
            <a:ext cx="1042901" cy="1207953"/>
          </a:xfrm>
          <a:prstGeom prst="rect">
            <a:avLst/>
          </a:prstGeom>
        </p:spPr>
      </p:pic>
      <p:pic>
        <p:nvPicPr>
          <p:cNvPr id="9" name="Picture 8"/>
          <p:cNvPicPr>
            <a:picLocks noChangeAspect="1"/>
          </p:cNvPicPr>
          <p:nvPr/>
        </p:nvPicPr>
        <p:blipFill>
          <a:blip r:embed="rId6"/>
          <a:stretch>
            <a:fillRect/>
          </a:stretch>
        </p:blipFill>
        <p:spPr>
          <a:xfrm>
            <a:off x="10072587" y="1971336"/>
            <a:ext cx="1476375" cy="1962150"/>
          </a:xfrm>
          <a:prstGeom prst="rect">
            <a:avLst/>
          </a:prstGeom>
        </p:spPr>
      </p:pic>
      <p:pic>
        <p:nvPicPr>
          <p:cNvPr id="16" name="Picture 15"/>
          <p:cNvPicPr>
            <a:picLocks noChangeAspect="1"/>
          </p:cNvPicPr>
          <p:nvPr/>
        </p:nvPicPr>
        <p:blipFill>
          <a:blip r:embed="rId7"/>
          <a:stretch>
            <a:fillRect/>
          </a:stretch>
        </p:blipFill>
        <p:spPr>
          <a:xfrm>
            <a:off x="8491710" y="1971336"/>
            <a:ext cx="1476375" cy="1962150"/>
          </a:xfrm>
          <a:prstGeom prst="rect">
            <a:avLst/>
          </a:prstGeom>
        </p:spPr>
      </p:pic>
      <p:pic>
        <p:nvPicPr>
          <p:cNvPr id="17" name="Picture 16"/>
          <p:cNvPicPr>
            <a:picLocks noChangeAspect="1"/>
          </p:cNvPicPr>
          <p:nvPr/>
        </p:nvPicPr>
        <p:blipFill>
          <a:blip r:embed="rId8"/>
          <a:stretch>
            <a:fillRect/>
          </a:stretch>
        </p:blipFill>
        <p:spPr>
          <a:xfrm>
            <a:off x="5785734" y="4329146"/>
            <a:ext cx="1612558" cy="1207953"/>
          </a:xfrm>
          <a:prstGeom prst="rect">
            <a:avLst/>
          </a:prstGeom>
        </p:spPr>
      </p:pic>
      <p:pic>
        <p:nvPicPr>
          <p:cNvPr id="18" name="Picture 17"/>
          <p:cNvPicPr>
            <a:picLocks noChangeAspect="1"/>
          </p:cNvPicPr>
          <p:nvPr/>
        </p:nvPicPr>
        <p:blipFill>
          <a:blip r:embed="rId9"/>
          <a:stretch>
            <a:fillRect/>
          </a:stretch>
        </p:blipFill>
        <p:spPr>
          <a:xfrm>
            <a:off x="7737231" y="4319768"/>
            <a:ext cx="2038536" cy="1217331"/>
          </a:xfrm>
          <a:prstGeom prst="rect">
            <a:avLst/>
          </a:prstGeom>
        </p:spPr>
      </p:pic>
      <p:pic>
        <p:nvPicPr>
          <p:cNvPr id="19" name="Picture 18"/>
          <p:cNvPicPr>
            <a:picLocks noChangeAspect="1"/>
          </p:cNvPicPr>
          <p:nvPr/>
        </p:nvPicPr>
        <p:blipFill>
          <a:blip r:embed="rId10"/>
          <a:stretch>
            <a:fillRect/>
          </a:stretch>
        </p:blipFill>
        <p:spPr>
          <a:xfrm>
            <a:off x="9896834" y="4329146"/>
            <a:ext cx="1827879" cy="1207953"/>
          </a:xfrm>
          <a:prstGeom prst="rect">
            <a:avLst/>
          </a:prstGeom>
        </p:spPr>
      </p:pic>
    </p:spTree>
    <p:extLst>
      <p:ext uri="{BB962C8B-B14F-4D97-AF65-F5344CB8AC3E}">
        <p14:creationId xmlns:p14="http://schemas.microsoft.com/office/powerpoint/2010/main" val="125924134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TotalTime>
  <Words>625</Words>
  <Application>Microsoft Office PowerPoint</Application>
  <PresentationFormat>Custom</PresentationFormat>
  <Paragraphs>33</Paragraphs>
  <Slides>6</Slides>
  <Notes>1</Notes>
  <HiddenSlides>0</HiddenSlides>
  <MMClips>0</MMClips>
  <ScaleCrop>false</ScaleCrop>
  <HeadingPairs>
    <vt:vector size="4" baseType="variant">
      <vt:variant>
        <vt:lpstr>Theme</vt:lpstr>
      </vt:variant>
      <vt:variant>
        <vt:i4>1</vt:i4>
      </vt:variant>
      <vt:variant>
        <vt:lpstr>Slide Titles</vt:lpstr>
      </vt:variant>
      <vt:variant>
        <vt:i4>6</vt:i4>
      </vt:variant>
    </vt:vector>
  </HeadingPairs>
  <TitlesOfParts>
    <vt:vector size="7" baseType="lpstr">
      <vt:lpstr>Office Theme</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user</dc:creator>
  <cp:lastModifiedBy>Windows-7</cp:lastModifiedBy>
  <cp:revision>5</cp:revision>
  <dcterms:created xsi:type="dcterms:W3CDTF">2023-03-06T02:59:18Z</dcterms:created>
  <dcterms:modified xsi:type="dcterms:W3CDTF">2023-04-18T04:19:32Z</dcterms:modified>
</cp:coreProperties>
</file>