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88" r:id="rId3"/>
    <p:sldId id="289" r:id="rId4"/>
    <p:sldId id="287" r:id="rId5"/>
    <p:sldId id="294" r:id="rId6"/>
    <p:sldId id="296" r:id="rId7"/>
    <p:sldId id="290" r:id="rId8"/>
    <p:sldId id="293" r:id="rId9"/>
    <p:sldId id="281" r:id="rId10"/>
    <p:sldId id="295" r:id="rId11"/>
    <p:sldId id="282" r:id="rId12"/>
    <p:sldId id="259" r:id="rId13"/>
    <p:sldId id="260" r:id="rId14"/>
    <p:sldId id="297" r:id="rId15"/>
    <p:sldId id="267" r:id="rId16"/>
    <p:sldId id="298" r:id="rId17"/>
    <p:sldId id="283"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1752" y="-8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7B56A-3474-4803-8926-605DD33F6B21}" type="datetimeFigureOut">
              <a:rPr lang="en-US" smtClean="0"/>
              <a:pPr/>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4FA86-B0AF-4F8C-8BD9-16D5B581260C}" type="slidenum">
              <a:rPr lang="en-US" smtClean="0"/>
              <a:pPr/>
              <a:t>‹#›</a:t>
            </a:fld>
            <a:endParaRPr lang="en-US"/>
          </a:p>
        </p:txBody>
      </p:sp>
    </p:spTree>
    <p:extLst>
      <p:ext uri="{BB962C8B-B14F-4D97-AF65-F5344CB8AC3E}">
        <p14:creationId xmlns:p14="http://schemas.microsoft.com/office/powerpoint/2010/main" val="234071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675" y="4473575"/>
            <a:ext cx="5607050" cy="36607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913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F55AD-626B-41E3-40B0-76D4625861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FF4DDA2-90FD-32E3-8CA5-FFA03EFB7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694D6E5-E264-0004-815B-0200559E7BBC}"/>
              </a:ext>
            </a:extLst>
          </p:cNvPr>
          <p:cNvSpPr>
            <a:spLocks noGrp="1"/>
          </p:cNvSpPr>
          <p:nvPr>
            <p:ph type="dt" sz="half" idx="10"/>
          </p:nvPr>
        </p:nvSpPr>
        <p:spPr/>
        <p:txBody>
          <a:bodyPr/>
          <a:lstStyle/>
          <a:p>
            <a:fld id="{93B20753-E86B-4B34-96E1-85AB57B2F211}" type="datetimeFigureOut">
              <a:rPr lang="en-US" smtClean="0"/>
              <a:pPr/>
              <a:t>4/18/2023</a:t>
            </a:fld>
            <a:endParaRPr lang="en-US"/>
          </a:p>
        </p:txBody>
      </p:sp>
      <p:sp>
        <p:nvSpPr>
          <p:cNvPr id="5" name="Footer Placeholder 4">
            <a:extLst>
              <a:ext uri="{FF2B5EF4-FFF2-40B4-BE49-F238E27FC236}">
                <a16:creationId xmlns:a16="http://schemas.microsoft.com/office/drawing/2014/main" xmlns="" id="{6A77BEC0-EDCB-2B9D-2C57-A1F30B856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DEC2B2-592C-400E-E0CC-3C5B8A68586B}"/>
              </a:ext>
            </a:extLst>
          </p:cNvPr>
          <p:cNvSpPr>
            <a:spLocks noGrp="1"/>
          </p:cNvSpPr>
          <p:nvPr>
            <p:ph type="sldNum" sz="quarter" idx="12"/>
          </p:nvPr>
        </p:nvSpPr>
        <p:spPr/>
        <p:txBody>
          <a:bodyPr/>
          <a:lstStyle/>
          <a:p>
            <a:fld id="{57572500-1EC2-4C9E-8EF4-D85D39037A73}" type="slidenum">
              <a:rPr lang="en-US" smtClean="0"/>
              <a:pPr/>
              <a:t>‹#›</a:t>
            </a:fld>
            <a:endParaRPr lang="en-US"/>
          </a:p>
        </p:txBody>
      </p:sp>
    </p:spTree>
    <p:extLst>
      <p:ext uri="{BB962C8B-B14F-4D97-AF65-F5344CB8AC3E}">
        <p14:creationId xmlns:p14="http://schemas.microsoft.com/office/powerpoint/2010/main" val="1124801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D6D7A-0DCB-81AC-6FBD-8AE034C146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9EA816E-0B97-6FFC-51AD-91A8399543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963C0A-1B18-F6FF-DC61-CF07A9A5BF82}"/>
              </a:ext>
            </a:extLst>
          </p:cNvPr>
          <p:cNvSpPr>
            <a:spLocks noGrp="1"/>
          </p:cNvSpPr>
          <p:nvPr>
            <p:ph type="dt" sz="half" idx="10"/>
          </p:nvPr>
        </p:nvSpPr>
        <p:spPr/>
        <p:txBody>
          <a:bodyPr/>
          <a:lstStyle/>
          <a:p>
            <a:fld id="{93B20753-E86B-4B34-96E1-85AB57B2F211}" type="datetimeFigureOut">
              <a:rPr lang="en-US" smtClean="0"/>
              <a:pPr/>
              <a:t>4/18/2023</a:t>
            </a:fld>
            <a:endParaRPr lang="en-US"/>
          </a:p>
        </p:txBody>
      </p:sp>
      <p:sp>
        <p:nvSpPr>
          <p:cNvPr id="5" name="Footer Placeholder 4">
            <a:extLst>
              <a:ext uri="{FF2B5EF4-FFF2-40B4-BE49-F238E27FC236}">
                <a16:creationId xmlns:a16="http://schemas.microsoft.com/office/drawing/2014/main" xmlns="" id="{8E8EE5C4-D9DF-EE2D-93AA-0F3E67799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55DF0D-FE53-8AB5-F77A-549A35610B33}"/>
              </a:ext>
            </a:extLst>
          </p:cNvPr>
          <p:cNvSpPr>
            <a:spLocks noGrp="1"/>
          </p:cNvSpPr>
          <p:nvPr>
            <p:ph type="sldNum" sz="quarter" idx="12"/>
          </p:nvPr>
        </p:nvSpPr>
        <p:spPr/>
        <p:txBody>
          <a:bodyPr/>
          <a:lstStyle/>
          <a:p>
            <a:fld id="{57572500-1EC2-4C9E-8EF4-D85D39037A73}" type="slidenum">
              <a:rPr lang="en-US" smtClean="0"/>
              <a:pPr/>
              <a:t>‹#›</a:t>
            </a:fld>
            <a:endParaRPr lang="en-US"/>
          </a:p>
        </p:txBody>
      </p:sp>
    </p:spTree>
    <p:extLst>
      <p:ext uri="{BB962C8B-B14F-4D97-AF65-F5344CB8AC3E}">
        <p14:creationId xmlns:p14="http://schemas.microsoft.com/office/powerpoint/2010/main" val="214773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FD4249-7A31-8D57-A311-335E19CF0F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53DF8A0-B713-1B5B-B0F0-7DCC964739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095901-11EE-DD92-3B16-E37C37EB0F45}"/>
              </a:ext>
            </a:extLst>
          </p:cNvPr>
          <p:cNvSpPr>
            <a:spLocks noGrp="1"/>
          </p:cNvSpPr>
          <p:nvPr>
            <p:ph type="dt" sz="half" idx="10"/>
          </p:nvPr>
        </p:nvSpPr>
        <p:spPr/>
        <p:txBody>
          <a:bodyPr/>
          <a:lstStyle/>
          <a:p>
            <a:fld id="{93B20753-E86B-4B34-96E1-85AB57B2F211}" type="datetimeFigureOut">
              <a:rPr lang="en-US" smtClean="0"/>
              <a:pPr/>
              <a:t>4/18/2023</a:t>
            </a:fld>
            <a:endParaRPr lang="en-US"/>
          </a:p>
        </p:txBody>
      </p:sp>
      <p:sp>
        <p:nvSpPr>
          <p:cNvPr id="5" name="Footer Placeholder 4">
            <a:extLst>
              <a:ext uri="{FF2B5EF4-FFF2-40B4-BE49-F238E27FC236}">
                <a16:creationId xmlns:a16="http://schemas.microsoft.com/office/drawing/2014/main" xmlns="" id="{B07208D2-298D-482A-392D-861E55060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8687DFE-9E03-1BCD-39BC-6E061B05F8CA}"/>
              </a:ext>
            </a:extLst>
          </p:cNvPr>
          <p:cNvSpPr>
            <a:spLocks noGrp="1"/>
          </p:cNvSpPr>
          <p:nvPr>
            <p:ph type="sldNum" sz="quarter" idx="12"/>
          </p:nvPr>
        </p:nvSpPr>
        <p:spPr/>
        <p:txBody>
          <a:bodyPr/>
          <a:lstStyle/>
          <a:p>
            <a:fld id="{57572500-1EC2-4C9E-8EF4-D85D39037A73}" type="slidenum">
              <a:rPr lang="en-US" smtClean="0"/>
              <a:pPr/>
              <a:t>‹#›</a:t>
            </a:fld>
            <a:endParaRPr lang="en-US"/>
          </a:p>
        </p:txBody>
      </p:sp>
    </p:spTree>
    <p:extLst>
      <p:ext uri="{BB962C8B-B14F-4D97-AF65-F5344CB8AC3E}">
        <p14:creationId xmlns:p14="http://schemas.microsoft.com/office/powerpoint/2010/main" val="123258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B3C3CF-6E18-C797-07C0-6EEE61778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1803ED-38E6-7EFF-5C29-11B54C5A0F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C11E64-2115-F871-699E-BE6F17959571}"/>
              </a:ext>
            </a:extLst>
          </p:cNvPr>
          <p:cNvSpPr>
            <a:spLocks noGrp="1"/>
          </p:cNvSpPr>
          <p:nvPr>
            <p:ph type="dt" sz="half" idx="10"/>
          </p:nvPr>
        </p:nvSpPr>
        <p:spPr/>
        <p:txBody>
          <a:bodyPr/>
          <a:lstStyle/>
          <a:p>
            <a:fld id="{93B20753-E86B-4B34-96E1-85AB57B2F211}" type="datetimeFigureOut">
              <a:rPr lang="en-US" smtClean="0"/>
              <a:pPr/>
              <a:t>4/18/2023</a:t>
            </a:fld>
            <a:endParaRPr lang="en-US"/>
          </a:p>
        </p:txBody>
      </p:sp>
      <p:sp>
        <p:nvSpPr>
          <p:cNvPr id="5" name="Footer Placeholder 4">
            <a:extLst>
              <a:ext uri="{FF2B5EF4-FFF2-40B4-BE49-F238E27FC236}">
                <a16:creationId xmlns:a16="http://schemas.microsoft.com/office/drawing/2014/main" xmlns="" id="{BF408BCA-E469-CDCF-1FA1-E8A523634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E96FD51-DEA7-B86D-6669-DAC2FBA631F2}"/>
              </a:ext>
            </a:extLst>
          </p:cNvPr>
          <p:cNvSpPr>
            <a:spLocks noGrp="1"/>
          </p:cNvSpPr>
          <p:nvPr>
            <p:ph type="sldNum" sz="quarter" idx="12"/>
          </p:nvPr>
        </p:nvSpPr>
        <p:spPr/>
        <p:txBody>
          <a:bodyPr/>
          <a:lstStyle/>
          <a:p>
            <a:fld id="{57572500-1EC2-4C9E-8EF4-D85D39037A73}" type="slidenum">
              <a:rPr lang="en-US" smtClean="0"/>
              <a:pPr/>
              <a:t>‹#›</a:t>
            </a:fld>
            <a:endParaRPr lang="en-US"/>
          </a:p>
        </p:txBody>
      </p:sp>
    </p:spTree>
    <p:extLst>
      <p:ext uri="{BB962C8B-B14F-4D97-AF65-F5344CB8AC3E}">
        <p14:creationId xmlns:p14="http://schemas.microsoft.com/office/powerpoint/2010/main" val="2921868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E2535C-50A5-0435-6BC0-7239BC828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C91F8CF-E5CF-E4AB-D2E8-39AB63B4BD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1B253CA-AD03-2F7F-9291-A597C864AFE9}"/>
              </a:ext>
            </a:extLst>
          </p:cNvPr>
          <p:cNvSpPr>
            <a:spLocks noGrp="1"/>
          </p:cNvSpPr>
          <p:nvPr>
            <p:ph type="dt" sz="half" idx="10"/>
          </p:nvPr>
        </p:nvSpPr>
        <p:spPr/>
        <p:txBody>
          <a:bodyPr/>
          <a:lstStyle/>
          <a:p>
            <a:fld id="{93B20753-E86B-4B34-96E1-85AB57B2F211}" type="datetimeFigureOut">
              <a:rPr lang="en-US" smtClean="0"/>
              <a:pPr/>
              <a:t>4/18/2023</a:t>
            </a:fld>
            <a:endParaRPr lang="en-US"/>
          </a:p>
        </p:txBody>
      </p:sp>
      <p:sp>
        <p:nvSpPr>
          <p:cNvPr id="5" name="Footer Placeholder 4">
            <a:extLst>
              <a:ext uri="{FF2B5EF4-FFF2-40B4-BE49-F238E27FC236}">
                <a16:creationId xmlns:a16="http://schemas.microsoft.com/office/drawing/2014/main" xmlns="" id="{127C7DFA-2EE5-AA1C-D147-178E6A1A9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110857-78A2-36E9-6991-FD1F914E179F}"/>
              </a:ext>
            </a:extLst>
          </p:cNvPr>
          <p:cNvSpPr>
            <a:spLocks noGrp="1"/>
          </p:cNvSpPr>
          <p:nvPr>
            <p:ph type="sldNum" sz="quarter" idx="12"/>
          </p:nvPr>
        </p:nvSpPr>
        <p:spPr/>
        <p:txBody>
          <a:bodyPr/>
          <a:lstStyle/>
          <a:p>
            <a:fld id="{57572500-1EC2-4C9E-8EF4-D85D39037A73}" type="slidenum">
              <a:rPr lang="en-US" smtClean="0"/>
              <a:pPr/>
              <a:t>‹#›</a:t>
            </a:fld>
            <a:endParaRPr lang="en-US"/>
          </a:p>
        </p:txBody>
      </p:sp>
    </p:spTree>
    <p:extLst>
      <p:ext uri="{BB962C8B-B14F-4D97-AF65-F5344CB8AC3E}">
        <p14:creationId xmlns:p14="http://schemas.microsoft.com/office/powerpoint/2010/main" val="81836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96C73-158E-1497-44C0-0D8A1220FB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53250CD-E445-F7C1-C9A2-F72A8CB7B6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65B962-0C66-D938-FC49-E1DAC16487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6B2C74A-ECE9-4AC0-4ECC-1B9C07FE015F}"/>
              </a:ext>
            </a:extLst>
          </p:cNvPr>
          <p:cNvSpPr>
            <a:spLocks noGrp="1"/>
          </p:cNvSpPr>
          <p:nvPr>
            <p:ph type="dt" sz="half" idx="10"/>
          </p:nvPr>
        </p:nvSpPr>
        <p:spPr/>
        <p:txBody>
          <a:bodyPr/>
          <a:lstStyle/>
          <a:p>
            <a:fld id="{93B20753-E86B-4B34-96E1-85AB57B2F211}" type="datetimeFigureOut">
              <a:rPr lang="en-US" smtClean="0"/>
              <a:pPr/>
              <a:t>4/18/2023</a:t>
            </a:fld>
            <a:endParaRPr lang="en-US"/>
          </a:p>
        </p:txBody>
      </p:sp>
      <p:sp>
        <p:nvSpPr>
          <p:cNvPr id="6" name="Footer Placeholder 5">
            <a:extLst>
              <a:ext uri="{FF2B5EF4-FFF2-40B4-BE49-F238E27FC236}">
                <a16:creationId xmlns:a16="http://schemas.microsoft.com/office/drawing/2014/main" xmlns="" id="{EEC5D148-B243-9F14-141F-3785834AB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81EC32-1539-D95C-1B60-4E48234E5936}"/>
              </a:ext>
            </a:extLst>
          </p:cNvPr>
          <p:cNvSpPr>
            <a:spLocks noGrp="1"/>
          </p:cNvSpPr>
          <p:nvPr>
            <p:ph type="sldNum" sz="quarter" idx="12"/>
          </p:nvPr>
        </p:nvSpPr>
        <p:spPr/>
        <p:txBody>
          <a:bodyPr/>
          <a:lstStyle/>
          <a:p>
            <a:fld id="{57572500-1EC2-4C9E-8EF4-D85D39037A73}" type="slidenum">
              <a:rPr lang="en-US" smtClean="0"/>
              <a:pPr/>
              <a:t>‹#›</a:t>
            </a:fld>
            <a:endParaRPr lang="en-US"/>
          </a:p>
        </p:txBody>
      </p:sp>
    </p:spTree>
    <p:extLst>
      <p:ext uri="{BB962C8B-B14F-4D97-AF65-F5344CB8AC3E}">
        <p14:creationId xmlns:p14="http://schemas.microsoft.com/office/powerpoint/2010/main" val="390862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5CD81-5A01-84BC-171C-F42B2997A5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161D435-539C-E773-520C-B0ACF53407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77B6F18-5296-B239-1B10-A8E62555EB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1104443-8907-B9A4-520A-B91C8CC582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9590176-8F79-7DFD-618C-44D5EF530C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37B1946-C924-B548-6283-94A19592903B}"/>
              </a:ext>
            </a:extLst>
          </p:cNvPr>
          <p:cNvSpPr>
            <a:spLocks noGrp="1"/>
          </p:cNvSpPr>
          <p:nvPr>
            <p:ph type="dt" sz="half" idx="10"/>
          </p:nvPr>
        </p:nvSpPr>
        <p:spPr/>
        <p:txBody>
          <a:bodyPr/>
          <a:lstStyle/>
          <a:p>
            <a:fld id="{93B20753-E86B-4B34-96E1-85AB57B2F211}" type="datetimeFigureOut">
              <a:rPr lang="en-US" smtClean="0"/>
              <a:pPr/>
              <a:t>4/18/2023</a:t>
            </a:fld>
            <a:endParaRPr lang="en-US"/>
          </a:p>
        </p:txBody>
      </p:sp>
      <p:sp>
        <p:nvSpPr>
          <p:cNvPr id="8" name="Footer Placeholder 7">
            <a:extLst>
              <a:ext uri="{FF2B5EF4-FFF2-40B4-BE49-F238E27FC236}">
                <a16:creationId xmlns:a16="http://schemas.microsoft.com/office/drawing/2014/main" xmlns="" id="{2A6F3296-0641-4E4C-BDDF-1903BDAD68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5D137C8-2B09-E170-3B0E-79BB24EA245F}"/>
              </a:ext>
            </a:extLst>
          </p:cNvPr>
          <p:cNvSpPr>
            <a:spLocks noGrp="1"/>
          </p:cNvSpPr>
          <p:nvPr>
            <p:ph type="sldNum" sz="quarter" idx="12"/>
          </p:nvPr>
        </p:nvSpPr>
        <p:spPr/>
        <p:txBody>
          <a:bodyPr/>
          <a:lstStyle/>
          <a:p>
            <a:fld id="{57572500-1EC2-4C9E-8EF4-D85D39037A73}" type="slidenum">
              <a:rPr lang="en-US" smtClean="0"/>
              <a:pPr/>
              <a:t>‹#›</a:t>
            </a:fld>
            <a:endParaRPr lang="en-US"/>
          </a:p>
        </p:txBody>
      </p:sp>
    </p:spTree>
    <p:extLst>
      <p:ext uri="{BB962C8B-B14F-4D97-AF65-F5344CB8AC3E}">
        <p14:creationId xmlns:p14="http://schemas.microsoft.com/office/powerpoint/2010/main" val="94800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72BA4-A55C-2A1F-B610-FCA13D40D1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24F7856-17C2-23C4-B2CA-908C332CE49A}"/>
              </a:ext>
            </a:extLst>
          </p:cNvPr>
          <p:cNvSpPr>
            <a:spLocks noGrp="1"/>
          </p:cNvSpPr>
          <p:nvPr>
            <p:ph type="dt" sz="half" idx="10"/>
          </p:nvPr>
        </p:nvSpPr>
        <p:spPr/>
        <p:txBody>
          <a:bodyPr/>
          <a:lstStyle/>
          <a:p>
            <a:fld id="{93B20753-E86B-4B34-96E1-85AB57B2F211}" type="datetimeFigureOut">
              <a:rPr lang="en-US" smtClean="0"/>
              <a:pPr/>
              <a:t>4/18/2023</a:t>
            </a:fld>
            <a:endParaRPr lang="en-US"/>
          </a:p>
        </p:txBody>
      </p:sp>
      <p:sp>
        <p:nvSpPr>
          <p:cNvPr id="4" name="Footer Placeholder 3">
            <a:extLst>
              <a:ext uri="{FF2B5EF4-FFF2-40B4-BE49-F238E27FC236}">
                <a16:creationId xmlns:a16="http://schemas.microsoft.com/office/drawing/2014/main" xmlns="" id="{B2F8BBE7-3B5D-C378-CCA4-E776F7F809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57F745F-AEEE-6F3D-54AB-A909F29C8EFB}"/>
              </a:ext>
            </a:extLst>
          </p:cNvPr>
          <p:cNvSpPr>
            <a:spLocks noGrp="1"/>
          </p:cNvSpPr>
          <p:nvPr>
            <p:ph type="sldNum" sz="quarter" idx="12"/>
          </p:nvPr>
        </p:nvSpPr>
        <p:spPr/>
        <p:txBody>
          <a:bodyPr/>
          <a:lstStyle/>
          <a:p>
            <a:fld id="{57572500-1EC2-4C9E-8EF4-D85D39037A73}" type="slidenum">
              <a:rPr lang="en-US" smtClean="0"/>
              <a:pPr/>
              <a:t>‹#›</a:t>
            </a:fld>
            <a:endParaRPr lang="en-US"/>
          </a:p>
        </p:txBody>
      </p:sp>
    </p:spTree>
    <p:extLst>
      <p:ext uri="{BB962C8B-B14F-4D97-AF65-F5344CB8AC3E}">
        <p14:creationId xmlns:p14="http://schemas.microsoft.com/office/powerpoint/2010/main" val="84622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81B97E-E260-C199-3121-460B8DC6D152}"/>
              </a:ext>
            </a:extLst>
          </p:cNvPr>
          <p:cNvSpPr>
            <a:spLocks noGrp="1"/>
          </p:cNvSpPr>
          <p:nvPr>
            <p:ph type="dt" sz="half" idx="10"/>
          </p:nvPr>
        </p:nvSpPr>
        <p:spPr/>
        <p:txBody>
          <a:bodyPr/>
          <a:lstStyle/>
          <a:p>
            <a:fld id="{93B20753-E86B-4B34-96E1-85AB57B2F211}" type="datetimeFigureOut">
              <a:rPr lang="en-US" smtClean="0"/>
              <a:pPr/>
              <a:t>4/18/2023</a:t>
            </a:fld>
            <a:endParaRPr lang="en-US"/>
          </a:p>
        </p:txBody>
      </p:sp>
      <p:sp>
        <p:nvSpPr>
          <p:cNvPr id="3" name="Footer Placeholder 2">
            <a:extLst>
              <a:ext uri="{FF2B5EF4-FFF2-40B4-BE49-F238E27FC236}">
                <a16:creationId xmlns:a16="http://schemas.microsoft.com/office/drawing/2014/main" xmlns="" id="{4ABC0B6B-65E7-2938-0F27-C911307FDE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241F436-7975-6468-710D-53538D2188EA}"/>
              </a:ext>
            </a:extLst>
          </p:cNvPr>
          <p:cNvSpPr>
            <a:spLocks noGrp="1"/>
          </p:cNvSpPr>
          <p:nvPr>
            <p:ph type="sldNum" sz="quarter" idx="12"/>
          </p:nvPr>
        </p:nvSpPr>
        <p:spPr/>
        <p:txBody>
          <a:bodyPr/>
          <a:lstStyle/>
          <a:p>
            <a:fld id="{57572500-1EC2-4C9E-8EF4-D85D39037A73}" type="slidenum">
              <a:rPr lang="en-US" smtClean="0"/>
              <a:pPr/>
              <a:t>‹#›</a:t>
            </a:fld>
            <a:endParaRPr lang="en-US"/>
          </a:p>
        </p:txBody>
      </p:sp>
    </p:spTree>
    <p:extLst>
      <p:ext uri="{BB962C8B-B14F-4D97-AF65-F5344CB8AC3E}">
        <p14:creationId xmlns:p14="http://schemas.microsoft.com/office/powerpoint/2010/main" val="3029252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65CEFE-282D-297D-5081-3A65725B6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91BB27D-2511-1A0D-38A8-37E606B5A1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A2428F1-5296-1385-089C-7C3494452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E782531-8DB1-1185-F836-38B280BB7DB2}"/>
              </a:ext>
            </a:extLst>
          </p:cNvPr>
          <p:cNvSpPr>
            <a:spLocks noGrp="1"/>
          </p:cNvSpPr>
          <p:nvPr>
            <p:ph type="dt" sz="half" idx="10"/>
          </p:nvPr>
        </p:nvSpPr>
        <p:spPr/>
        <p:txBody>
          <a:bodyPr/>
          <a:lstStyle/>
          <a:p>
            <a:fld id="{93B20753-E86B-4B34-96E1-85AB57B2F211}" type="datetimeFigureOut">
              <a:rPr lang="en-US" smtClean="0"/>
              <a:pPr/>
              <a:t>4/18/2023</a:t>
            </a:fld>
            <a:endParaRPr lang="en-US"/>
          </a:p>
        </p:txBody>
      </p:sp>
      <p:sp>
        <p:nvSpPr>
          <p:cNvPr id="6" name="Footer Placeholder 5">
            <a:extLst>
              <a:ext uri="{FF2B5EF4-FFF2-40B4-BE49-F238E27FC236}">
                <a16:creationId xmlns:a16="http://schemas.microsoft.com/office/drawing/2014/main" xmlns="" id="{B19CD94B-D57C-18B0-5D8B-6DF067BAC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0C5A423-C341-CD20-44D3-E807D12EC8B9}"/>
              </a:ext>
            </a:extLst>
          </p:cNvPr>
          <p:cNvSpPr>
            <a:spLocks noGrp="1"/>
          </p:cNvSpPr>
          <p:nvPr>
            <p:ph type="sldNum" sz="quarter" idx="12"/>
          </p:nvPr>
        </p:nvSpPr>
        <p:spPr/>
        <p:txBody>
          <a:bodyPr/>
          <a:lstStyle/>
          <a:p>
            <a:fld id="{57572500-1EC2-4C9E-8EF4-D85D39037A73}" type="slidenum">
              <a:rPr lang="en-US" smtClean="0"/>
              <a:pPr/>
              <a:t>‹#›</a:t>
            </a:fld>
            <a:endParaRPr lang="en-US"/>
          </a:p>
        </p:txBody>
      </p:sp>
    </p:spTree>
    <p:extLst>
      <p:ext uri="{BB962C8B-B14F-4D97-AF65-F5344CB8AC3E}">
        <p14:creationId xmlns:p14="http://schemas.microsoft.com/office/powerpoint/2010/main" val="34585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C724BC-89E8-F27E-41FF-26AD44382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58B16AD-3944-6520-C7DD-9DFB35A4B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2A221FF-3E4F-BB6E-8A13-2C4AFA73E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F1DC781-85AC-689D-9082-26FF2FBE1BFC}"/>
              </a:ext>
            </a:extLst>
          </p:cNvPr>
          <p:cNvSpPr>
            <a:spLocks noGrp="1"/>
          </p:cNvSpPr>
          <p:nvPr>
            <p:ph type="dt" sz="half" idx="10"/>
          </p:nvPr>
        </p:nvSpPr>
        <p:spPr/>
        <p:txBody>
          <a:bodyPr/>
          <a:lstStyle/>
          <a:p>
            <a:fld id="{93B20753-E86B-4B34-96E1-85AB57B2F211}" type="datetimeFigureOut">
              <a:rPr lang="en-US" smtClean="0"/>
              <a:pPr/>
              <a:t>4/18/2023</a:t>
            </a:fld>
            <a:endParaRPr lang="en-US"/>
          </a:p>
        </p:txBody>
      </p:sp>
      <p:sp>
        <p:nvSpPr>
          <p:cNvPr id="6" name="Footer Placeholder 5">
            <a:extLst>
              <a:ext uri="{FF2B5EF4-FFF2-40B4-BE49-F238E27FC236}">
                <a16:creationId xmlns:a16="http://schemas.microsoft.com/office/drawing/2014/main" xmlns="" id="{D16FF41B-72A4-851B-FAEE-E7BDEF803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0BCBDDD-EEDF-85FF-CF1D-1CB7252C022A}"/>
              </a:ext>
            </a:extLst>
          </p:cNvPr>
          <p:cNvSpPr>
            <a:spLocks noGrp="1"/>
          </p:cNvSpPr>
          <p:nvPr>
            <p:ph type="sldNum" sz="quarter" idx="12"/>
          </p:nvPr>
        </p:nvSpPr>
        <p:spPr/>
        <p:txBody>
          <a:bodyPr/>
          <a:lstStyle/>
          <a:p>
            <a:fld id="{57572500-1EC2-4C9E-8EF4-D85D39037A73}" type="slidenum">
              <a:rPr lang="en-US" smtClean="0"/>
              <a:pPr/>
              <a:t>‹#›</a:t>
            </a:fld>
            <a:endParaRPr lang="en-US"/>
          </a:p>
        </p:txBody>
      </p:sp>
    </p:spTree>
    <p:extLst>
      <p:ext uri="{BB962C8B-B14F-4D97-AF65-F5344CB8AC3E}">
        <p14:creationId xmlns:p14="http://schemas.microsoft.com/office/powerpoint/2010/main" val="150137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B06D48-AA20-9680-FB00-838A8D889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E72267E-6296-2F62-E72B-3451726A94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B0E68E-7931-CAE6-7526-B1FFF9754C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20753-E86B-4B34-96E1-85AB57B2F211}" type="datetimeFigureOut">
              <a:rPr lang="en-US" smtClean="0"/>
              <a:pPr/>
              <a:t>4/18/2023</a:t>
            </a:fld>
            <a:endParaRPr lang="en-US"/>
          </a:p>
        </p:txBody>
      </p:sp>
      <p:sp>
        <p:nvSpPr>
          <p:cNvPr id="5" name="Footer Placeholder 4">
            <a:extLst>
              <a:ext uri="{FF2B5EF4-FFF2-40B4-BE49-F238E27FC236}">
                <a16:creationId xmlns:a16="http://schemas.microsoft.com/office/drawing/2014/main" xmlns="" id="{D6B48522-BA9C-F1C0-CCEA-240AFA30C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BEDDE1F-ECC1-ABBC-D17D-24872ABE5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72500-1EC2-4C9E-8EF4-D85D39037A73}" type="slidenum">
              <a:rPr lang="en-US" smtClean="0"/>
              <a:pPr/>
              <a:t>‹#›</a:t>
            </a:fld>
            <a:endParaRPr lang="en-US"/>
          </a:p>
        </p:txBody>
      </p:sp>
    </p:spTree>
    <p:extLst>
      <p:ext uri="{BB962C8B-B14F-4D97-AF65-F5344CB8AC3E}">
        <p14:creationId xmlns:p14="http://schemas.microsoft.com/office/powerpoint/2010/main" val="2205874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15.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1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1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EF139CA-962E-3440-CAC9-D96847336C9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57704" y="2470068"/>
            <a:ext cx="12249704" cy="4530393"/>
          </a:xfrm>
          <a:prstGeom prst="rect">
            <a:avLst/>
          </a:prstGeom>
        </p:spPr>
      </p:pic>
      <p:sp>
        <p:nvSpPr>
          <p:cNvPr id="6" name="TextBox 5">
            <a:extLst>
              <a:ext uri="{FF2B5EF4-FFF2-40B4-BE49-F238E27FC236}">
                <a16:creationId xmlns:a16="http://schemas.microsoft.com/office/drawing/2014/main" xmlns="" id="{17728C04-C218-90D8-70A7-1EF875173C29}"/>
              </a:ext>
            </a:extLst>
          </p:cNvPr>
          <p:cNvSpPr txBox="1"/>
          <p:nvPr/>
        </p:nvSpPr>
        <p:spPr>
          <a:xfrm>
            <a:off x="4405747" y="602544"/>
            <a:ext cx="6721432" cy="2585323"/>
          </a:xfrm>
          <a:prstGeom prst="rect">
            <a:avLst/>
          </a:prstGeom>
          <a:noFill/>
        </p:spPr>
        <p:txBody>
          <a:bodyPr wrap="square" rtlCol="0">
            <a:spAutoFit/>
          </a:bodyPr>
          <a:lstStyle/>
          <a:p>
            <a:pPr algn="ctr"/>
            <a:r>
              <a:rPr lang="mn-MN" sz="5400" b="1" dirty="0">
                <a:ln>
                  <a:solidFill>
                    <a:schemeClr val="tx1">
                      <a:lumMod val="95000"/>
                      <a:lumOff val="5000"/>
                    </a:schemeClr>
                  </a:solidFill>
                </a:ln>
                <a:solidFill>
                  <a:srgbClr val="002060"/>
                </a:solidFill>
                <a:effectLst>
                  <a:glow rad="101600">
                    <a:schemeClr val="accent2">
                      <a:satMod val="175000"/>
                      <a:alpha val="40000"/>
                    </a:schemeClr>
                  </a:glow>
                  <a:outerShdw blurRad="50800" dist="38100" dir="5400000" algn="t" rotWithShape="0">
                    <a:prstClr val="black">
                      <a:alpha val="40000"/>
                    </a:prstClr>
                  </a:outerShdw>
                </a:effectLst>
                <a:latin typeface=" Arial "/>
              </a:rPr>
              <a:t>БАЯНТАЛ СУМЫН </a:t>
            </a:r>
            <a:r>
              <a:rPr lang="mn-MN" sz="5400" b="1" dirty="0" smtClean="0">
                <a:ln>
                  <a:solidFill>
                    <a:schemeClr val="tx1">
                      <a:lumMod val="95000"/>
                      <a:lumOff val="5000"/>
                    </a:schemeClr>
                  </a:solidFill>
                </a:ln>
                <a:solidFill>
                  <a:srgbClr val="002060"/>
                </a:solidFill>
                <a:effectLst>
                  <a:glow rad="101600">
                    <a:schemeClr val="accent2">
                      <a:satMod val="175000"/>
                      <a:alpha val="40000"/>
                    </a:schemeClr>
                  </a:glow>
                  <a:outerShdw blurRad="50800" dist="38100" dir="5400000" algn="t" rotWithShape="0">
                    <a:prstClr val="black">
                      <a:alpha val="40000"/>
                    </a:prstClr>
                  </a:outerShdw>
                </a:effectLst>
                <a:latin typeface=" Arial "/>
              </a:rPr>
              <a:t>14 </a:t>
            </a:r>
            <a:r>
              <a:rPr lang="mn-MN" sz="5400" b="1" dirty="0">
                <a:ln>
                  <a:solidFill>
                    <a:schemeClr val="tx1">
                      <a:lumMod val="95000"/>
                      <a:lumOff val="5000"/>
                    </a:schemeClr>
                  </a:solidFill>
                </a:ln>
                <a:solidFill>
                  <a:srgbClr val="002060"/>
                </a:solidFill>
                <a:effectLst>
                  <a:glow rad="101600">
                    <a:schemeClr val="accent2">
                      <a:satMod val="175000"/>
                      <a:alpha val="40000"/>
                    </a:schemeClr>
                  </a:glow>
                  <a:outerShdw blurRad="50800" dist="38100" dir="5400000" algn="t" rotWithShape="0">
                    <a:prstClr val="black">
                      <a:alpha val="40000"/>
                    </a:prstClr>
                  </a:outerShdw>
                </a:effectLst>
                <a:latin typeface=" Arial "/>
              </a:rPr>
              <a:t>ХОНОГИЙН ЦАГ ҮЕИЙН МЭДЭЭ</a:t>
            </a:r>
            <a:endParaRPr lang="en-US" sz="5400" b="1" dirty="0">
              <a:ln>
                <a:solidFill>
                  <a:schemeClr val="tx1">
                    <a:lumMod val="95000"/>
                    <a:lumOff val="5000"/>
                  </a:schemeClr>
                </a:solidFill>
              </a:ln>
              <a:solidFill>
                <a:srgbClr val="002060"/>
              </a:solidFill>
              <a:effectLst>
                <a:glow rad="101600">
                  <a:schemeClr val="accent2">
                    <a:satMod val="175000"/>
                    <a:alpha val="40000"/>
                  </a:schemeClr>
                </a:glow>
                <a:outerShdw blurRad="50800" dist="38100" dir="5400000" algn="t" rotWithShape="0">
                  <a:prstClr val="black">
                    <a:alpha val="40000"/>
                  </a:prstClr>
                </a:outerShdw>
              </a:effectLst>
              <a:latin typeface=" Arial "/>
            </a:endParaRPr>
          </a:p>
        </p:txBody>
      </p:sp>
      <p:pic>
        <p:nvPicPr>
          <p:cNvPr id="7" name="Picture 6">
            <a:extLst>
              <a:ext uri="{FF2B5EF4-FFF2-40B4-BE49-F238E27FC236}">
                <a16:creationId xmlns:a16="http://schemas.microsoft.com/office/drawing/2014/main" xmlns="" id="{A1164984-CB39-F495-E3C9-05D4BCB2E7A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523" b="92614" l="4830" r="94602">
                        <a14:foregroundMark x1="36648" y1="14489" x2="61932" y2="11932"/>
                        <a14:foregroundMark x1="51420" y1="8523" x2="51420" y2="8523"/>
                        <a14:foregroundMark x1="9659" y1="35511" x2="9659" y2="38068"/>
                        <a14:foregroundMark x1="4830" y1="45455" x2="4830" y2="45455"/>
                        <a14:foregroundMark x1="95170" y1="46023" x2="93750" y2="46023"/>
                        <a14:foregroundMark x1="41761" y1="87500" x2="41761" y2="87500"/>
                        <a14:foregroundMark x1="22159" y1="79545" x2="61364" y2="89489"/>
                        <a14:foregroundMark x1="61364" y1="89489" x2="75852" y2="82955"/>
                        <a14:foregroundMark x1="75852" y1="82955" x2="66761" y2="80398"/>
                        <a14:foregroundMark x1="45455" y1="90057" x2="46591" y2="90057"/>
                        <a14:foregroundMark x1="47443" y1="92614" x2="47443" y2="92614"/>
                        <a14:foregroundMark x1="31818" y1="26420" x2="54830" y2="21591"/>
                        <a14:foregroundMark x1="54830" y1="21591" x2="66761" y2="26705"/>
                      </a14:backgroundRemoval>
                    </a14:imgEffect>
                    <a14:imgEffect>
                      <a14:saturation sat="300000"/>
                    </a14:imgEffect>
                  </a14:imgLayer>
                </a14:imgProps>
              </a:ext>
            </a:extLst>
          </a:blip>
          <a:stretch>
            <a:fillRect/>
          </a:stretch>
        </p:blipFill>
        <p:spPr>
          <a:xfrm>
            <a:off x="503582" y="291548"/>
            <a:ext cx="3038310" cy="3038310"/>
          </a:xfrm>
          <a:prstGeom prst="rect">
            <a:avLst/>
          </a:prstGeom>
          <a:effectLst>
            <a:glow rad="63500">
              <a:schemeClr val="accent1">
                <a:satMod val="175000"/>
                <a:alpha val="40000"/>
              </a:schemeClr>
            </a:glow>
          </a:effectLst>
        </p:spPr>
      </p:pic>
      <p:sp>
        <p:nvSpPr>
          <p:cNvPr id="5" name="Title 1">
            <a:extLst>
              <a:ext uri="{FF2B5EF4-FFF2-40B4-BE49-F238E27FC236}">
                <a16:creationId xmlns:a16="http://schemas.microsoft.com/office/drawing/2014/main" xmlns="" id="{7B402E55-9A2C-71E8-06F8-D42FBAD39E57}"/>
              </a:ext>
            </a:extLst>
          </p:cNvPr>
          <p:cNvSpPr txBox="1">
            <a:spLocks/>
          </p:cNvSpPr>
          <p:nvPr/>
        </p:nvSpPr>
        <p:spPr>
          <a:xfrm>
            <a:off x="213756" y="6034075"/>
            <a:ext cx="11756571" cy="342974"/>
          </a:xfrm>
          <a:prstGeom prst="rect">
            <a:avLst/>
          </a:prstGeom>
          <a:solidFill>
            <a:schemeClr val="accent4">
              <a:lumMod val="60000"/>
              <a:lumOff val="40000"/>
            </a:schemeClr>
          </a:solidFill>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mn-MN" sz="2400" b="1" i="0" u="none" strike="noStrike" kern="1200" cap="none" spc="0" normalizeH="0" baseline="0" noProof="0" dirty="0" smtClean="0">
                <a:ln>
                  <a:noFill/>
                </a:ln>
                <a:solidFill>
                  <a:srgbClr val="0070C0"/>
                </a:solidFill>
                <a:effectLst/>
                <a:uLnTx/>
                <a:uFillTx/>
                <a:latin typeface="Arial" panose="020B0604020202020204" pitchFamily="34" charset="0"/>
                <a:ea typeface="+mj-ea"/>
                <a:cs typeface="Arial" panose="020B0604020202020204" pitchFamily="34" charset="0"/>
              </a:rPr>
              <a:t>2023 оны 04 дүгээр сарын 01-ны өдрөөс 04 дүгээр сарын 14-ний хооронд хийгдсэн ажлуудаас</a:t>
            </a:r>
            <a:endPar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3489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838199" y="1448791"/>
            <a:ext cx="3151909"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0" indent="0" algn="just" fontAlgn="base">
              <a:lnSpc>
                <a:spcPct val="100000"/>
              </a:lnSpc>
              <a:spcBef>
                <a:spcPct val="0"/>
              </a:spcBef>
              <a:spcAft>
                <a:spcPct val="0"/>
              </a:spcAft>
              <a:buNone/>
              <a:tabLst>
                <a:tab pos="3752850" algn="l"/>
              </a:tabLst>
            </a:pPr>
            <a:r>
              <a:rPr lang="mn-MN" sz="1800" dirty="0" smtClean="0">
                <a:latin typeface=" Arial "/>
              </a:rPr>
              <a:t>Сумын ЗДТГ-ын даргын 2023 оны 04 дүгээр сарын 06-ны өдрийн 74 тоот албан бичгийн дагуу бүх нийтийн цэвэрлэгээний хуваарь гаргаж, төр, хувийн хэвшлийн байгууллагуудыг оролцуулан нийтийн их цэвэрлэгээг 2023 оны 04 дүгээр сарын 07-ны өдөр зохион байгуулсан. </a:t>
            </a:r>
            <a:r>
              <a:rPr lang="mn-MN" sz="1800" dirty="0" smtClean="0">
                <a:latin typeface="Arial" pitchFamily="34" charset="0"/>
                <a:ea typeface="Calibri" pitchFamily="34" charset="0"/>
                <a:cs typeface="Arial" pitchFamily="34" charset="0"/>
              </a:rPr>
              <a:t>621-р хэсэг, 14-р зөрлөгийн нүхэн жорлонгийн дэргэдэх хогийн цэгийн, хог болон ойр орчмын хог хаягдлыг цэвэрлэсэн. Нийт 6 т</a:t>
            </a:r>
            <a:r>
              <a:rPr lang="mn-MN" sz="1800" dirty="0" smtClean="0">
                <a:latin typeface=" Arial "/>
              </a:rPr>
              <a:t>н хог хаягдлыг цэвэрлэн хогийн цэгт төвлөрүүлсэн</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itle 1">
            <a:extLst>
              <a:ext uri="{FF2B5EF4-FFF2-40B4-BE49-F238E27FC236}">
                <a16:creationId xmlns:a16="http://schemas.microsoft.com/office/drawing/2014/main" xmlns="" id="{7B402E55-9A2C-71E8-06F8-D42FBAD39E57}"/>
              </a:ext>
            </a:extLst>
          </p:cNvPr>
          <p:cNvSpPr txBox="1">
            <a:spLocks noGrp="1"/>
          </p:cNvSpPr>
          <p:nvPr>
            <p:ph type="title"/>
          </p:nvPr>
        </p:nvSpPr>
        <p:spPr>
          <a:xfrm>
            <a:off x="2173183" y="424502"/>
            <a:ext cx="9393383" cy="573025"/>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dirty="0" smtClean="0">
                <a:latin typeface="Arial" panose="020B0604020202020204" pitchFamily="34" charset="0"/>
                <a:cs typeface="Arial" panose="020B0604020202020204" pitchFamily="34" charset="0"/>
              </a:rPr>
              <a:t> БАЙГАЛЬ ОРЧИН </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718D0549-4AAE-0179-DAF1-18A5B4B0A65C}"/>
              </a:ext>
            </a:extLst>
          </p:cNvPr>
          <p:cNvPicPr>
            <a:picLocks noChangeAspect="1"/>
          </p:cNvPicPr>
          <p:nvPr/>
        </p:nvPicPr>
        <p:blipFill>
          <a:blip r:embed="rId2" cstate="print"/>
          <a:stretch>
            <a:fillRect/>
          </a:stretch>
        </p:blipFill>
        <p:spPr>
          <a:xfrm>
            <a:off x="899018" y="237506"/>
            <a:ext cx="1116505" cy="1116505"/>
          </a:xfrm>
          <a:prstGeom prst="rect">
            <a:avLst/>
          </a:prstGeom>
        </p:spPr>
      </p:pic>
      <p:pic>
        <p:nvPicPr>
          <p:cNvPr id="10" name="Picture 10"/>
          <p:cNvPicPr>
            <a:picLocks noChangeAspect="1" noChangeArrowheads="1"/>
          </p:cNvPicPr>
          <p:nvPr/>
        </p:nvPicPr>
        <p:blipFill>
          <a:blip r:embed="rId3" cstate="print"/>
          <a:srcRect/>
          <a:stretch>
            <a:fillRect/>
          </a:stretch>
        </p:blipFill>
        <p:spPr bwMode="auto">
          <a:xfrm>
            <a:off x="4223239" y="1436914"/>
            <a:ext cx="2379441" cy="2363189"/>
          </a:xfrm>
          <a:prstGeom prst="rect">
            <a:avLst/>
          </a:prstGeom>
          <a:ln>
            <a:noFill/>
          </a:ln>
          <a:effectLst>
            <a:softEdge rad="112500"/>
          </a:effectLst>
        </p:spPr>
      </p:pic>
      <p:pic>
        <p:nvPicPr>
          <p:cNvPr id="11" name="Picture 7" descr="C:\Users\Home\Desktop\104.jpg"/>
          <p:cNvPicPr>
            <a:picLocks noChangeAspect="1" noChangeArrowheads="1"/>
          </p:cNvPicPr>
          <p:nvPr/>
        </p:nvPicPr>
        <p:blipFill>
          <a:blip r:embed="rId4" cstate="print"/>
          <a:srcRect/>
          <a:stretch>
            <a:fillRect/>
          </a:stretch>
        </p:blipFill>
        <p:spPr bwMode="auto">
          <a:xfrm>
            <a:off x="6661238" y="1496291"/>
            <a:ext cx="2490952" cy="2315688"/>
          </a:xfrm>
          <a:prstGeom prst="rect">
            <a:avLst/>
          </a:prstGeom>
          <a:ln>
            <a:noFill/>
          </a:ln>
          <a:effectLst>
            <a:softEdge rad="112500"/>
          </a:effectLst>
        </p:spPr>
      </p:pic>
      <p:pic>
        <p:nvPicPr>
          <p:cNvPr id="12" name="Picture 8" descr="C:\Users\Home\Desktop\105.jpg"/>
          <p:cNvPicPr>
            <a:picLocks noChangeAspect="1" noChangeArrowheads="1"/>
          </p:cNvPicPr>
          <p:nvPr/>
        </p:nvPicPr>
        <p:blipFill>
          <a:blip r:embed="rId5" cstate="print"/>
          <a:srcRect/>
          <a:stretch>
            <a:fillRect/>
          </a:stretch>
        </p:blipFill>
        <p:spPr bwMode="auto">
          <a:xfrm>
            <a:off x="9175121" y="1543792"/>
            <a:ext cx="2490952" cy="2186289"/>
          </a:xfrm>
          <a:prstGeom prst="rect">
            <a:avLst/>
          </a:prstGeom>
          <a:ln>
            <a:noFill/>
          </a:ln>
          <a:effectLst>
            <a:softEdge rad="112500"/>
          </a:effectLst>
        </p:spPr>
      </p:pic>
      <p:pic>
        <p:nvPicPr>
          <p:cNvPr id="13" name="Picture 6" descr="C:\Users\Home\Desktop\103.jpg"/>
          <p:cNvPicPr>
            <a:picLocks noChangeAspect="1" noChangeArrowheads="1"/>
          </p:cNvPicPr>
          <p:nvPr/>
        </p:nvPicPr>
        <p:blipFill>
          <a:blip r:embed="rId6" cstate="print"/>
          <a:srcRect/>
          <a:stretch>
            <a:fillRect/>
          </a:stretch>
        </p:blipFill>
        <p:spPr bwMode="auto">
          <a:xfrm>
            <a:off x="9388945" y="4037610"/>
            <a:ext cx="2415127" cy="2220686"/>
          </a:xfrm>
          <a:prstGeom prst="rect">
            <a:avLst/>
          </a:prstGeom>
          <a:ln>
            <a:noFill/>
          </a:ln>
          <a:effectLst>
            <a:softEdge rad="112500"/>
          </a:effectLst>
        </p:spPr>
      </p:pic>
      <p:pic>
        <p:nvPicPr>
          <p:cNvPr id="14" name="Picture 13" descr="No description availabl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5740" y="4037610"/>
            <a:ext cx="2458192" cy="2236704"/>
          </a:xfrm>
          <a:prstGeom prst="rect">
            <a:avLst/>
          </a:prstGeom>
          <a:ln>
            <a:noFill/>
          </a:ln>
          <a:effectLst>
            <a:softEdge rad="112500"/>
          </a:effectLst>
        </p:spPr>
      </p:pic>
      <p:pic>
        <p:nvPicPr>
          <p:cNvPr id="15" name="Picture 4" descr="Тайлбар байхгүй."/>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5184" y="3954484"/>
            <a:ext cx="2529444" cy="2309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A4D621F-1872-DD2C-B0E7-F15B7DD0CB18}"/>
              </a:ext>
            </a:extLst>
          </p:cNvPr>
          <p:cNvSpPr txBox="1"/>
          <p:nvPr/>
        </p:nvSpPr>
        <p:spPr>
          <a:xfrm>
            <a:off x="1005840" y="1345474"/>
            <a:ext cx="4456809" cy="5355312"/>
          </a:xfrm>
          <a:prstGeom prst="rect">
            <a:avLst/>
          </a:prstGeom>
          <a:noFill/>
        </p:spPr>
        <p:txBody>
          <a:bodyPr wrap="square">
            <a:spAutoFit/>
          </a:bodyPr>
          <a:lstStyle/>
          <a:p>
            <a:pPr algn="just"/>
            <a:r>
              <a:rPr lang="mn-MN" dirty="0" smtClean="0">
                <a:latin typeface=" Arial "/>
              </a:rPr>
              <a:t>1. 2023 оны 04 дүгээр сарын 05-06 ны өдрүүдэд Иргэн Б.Будтай нохой муур устгах гэрээ байгуулан устгалын ажлыг Багийн Засаг дарга Э.Түмэн-Эрдэнэ, Т.Ган-Эрдэнэ, ЗДТГазрын хогийн машины жолооч Г.Ганзориг, сумын хэсгийн мөрдөгч Б.Даваадорж, хэсгийн цагдаа С.Гантулга нарын хяналтан дор нийт 6 хүний бүрэлдэхүүнтэй ажлын хэсэг гарч с</a:t>
            </a:r>
            <a:r>
              <a:rPr lang="mn-MN" dirty="0" smtClean="0">
                <a:latin typeface=" Arial "/>
                <a:cs typeface="Arial" panose="020B0604020202020204" pitchFamily="34" charset="0"/>
              </a:rPr>
              <a:t>умын төв болон 18,621,16,14 дүгээр зөрлөг гэсэн маршрутаар </a:t>
            </a:r>
            <a:r>
              <a:rPr lang="mn-MN" dirty="0" smtClean="0">
                <a:latin typeface=" Arial "/>
              </a:rPr>
              <a:t>нийт 58 нохой, 5 муур устгаж ариутгал хийгдсэн байна.</a:t>
            </a:r>
            <a:r>
              <a:rPr lang="mn-MN" dirty="0" smtClean="0">
                <a:latin typeface=" Arial "/>
                <a:cs typeface="Arial" panose="020B0604020202020204" pitchFamily="34" charset="0"/>
              </a:rPr>
              <a:t> /Нийт  63 нохой муур/</a:t>
            </a:r>
          </a:p>
          <a:p>
            <a:pPr algn="just"/>
            <a:r>
              <a:rPr lang="mn-MN" dirty="0" smtClean="0">
                <a:latin typeface=" Arial "/>
                <a:cs typeface="Arial" panose="020B0604020202020204" pitchFamily="34" charset="0"/>
              </a:rPr>
              <a:t>2. нийт 600 км явж, 40 литр шатахуун, 30 литр түлш зарцуулж, ажлын хөлсөнд 1,260,000 төгрөгийг ЗДТГазрын хур хог хаягдлын зардлаас зарцуулсан байна.</a:t>
            </a:r>
          </a:p>
          <a:p>
            <a:pPr algn="just"/>
            <a:r>
              <a:rPr lang="mn-MN" dirty="0" smtClean="0">
                <a:latin typeface=" Arial "/>
                <a:cs typeface="Arial" panose="020B0604020202020204" pitchFamily="34" charset="0"/>
              </a:rPr>
              <a:t> </a:t>
            </a:r>
          </a:p>
        </p:txBody>
      </p:sp>
      <p:sp>
        <p:nvSpPr>
          <p:cNvPr id="2" name="Title 1">
            <a:extLst>
              <a:ext uri="{FF2B5EF4-FFF2-40B4-BE49-F238E27FC236}">
                <a16:creationId xmlns:a16="http://schemas.microsoft.com/office/drawing/2014/main" xmlns="" id="{2D818726-B0CA-343C-D2D2-8E78DF026836}"/>
              </a:ext>
            </a:extLst>
          </p:cNvPr>
          <p:cNvSpPr txBox="1">
            <a:spLocks/>
          </p:cNvSpPr>
          <p:nvPr/>
        </p:nvSpPr>
        <p:spPr>
          <a:xfrm>
            <a:off x="838200" y="477078"/>
            <a:ext cx="10515600" cy="663582"/>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800" dirty="0" smtClean="0">
                <a:latin typeface="Arial" panose="020B0604020202020204" pitchFamily="34" charset="0"/>
                <a:cs typeface="Arial" panose="020B0604020202020204" pitchFamily="34" charset="0"/>
              </a:rPr>
              <a:t>НОХОЙ МУУР УСТГАХ АЖИЛ:</a:t>
            </a:r>
            <a:endParaRPr lang="en-US"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20C951A8-9F45-DAC1-3110-785B387A12D5}"/>
              </a:ext>
            </a:extLst>
          </p:cNvPr>
          <p:cNvPicPr>
            <a:picLocks noChangeAspect="1"/>
          </p:cNvPicPr>
          <p:nvPr/>
        </p:nvPicPr>
        <p:blipFill>
          <a:blip r:embed="rId2" cstate="print"/>
          <a:stretch>
            <a:fillRect/>
          </a:stretch>
        </p:blipFill>
        <p:spPr>
          <a:xfrm>
            <a:off x="685262" y="250616"/>
            <a:ext cx="1116505" cy="1116505"/>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0779" y="1460666"/>
            <a:ext cx="2743199" cy="2256312"/>
          </a:xfrm>
          <a:prstGeom prst="rect">
            <a:avLst/>
          </a:prstGeom>
          <a:ln>
            <a:noFill/>
          </a:ln>
          <a:effectLst>
            <a:softEdge rad="112500"/>
          </a:effectLst>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3133" y="3978234"/>
            <a:ext cx="2524052" cy="2280062"/>
          </a:xfrm>
          <a:prstGeom prst="rect">
            <a:avLst/>
          </a:prstGeom>
          <a:ln>
            <a:noFill/>
          </a:ln>
          <a:effectLst>
            <a:softEdge rad="112500"/>
          </a:effectLst>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1455" y="1448790"/>
            <a:ext cx="2683231" cy="2220685"/>
          </a:xfrm>
          <a:prstGeom prst="rect">
            <a:avLst/>
          </a:prstGeom>
          <a:ln>
            <a:noFill/>
          </a:ln>
          <a:effectLst>
            <a:softEdge rad="112500"/>
          </a:effectLst>
        </p:spPr>
      </p:pic>
      <p:pic>
        <p:nvPicPr>
          <p:cNvPr id="8193" name="Picture 1" descr="C:\Users\Home\Desktop\70.jpg"/>
          <p:cNvPicPr>
            <a:picLocks noChangeAspect="1" noChangeArrowheads="1"/>
          </p:cNvPicPr>
          <p:nvPr/>
        </p:nvPicPr>
        <p:blipFill>
          <a:blip r:embed="rId6" cstate="print"/>
          <a:srcRect/>
          <a:stretch>
            <a:fillRect/>
          </a:stretch>
        </p:blipFill>
        <p:spPr bwMode="auto">
          <a:xfrm>
            <a:off x="5700157" y="3978234"/>
            <a:ext cx="2671948" cy="2315689"/>
          </a:xfrm>
          <a:prstGeom prst="rect">
            <a:avLst/>
          </a:prstGeom>
          <a:ln>
            <a:noFill/>
          </a:ln>
          <a:effectLst>
            <a:softEdge rad="112500"/>
          </a:effectLst>
        </p:spPr>
      </p:pic>
    </p:spTree>
    <p:extLst>
      <p:ext uri="{BB962C8B-B14F-4D97-AF65-F5344CB8AC3E}">
        <p14:creationId xmlns:p14="http://schemas.microsoft.com/office/powerpoint/2010/main" val="2871741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B402E55-9A2C-71E8-06F8-D42FBAD39E57}"/>
              </a:ext>
            </a:extLst>
          </p:cNvPr>
          <p:cNvSpPr txBox="1">
            <a:spLocks/>
          </p:cNvSpPr>
          <p:nvPr/>
        </p:nvSpPr>
        <p:spPr>
          <a:xfrm>
            <a:off x="1897038" y="245066"/>
            <a:ext cx="9553433" cy="505561"/>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dirty="0">
                <a:latin typeface="Arial" panose="020B0604020202020204" pitchFamily="34" charset="0"/>
                <a:cs typeface="Arial" panose="020B0604020202020204" pitchFamily="34" charset="0"/>
              </a:rPr>
              <a:t>ОРОН НУТГИЙН ХӨГЖЛИЙН </a:t>
            </a:r>
            <a:r>
              <a:rPr lang="mn-MN" sz="2400" dirty="0" smtClean="0">
                <a:latin typeface="Arial" panose="020B0604020202020204" pitchFamily="34" charset="0"/>
                <a:cs typeface="Arial" panose="020B0604020202020204" pitchFamily="34" charset="0"/>
              </a:rPr>
              <a:t>САНГИЙН ТАЛААР:</a:t>
            </a: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718D0549-4AAE-0179-DAF1-18A5B4B0A65C}"/>
              </a:ext>
            </a:extLst>
          </p:cNvPr>
          <p:cNvPicPr>
            <a:picLocks noChangeAspect="1"/>
          </p:cNvPicPr>
          <p:nvPr/>
        </p:nvPicPr>
        <p:blipFill>
          <a:blip r:embed="rId2" cstate="print"/>
          <a:stretch>
            <a:fillRect/>
          </a:stretch>
        </p:blipFill>
        <p:spPr>
          <a:xfrm>
            <a:off x="644319" y="204715"/>
            <a:ext cx="952469" cy="818867"/>
          </a:xfrm>
          <a:prstGeom prst="rect">
            <a:avLst/>
          </a:prstGeom>
        </p:spPr>
      </p:pic>
      <p:sp>
        <p:nvSpPr>
          <p:cNvPr id="6" name="TextBox 5">
            <a:extLst>
              <a:ext uri="{FF2B5EF4-FFF2-40B4-BE49-F238E27FC236}">
                <a16:creationId xmlns:a16="http://schemas.microsoft.com/office/drawing/2014/main" xmlns="" id="{231B9343-FE7D-8651-34E3-08A303E5942F}"/>
              </a:ext>
            </a:extLst>
          </p:cNvPr>
          <p:cNvSpPr txBox="1"/>
          <p:nvPr/>
        </p:nvSpPr>
        <p:spPr>
          <a:xfrm>
            <a:off x="877001" y="935603"/>
            <a:ext cx="4132613" cy="5663089"/>
          </a:xfrm>
          <a:prstGeom prst="rect">
            <a:avLst/>
          </a:prstGeom>
          <a:noFill/>
        </p:spPr>
        <p:txBody>
          <a:bodyPr wrap="square" rtlCol="0">
            <a:spAutoFit/>
          </a:bodyPr>
          <a:lstStyle/>
          <a:p>
            <a:pPr marL="285750" indent="-285750" algn="just">
              <a:buFont typeface="Arial" panose="020B0604020202020204" pitchFamily="34" charset="0"/>
              <a:buChar char="•"/>
            </a:pPr>
            <a:r>
              <a:rPr lang="mn-MN" dirty="0" smtClean="0">
                <a:latin typeface="Arial" panose="020B0604020202020204" pitchFamily="34" charset="0"/>
                <a:cs typeface="Arial" panose="020B0604020202020204" pitchFamily="34" charset="0"/>
              </a:rPr>
              <a:t>Орон нутгийн хөгжлийн сангийн Удирдлагын мэдээллийн системд малын тоо толгойн албан татвараар хийгдэх ажлуудыг оруулсан.</a:t>
            </a:r>
            <a:endParaRPr lang="en-US"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2023 </a:t>
            </a:r>
            <a:r>
              <a:rPr lang="mn-MN" dirty="0" smtClean="0">
                <a:latin typeface="Arial" panose="020B0604020202020204" pitchFamily="34" charset="0"/>
                <a:cs typeface="Arial" panose="020B0604020202020204" pitchFamily="34" charset="0"/>
              </a:rPr>
              <a:t>оны орон нутгийн хөгжлийн сангийн хөрөнгөөр хийгдэх шууд худалдан авалтын бараа, ажил, үйлчилгээ төсөл хөтөлбөрүүдийн гүйцэтгэгчийг сонгон шалгаруулах худалдан авалтын зарыг Говьсүмбэр аймаг Баянтал сумын цахим хуудас болон ОНХСангийн цахим хуудсанд байршуулсан. </a:t>
            </a:r>
          </a:p>
          <a:p>
            <a:pPr marL="285750" indent="-285750" algn="just">
              <a:buFont typeface="Arial" panose="020B0604020202020204" pitchFamily="34" charset="0"/>
              <a:buChar char="•"/>
            </a:pPr>
            <a:r>
              <a:rPr lang="mn-MN" dirty="0" smtClean="0">
                <a:latin typeface="Arial" panose="020B0604020202020204" pitchFamily="34" charset="0"/>
                <a:cs typeface="Arial" panose="020B0604020202020204" pitchFamily="34" charset="0"/>
              </a:rPr>
              <a:t>Үүнд:</a:t>
            </a:r>
          </a:p>
          <a:p>
            <a:pPr algn="just"/>
            <a:r>
              <a:rPr lang="mn-MN"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446.624.000 </a:t>
            </a:r>
            <a:r>
              <a:rPr lang="mn-MN" dirty="0" smtClean="0">
                <a:latin typeface="Arial" panose="020B0604020202020204" pitchFamily="34" charset="0"/>
                <a:cs typeface="Arial" panose="020B0604020202020204" pitchFamily="34" charset="0"/>
              </a:rPr>
              <a:t>төгрөгний 12 ажил төлөвлөгдсөн.</a:t>
            </a:r>
          </a:p>
          <a:p>
            <a:pPr marL="285750" indent="-285750" algn="just">
              <a:lnSpc>
                <a:spcPct val="150000"/>
              </a:lnSpc>
              <a:buFont typeface="Arial" panose="020B0604020202020204" pitchFamily="34" charset="0"/>
              <a:buChar char="•"/>
            </a:pPr>
            <a:endParaRPr lang="en-US" sz="1400" dirty="0">
              <a:effectLst/>
              <a:latin typeface=" Arial "/>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mn-MN" sz="1400" dirty="0">
              <a:latin typeface=" Arial "/>
            </a:endParaRPr>
          </a:p>
          <a:p>
            <a:pPr algn="just"/>
            <a:endParaRPr lang="en-US" sz="1400" dirty="0">
              <a:latin typeface=" Arial "/>
            </a:endParaRPr>
          </a:p>
        </p:txBody>
      </p:sp>
      <p:pic>
        <p:nvPicPr>
          <p:cNvPr id="7169" name="Picture 1" descr="C:\Users\Home\Desktop\80.jpg"/>
          <p:cNvPicPr>
            <a:picLocks noChangeAspect="1" noChangeArrowheads="1"/>
          </p:cNvPicPr>
          <p:nvPr/>
        </p:nvPicPr>
        <p:blipFill>
          <a:blip r:embed="rId3"/>
          <a:srcRect/>
          <a:stretch>
            <a:fillRect/>
          </a:stretch>
        </p:blipFill>
        <p:spPr bwMode="auto">
          <a:xfrm>
            <a:off x="8545114" y="851303"/>
            <a:ext cx="3383030" cy="4826166"/>
          </a:xfrm>
          <a:prstGeom prst="rect">
            <a:avLst/>
          </a:prstGeom>
          <a:noFill/>
        </p:spPr>
      </p:pic>
      <p:pic>
        <p:nvPicPr>
          <p:cNvPr id="1026" name="Picture 2" descr="C:\Users\Home\Desktop\201.jpg"/>
          <p:cNvPicPr>
            <a:picLocks noChangeAspect="1" noChangeArrowheads="1"/>
          </p:cNvPicPr>
          <p:nvPr/>
        </p:nvPicPr>
        <p:blipFill>
          <a:blip r:embed="rId4" cstate="print"/>
          <a:srcRect/>
          <a:stretch>
            <a:fillRect/>
          </a:stretch>
        </p:blipFill>
        <p:spPr bwMode="auto">
          <a:xfrm>
            <a:off x="5131558" y="941696"/>
            <a:ext cx="3439236" cy="5158853"/>
          </a:xfrm>
          <a:prstGeom prst="rect">
            <a:avLst/>
          </a:prstGeom>
          <a:noFill/>
        </p:spPr>
      </p:pic>
    </p:spTree>
    <p:extLst>
      <p:ext uri="{BB962C8B-B14F-4D97-AF65-F5344CB8AC3E}">
        <p14:creationId xmlns:p14="http://schemas.microsoft.com/office/powerpoint/2010/main" val="131286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TextBox 1">
            <a:extLst>
              <a:ext uri="{FF2B5EF4-FFF2-40B4-BE49-F238E27FC236}">
                <a16:creationId xmlns:a16="http://schemas.microsoft.com/office/drawing/2014/main" xmlns="" id="{6A7CA013-50AE-44A3-7279-5EF22E14AE79}"/>
              </a:ext>
            </a:extLst>
          </p:cNvPr>
          <p:cNvSpPr txBox="1"/>
          <p:nvPr/>
        </p:nvSpPr>
        <p:spPr>
          <a:xfrm>
            <a:off x="1770220" y="360077"/>
            <a:ext cx="8697613" cy="830997"/>
          </a:xfrm>
          <a:prstGeom prst="rect">
            <a:avLst/>
          </a:prstGeom>
          <a:solidFill>
            <a:schemeClr val="accent4">
              <a:lumMod val="60000"/>
              <a:lumOff val="40000"/>
            </a:schemeClr>
          </a:solidFill>
        </p:spPr>
        <p:txBody>
          <a:bodyPr wrap="square" rtlCol="0">
            <a:spAutoFit/>
          </a:bodyPr>
          <a:lstStyle/>
          <a:p>
            <a:pPr algn="ctr"/>
            <a:r>
              <a:rPr lang="mn-MN" sz="4800" dirty="0">
                <a:latin typeface="0 Arial " panose="020B0604020202090204" pitchFamily="34" charset="-52"/>
              </a:rPr>
              <a:t>    </a:t>
            </a:r>
            <a:r>
              <a:rPr lang="mn-MN" sz="2400" dirty="0">
                <a:latin typeface=" Arial "/>
              </a:rPr>
              <a:t>ХӨДӨӨ АЖ </a:t>
            </a:r>
            <a:r>
              <a:rPr lang="mn-MN" sz="2400">
                <a:latin typeface=" Arial "/>
              </a:rPr>
              <a:t>АХУЙН </a:t>
            </a:r>
            <a:r>
              <a:rPr lang="mn-MN" sz="2400" smtClean="0">
                <a:latin typeface=" Arial "/>
              </a:rPr>
              <a:t>ТАЛААР</a:t>
            </a:r>
            <a:r>
              <a:rPr lang="en-US" sz="2400" smtClean="0">
                <a:latin typeface=" Arial "/>
              </a:rPr>
              <a:t>:</a:t>
            </a:r>
            <a:endParaRPr lang="en-US" sz="2400" dirty="0">
              <a:latin typeface=" Arial "/>
            </a:endParaRPr>
          </a:p>
        </p:txBody>
      </p:sp>
      <p:pic>
        <p:nvPicPr>
          <p:cNvPr id="3" name="Picture 2">
            <a:extLst>
              <a:ext uri="{FF2B5EF4-FFF2-40B4-BE49-F238E27FC236}">
                <a16:creationId xmlns:a16="http://schemas.microsoft.com/office/drawing/2014/main" xmlns="" id="{404CF8B8-61BF-A382-A7E3-3A677C666845}"/>
              </a:ext>
            </a:extLst>
          </p:cNvPr>
          <p:cNvPicPr>
            <a:picLocks noChangeAspect="1"/>
          </p:cNvPicPr>
          <p:nvPr/>
        </p:nvPicPr>
        <p:blipFill>
          <a:blip r:embed="rId3" cstate="print"/>
          <a:stretch>
            <a:fillRect/>
          </a:stretch>
        </p:blipFill>
        <p:spPr>
          <a:xfrm>
            <a:off x="672477" y="252317"/>
            <a:ext cx="1116505" cy="1116505"/>
          </a:xfrm>
          <a:prstGeom prst="rect">
            <a:avLst/>
          </a:prstGeom>
        </p:spPr>
      </p:pic>
      <p:sp>
        <p:nvSpPr>
          <p:cNvPr id="5" name="TextBox 4">
            <a:extLst>
              <a:ext uri="{FF2B5EF4-FFF2-40B4-BE49-F238E27FC236}">
                <a16:creationId xmlns:a16="http://schemas.microsoft.com/office/drawing/2014/main" xmlns="" id="{1D1DD659-2B59-F0B7-CDB5-4B7E4529EA5D}"/>
              </a:ext>
            </a:extLst>
          </p:cNvPr>
          <p:cNvSpPr txBox="1"/>
          <p:nvPr/>
        </p:nvSpPr>
        <p:spPr>
          <a:xfrm>
            <a:off x="755099" y="1446663"/>
            <a:ext cx="11015003" cy="4200830"/>
          </a:xfrm>
          <a:prstGeom prst="rect">
            <a:avLst/>
          </a:prstGeom>
          <a:noFill/>
        </p:spPr>
        <p:txBody>
          <a:bodyPr wrap="square">
            <a:spAutoFit/>
          </a:bodyPr>
          <a:lstStyle/>
          <a:p>
            <a:pPr algn="just"/>
            <a:r>
              <a:rPr lang="mn-MN" sz="1400" b="1" kern="100" dirty="0">
                <a:effectLst/>
                <a:latin typeface="Arial" panose="020B0604020202020204" pitchFamily="34" charset="0"/>
                <a:ea typeface="Calibri" panose="020F0502020204030204" pitchFamily="34" charset="0"/>
              </a:rPr>
              <a:t>Хаваржилтын ерөнхий нөхцөл байдал:</a:t>
            </a:r>
            <a:endParaRPr lang="en-US" sz="1400" kern="100" dirty="0">
              <a:effectLst/>
              <a:latin typeface="Arial" panose="020B0604020202020204" pitchFamily="34" charset="0"/>
              <a:ea typeface="Calibri" panose="020F0502020204030204" pitchFamily="34" charset="0"/>
            </a:endParaRPr>
          </a:p>
          <a:p>
            <a:pPr indent="457200" algn="just"/>
            <a:r>
              <a:rPr lang="mn-MN" sz="1400" kern="100" dirty="0">
                <a:effectLst/>
                <a:latin typeface="Arial" panose="020B0604020202020204" pitchFamily="34" charset="0"/>
                <a:ea typeface="Calibri" panose="020F0502020204030204" pitchFamily="34" charset="0"/>
              </a:rPr>
              <a:t>Энэ хавар өөрийн сумын 88 малчин, 72 мал бүхий өрхийн 72035, гадны отрын 1540 нийт 73575 толгой мал хаваржиж байна. Нийт 29020 мал төллөхөөс </a:t>
            </a:r>
            <a:r>
              <a:rPr lang="mn-MN" sz="1400" kern="100" dirty="0" smtClean="0">
                <a:effectLst/>
                <a:latin typeface="Arial" panose="020B0604020202020204" pitchFamily="34" charset="0"/>
                <a:ea typeface="Calibri" panose="020F0502020204030204" pitchFamily="34" charset="0"/>
              </a:rPr>
              <a:t>2023.04.14-ны </a:t>
            </a:r>
            <a:r>
              <a:rPr lang="mn-MN" sz="1400" kern="100" dirty="0">
                <a:effectLst/>
                <a:latin typeface="Arial" panose="020B0604020202020204" pitchFamily="34" charset="0"/>
                <a:ea typeface="Calibri" panose="020F0502020204030204" pitchFamily="34" charset="0"/>
              </a:rPr>
              <a:t>байдлаар </a:t>
            </a:r>
            <a:r>
              <a:rPr lang="mn-MN" sz="1400" kern="100" dirty="0" smtClean="0">
                <a:effectLst/>
                <a:latin typeface="Arial" panose="020B0604020202020204" pitchFamily="34" charset="0"/>
                <a:ea typeface="Calibri" panose="020F0502020204030204" pitchFamily="34" charset="0"/>
              </a:rPr>
              <a:t>17412 </a:t>
            </a:r>
            <a:r>
              <a:rPr lang="mn-MN" sz="1400" kern="100" dirty="0">
                <a:effectLst/>
                <a:latin typeface="Arial" panose="020B0604020202020204" pitchFamily="34" charset="0"/>
                <a:ea typeface="Calibri" panose="020F0502020204030204" pitchFamily="34" charset="0"/>
              </a:rPr>
              <a:t>мал төллөн унага </a:t>
            </a:r>
            <a:r>
              <a:rPr lang="mn-MN" sz="1400" kern="100" dirty="0" smtClean="0">
                <a:effectLst/>
                <a:latin typeface="Arial" panose="020B0604020202020204" pitchFamily="34" charset="0"/>
                <a:ea typeface="Calibri" panose="020F0502020204030204" pitchFamily="34" charset="0"/>
              </a:rPr>
              <a:t>63, </a:t>
            </a:r>
            <a:r>
              <a:rPr lang="mn-MN" sz="1400" kern="100" dirty="0">
                <a:effectLst/>
                <a:latin typeface="Arial" panose="020B0604020202020204" pitchFamily="34" charset="0"/>
                <a:ea typeface="Calibri" panose="020F0502020204030204" pitchFamily="34" charset="0"/>
              </a:rPr>
              <a:t>тугал </a:t>
            </a:r>
            <a:r>
              <a:rPr lang="mn-MN" sz="1400" kern="100" dirty="0" smtClean="0">
                <a:effectLst/>
                <a:latin typeface="Arial" panose="020B0604020202020204" pitchFamily="34" charset="0"/>
                <a:ea typeface="Calibri" panose="020F0502020204030204" pitchFamily="34" charset="0"/>
              </a:rPr>
              <a:t>120, </a:t>
            </a:r>
            <a:r>
              <a:rPr lang="mn-MN" sz="1400" kern="100" dirty="0">
                <a:effectLst/>
                <a:latin typeface="Arial" panose="020B0604020202020204" pitchFamily="34" charset="0"/>
                <a:ea typeface="Calibri" panose="020F0502020204030204" pitchFamily="34" charset="0"/>
              </a:rPr>
              <a:t>хурга </a:t>
            </a:r>
            <a:r>
              <a:rPr lang="mn-MN" sz="1400" kern="100" dirty="0" smtClean="0">
                <a:effectLst/>
                <a:latin typeface="Arial" panose="020B0604020202020204" pitchFamily="34" charset="0"/>
                <a:ea typeface="Calibri" panose="020F0502020204030204" pitchFamily="34" charset="0"/>
              </a:rPr>
              <a:t>15279, </a:t>
            </a:r>
            <a:r>
              <a:rPr lang="mn-MN" sz="1400" kern="100" dirty="0">
                <a:effectLst/>
                <a:latin typeface="Arial" panose="020B0604020202020204" pitchFamily="34" charset="0"/>
                <a:ea typeface="Calibri" panose="020F0502020204030204" pitchFamily="34" charset="0"/>
              </a:rPr>
              <a:t>ишиг </a:t>
            </a:r>
            <a:r>
              <a:rPr lang="mn-MN" sz="1400" kern="100" dirty="0" smtClean="0">
                <a:effectLst/>
                <a:latin typeface="Arial" panose="020B0604020202020204" pitchFamily="34" charset="0"/>
                <a:ea typeface="Calibri" panose="020F0502020204030204" pitchFamily="34" charset="0"/>
              </a:rPr>
              <a:t>1950 </a:t>
            </a:r>
            <a:r>
              <a:rPr lang="mn-MN" sz="1400" kern="100" dirty="0">
                <a:effectLst/>
                <a:latin typeface="Arial" panose="020B0604020202020204" pitchFamily="34" charset="0"/>
                <a:ea typeface="Calibri" panose="020F0502020204030204" pitchFamily="34" charset="0"/>
              </a:rPr>
              <a:t>толгой нийт </a:t>
            </a:r>
            <a:r>
              <a:rPr lang="mn-MN" sz="1400" kern="100" dirty="0" smtClean="0">
                <a:effectLst/>
                <a:latin typeface="Arial" panose="020B0604020202020204" pitchFamily="34" charset="0"/>
                <a:ea typeface="Calibri" panose="020F0502020204030204" pitchFamily="34" charset="0"/>
              </a:rPr>
              <a:t>17482 </a:t>
            </a:r>
            <a:r>
              <a:rPr lang="mn-MN" sz="1400" kern="100" dirty="0">
                <a:effectLst/>
                <a:latin typeface="Arial" panose="020B0604020202020204" pitchFamily="34" charset="0"/>
                <a:ea typeface="Calibri" panose="020F0502020204030204" pitchFamily="34" charset="0"/>
              </a:rPr>
              <a:t>төл хүлээн авсан. Мал төллөлт </a:t>
            </a:r>
            <a:r>
              <a:rPr lang="mn-MN" sz="1400" kern="100" dirty="0" smtClean="0">
                <a:effectLst/>
                <a:latin typeface="Arial" panose="020B0604020202020204" pitchFamily="34" charset="0"/>
                <a:ea typeface="Calibri" panose="020F0502020204030204" pitchFamily="34" charset="0"/>
              </a:rPr>
              <a:t>60 </a:t>
            </a:r>
            <a:r>
              <a:rPr lang="mn-MN" sz="1400" kern="100" dirty="0">
                <a:effectLst/>
                <a:latin typeface="Arial" panose="020B0604020202020204" pitchFamily="34" charset="0"/>
                <a:ea typeface="Calibri" panose="020F0502020204030204" pitchFamily="34" charset="0"/>
              </a:rPr>
              <a:t>%, төл  бойжилт </a:t>
            </a:r>
            <a:r>
              <a:rPr lang="mn-MN" sz="1400" kern="100" dirty="0" smtClean="0">
                <a:effectLst/>
                <a:latin typeface="Arial" panose="020B0604020202020204" pitchFamily="34" charset="0"/>
                <a:ea typeface="Calibri" panose="020F0502020204030204" pitchFamily="34" charset="0"/>
              </a:rPr>
              <a:t>100 </a:t>
            </a:r>
            <a:r>
              <a:rPr lang="mn-MN" sz="1400" kern="100" dirty="0">
                <a:effectLst/>
                <a:latin typeface="Arial" panose="020B0604020202020204" pitchFamily="34" charset="0"/>
                <a:ea typeface="Calibri" panose="020F0502020204030204" pitchFamily="34" charset="0"/>
              </a:rPr>
              <a:t>%-тай </a:t>
            </a:r>
            <a:r>
              <a:rPr lang="mn-MN" sz="1400" kern="100" dirty="0" smtClean="0">
                <a:effectLst/>
                <a:latin typeface="Arial" panose="020B0604020202020204" pitchFamily="34" charset="0"/>
                <a:ea typeface="Calibri" panose="020F0502020204030204" pitchFamily="34" charset="0"/>
              </a:rPr>
              <a:t>байна.Сумын </a:t>
            </a:r>
            <a:r>
              <a:rPr lang="mn-MN" sz="1400" kern="100" dirty="0">
                <a:effectLst/>
                <a:latin typeface="Arial" panose="020B0604020202020204" pitchFamily="34" charset="0"/>
                <a:ea typeface="Calibri" panose="020F0502020204030204" pitchFamily="34" charset="0"/>
              </a:rPr>
              <a:t>аюулгүй нөөцийн өвс дууссан, 12 тн 2 жил өнжсөн тэжээлтэй байна. </a:t>
            </a:r>
            <a:endParaRPr lang="en-US" sz="1400" kern="100" dirty="0">
              <a:effectLst/>
              <a:latin typeface="Arial" panose="020B0604020202020204" pitchFamily="34" charset="0"/>
              <a:ea typeface="Calibri" panose="020F0502020204030204" pitchFamily="34" charset="0"/>
            </a:endParaRPr>
          </a:p>
          <a:p>
            <a:pPr algn="just"/>
            <a:r>
              <a:rPr lang="mn-MN" sz="1400" b="1" kern="100" dirty="0">
                <a:effectLst/>
                <a:latin typeface="Arial" panose="020B0604020202020204" pitchFamily="34" charset="0"/>
                <a:ea typeface="Calibri" panose="020F0502020204030204" pitchFamily="34" charset="0"/>
              </a:rPr>
              <a:t>-Отор нүүдэл, зөвшөөрөлгүй нэвтэрсэн өрх, малын тоо:</a:t>
            </a:r>
            <a:endParaRPr lang="en-US" sz="1400" kern="100" dirty="0">
              <a:effectLst/>
              <a:latin typeface="Arial" panose="020B0604020202020204" pitchFamily="34" charset="0"/>
              <a:ea typeface="Calibri" panose="020F0502020204030204" pitchFamily="34" charset="0"/>
            </a:endParaRPr>
          </a:p>
          <a:p>
            <a:pPr indent="457200" algn="just"/>
            <a:r>
              <a:rPr lang="mn-MN" sz="1400" kern="100" dirty="0">
                <a:effectLst/>
                <a:latin typeface="Arial" panose="020B0604020202020204" pitchFamily="34" charset="0"/>
                <a:ea typeface="Calibri" panose="020F0502020204030204" pitchFamily="34" charset="0"/>
              </a:rPr>
              <a:t>Төв аймгийн Баян сумын 1 өрх,  Дундговь аймгийн 6 өрхийн болон эзэнгүй нийт 10000 гаруй толгой мал отроор ирж хаваржиж байгаа бөгөөд тус айлуудад бэлчээр нутаг чөлөөлөх тухай сумын Засаг даргын албан мэдэгдэл хүргүүлсэн. Одоогийн байдлаар зөвшөөрөл авсан отрын малчин байхгүй байна.</a:t>
            </a:r>
            <a:endParaRPr lang="en-US" sz="1400" kern="100" dirty="0">
              <a:effectLst/>
              <a:latin typeface="Arial" panose="020B0604020202020204" pitchFamily="34" charset="0"/>
              <a:ea typeface="Calibri" panose="020F0502020204030204" pitchFamily="34" charset="0"/>
            </a:endParaRPr>
          </a:p>
          <a:p>
            <a:pPr algn="just"/>
            <a:r>
              <a:rPr lang="mn-MN" sz="1400" b="1" kern="100" dirty="0">
                <a:effectLst/>
                <a:latin typeface="Arial" panose="020B0604020202020204" pitchFamily="34" charset="0"/>
                <a:ea typeface="Calibri" panose="020F0502020204030204" pitchFamily="34" charset="0"/>
              </a:rPr>
              <a:t>-Малын өвчний байдал, тайван эсэх:</a:t>
            </a:r>
            <a:endParaRPr lang="en-US" sz="1400" kern="100" dirty="0">
              <a:effectLst/>
              <a:latin typeface="Arial" panose="020B0604020202020204" pitchFamily="34" charset="0"/>
              <a:ea typeface="Calibri" panose="020F0502020204030204" pitchFamily="34" charset="0"/>
            </a:endParaRPr>
          </a:p>
          <a:p>
            <a:pPr algn="just"/>
            <a:r>
              <a:rPr lang="mn-MN" sz="1400" kern="100" dirty="0">
                <a:effectLst/>
                <a:latin typeface="Arial" panose="020B0604020202020204" pitchFamily="34" charset="0"/>
                <a:ea typeface="Calibri" panose="020F0502020204030204" pitchFamily="34" charset="0"/>
              </a:rPr>
              <a:t>Одоогоор малын өвчлөл гараагүй тайван байна. </a:t>
            </a:r>
            <a:endParaRPr lang="en-US" sz="1400" kern="100" dirty="0">
              <a:effectLst/>
              <a:latin typeface="Arial" panose="020B0604020202020204" pitchFamily="34" charset="0"/>
              <a:ea typeface="Calibri" panose="020F0502020204030204" pitchFamily="34" charset="0"/>
            </a:endParaRPr>
          </a:p>
          <a:p>
            <a:pPr algn="just"/>
            <a:r>
              <a:rPr lang="mn-MN" sz="1400" b="1" kern="100" dirty="0">
                <a:effectLst/>
                <a:latin typeface="Arial" panose="020B0604020202020204" pitchFamily="34" charset="0"/>
                <a:ea typeface="Calibri" panose="020F0502020204030204" pitchFamily="34" charset="0"/>
              </a:rPr>
              <a:t>-Цаг агаарын аюулт үзэгдлийн мэдээ дамжуулж байгаа мэдээлэл</a:t>
            </a:r>
            <a:r>
              <a:rPr lang="mn-MN" sz="1400" kern="100" dirty="0">
                <a:effectLst/>
                <a:latin typeface="Arial" panose="020B0604020202020204" pitchFamily="34" charset="0"/>
                <a:ea typeface="Calibri" panose="020F0502020204030204" pitchFamily="34" charset="0"/>
              </a:rPr>
              <a:t>:</a:t>
            </a:r>
            <a:endParaRPr lang="en-US" sz="1400" kern="100" dirty="0">
              <a:effectLst/>
              <a:latin typeface="Arial" panose="020B0604020202020204" pitchFamily="34" charset="0"/>
              <a:ea typeface="Calibri" panose="020F0502020204030204" pitchFamily="34" charset="0"/>
            </a:endParaRPr>
          </a:p>
          <a:p>
            <a:pPr indent="457200" algn="just"/>
            <a:r>
              <a:rPr lang="mn-MN" sz="1400" kern="100" dirty="0">
                <a:effectLst/>
                <a:latin typeface="Arial" panose="020B0604020202020204" pitchFamily="34" charset="0"/>
                <a:ea typeface="Calibri" panose="020F0502020204030204" pitchFamily="34" charset="0"/>
              </a:rPr>
              <a:t>Цаг агаарын мэдээ болон аюулт үзэгдлийн мэдээг Баянтал ХААТ дундын групп, багуудын Засаг дарга нар болон багийн цахим хаягаар мэдээллийг тогтмол хүргэж хэвшсэн. Мөн </a:t>
            </a:r>
            <a:r>
              <a:rPr lang="en-US" sz="1400" kern="100" dirty="0">
                <a:effectLst/>
                <a:latin typeface="Arial" panose="020B0604020202020204" pitchFamily="34" charset="0"/>
                <a:ea typeface="Calibri" panose="020F0502020204030204" pitchFamily="34" charset="0"/>
              </a:rPr>
              <a:t>WHAT 3 WORDS </a:t>
            </a:r>
            <a:r>
              <a:rPr lang="en-US" sz="1400" kern="100" dirty="0" err="1">
                <a:effectLst/>
                <a:latin typeface="Arial" panose="020B0604020202020204" pitchFamily="34" charset="0"/>
                <a:ea typeface="Calibri" panose="020F0502020204030204" pitchFamily="34" charset="0"/>
              </a:rPr>
              <a:t>апликэ</a:t>
            </a:r>
            <a:r>
              <a:rPr lang="mn-MN" sz="1400" kern="100" dirty="0">
                <a:effectLst/>
                <a:latin typeface="Arial" panose="020B0604020202020204" pitchFamily="34" charset="0"/>
                <a:ea typeface="Calibri" panose="020F0502020204030204" pitchFamily="34" charset="0"/>
              </a:rPr>
              <a:t>й</a:t>
            </a:r>
            <a:r>
              <a:rPr lang="en-US" sz="1400" kern="100" dirty="0" err="1">
                <a:effectLst/>
                <a:latin typeface="Arial" panose="020B0604020202020204" pitchFamily="34" charset="0"/>
                <a:ea typeface="Calibri" panose="020F0502020204030204" pitchFamily="34" charset="0"/>
              </a:rPr>
              <a:t>шний</a:t>
            </a:r>
            <a:r>
              <a:rPr lang="en-US" sz="1400" kern="100" dirty="0">
                <a:effectLst/>
                <a:latin typeface="Arial" panose="020B0604020202020204" pitchFamily="34" charset="0"/>
                <a:ea typeface="Calibri" panose="020F0502020204030204" pitchFamily="34" charset="0"/>
              </a:rPr>
              <a:t> </a:t>
            </a:r>
            <a:r>
              <a:rPr lang="en-US" sz="1400" kern="100" dirty="0" err="1">
                <a:effectLst/>
                <a:latin typeface="Arial" panose="020B0604020202020204" pitchFamily="34" charset="0"/>
                <a:ea typeface="Calibri" panose="020F0502020204030204" pitchFamily="34" charset="0"/>
              </a:rPr>
              <a:t>тала</a:t>
            </a:r>
            <a:r>
              <a:rPr lang="mn-MN" sz="1400" kern="100" dirty="0">
                <a:effectLst/>
                <a:latin typeface="Arial" panose="020B0604020202020204" pitchFamily="34" charset="0"/>
                <a:ea typeface="Calibri" panose="020F0502020204030204" pitchFamily="34" charset="0"/>
              </a:rPr>
              <a:t>а</a:t>
            </a:r>
            <a:r>
              <a:rPr lang="en-US" sz="1400" kern="100" dirty="0">
                <a:effectLst/>
                <a:latin typeface="Arial" panose="020B0604020202020204" pitchFamily="34" charset="0"/>
                <a:ea typeface="Calibri" panose="020F0502020204030204" pitchFamily="34" charset="0"/>
              </a:rPr>
              <a:t>р</a:t>
            </a:r>
            <a:r>
              <a:rPr lang="mn-MN" sz="1400" kern="100" dirty="0">
                <a:effectLst/>
                <a:latin typeface="Arial" panose="020B0604020202020204" pitchFamily="34" charset="0"/>
                <a:ea typeface="Calibri" panose="020F0502020204030204" pitchFamily="34" charset="0"/>
              </a:rPr>
              <a:t> малчдад мэдээлэл хүргэсэн. </a:t>
            </a:r>
            <a:endParaRPr lang="en-US" sz="1400" kern="100" dirty="0">
              <a:effectLst/>
              <a:latin typeface="Arial" panose="020B0604020202020204" pitchFamily="34" charset="0"/>
              <a:ea typeface="Calibri" panose="020F0502020204030204" pitchFamily="34" charset="0"/>
            </a:endParaRPr>
          </a:p>
          <a:p>
            <a:pPr algn="just"/>
            <a:r>
              <a:rPr lang="mn-MN" sz="1400" b="1" kern="100" dirty="0">
                <a:effectLst/>
                <a:latin typeface="Arial" panose="020B0604020202020204" pitchFamily="34" charset="0"/>
                <a:ea typeface="Calibri" panose="020F0502020204030204" pitchFamily="34" charset="0"/>
              </a:rPr>
              <a:t>-Тулгамдаж буй асуудал, санал:</a:t>
            </a:r>
            <a:endParaRPr lang="en-US" sz="1400" kern="100" dirty="0">
              <a:effectLst/>
              <a:latin typeface="Arial" panose="020B0604020202020204" pitchFamily="34" charset="0"/>
              <a:ea typeface="Calibri" panose="020F0502020204030204" pitchFamily="34" charset="0"/>
            </a:endParaRPr>
          </a:p>
          <a:p>
            <a:pPr algn="just"/>
            <a:r>
              <a:rPr lang="mn-MN" sz="1400" kern="100" dirty="0">
                <a:effectLst/>
                <a:latin typeface="Arial" panose="020B0604020202020204" pitchFamily="34" charset="0"/>
                <a:ea typeface="Calibri" panose="020F0502020204030204" pitchFamily="34" charset="0"/>
              </a:rPr>
              <a:t>1. Малчдын түвшинд </a:t>
            </a:r>
            <a:r>
              <a:rPr lang="en-US" sz="1400" kern="100" dirty="0">
                <a:effectLst/>
                <a:latin typeface="Arial" panose="020B0604020202020204" pitchFamily="34" charset="0"/>
                <a:ea typeface="Times New Roman" panose="02020603050405020304" pitchFamily="18" charset="0"/>
              </a:rPr>
              <a:t>273.7</a:t>
            </a:r>
            <a:r>
              <a:rPr lang="mn-MN" sz="1400" kern="100" dirty="0">
                <a:effectLst/>
                <a:latin typeface="Arial" panose="020B0604020202020204" pitchFamily="34" charset="0"/>
                <a:ea typeface="Calibri" panose="020F0502020204030204" pitchFamily="34" charset="0"/>
              </a:rPr>
              <a:t> тн өвс, 55 тн тэжээл бэлтгэсэн боловч цаг хүндэрвэл сумын аюулгүй нөөцийн өвс дууссан, тэжээл дутагдах төлөвтэй байгаа учир тусламжийн өвс, тэжээл авах хүсэлттэй байна. </a:t>
            </a:r>
            <a:endParaRPr lang="en-US" sz="1400" kern="100" dirty="0">
              <a:effectLst/>
              <a:latin typeface="Arial" panose="020B0604020202020204" pitchFamily="34" charset="0"/>
              <a:ea typeface="Calibri" panose="020F0502020204030204" pitchFamily="34" charset="0"/>
            </a:endParaRPr>
          </a:p>
          <a:p>
            <a:pPr algn="just"/>
            <a:r>
              <a:rPr lang="mn-MN" sz="1400" kern="100" dirty="0">
                <a:effectLst/>
                <a:latin typeface="Arial" panose="020B0604020202020204" pitchFamily="34" charset="0"/>
                <a:ea typeface="Calibri" panose="020F0502020204030204" pitchFamily="34" charset="0"/>
              </a:rPr>
              <a:t>2.Дамжин өнгөрч буй отрын малчид отрын зам гарцаар явахгүй байгаа хүндрэл байна.</a:t>
            </a:r>
            <a:endParaRPr lang="en-US" sz="1400" kern="100" dirty="0">
              <a:effectLst/>
              <a:latin typeface="Arial" panose="020B0604020202020204" pitchFamily="34" charset="0"/>
              <a:ea typeface="Calibri" panose="020F0502020204030204" pitchFamily="34"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3665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6245" y="1323833"/>
            <a:ext cx="4471916" cy="5262979"/>
          </a:xfrm>
          <a:prstGeom prst="rect">
            <a:avLst/>
          </a:prstGeom>
        </p:spPr>
        <p:txBody>
          <a:bodyPr wrap="square">
            <a:spAutoFit/>
          </a:bodyPr>
          <a:lstStyle/>
          <a:p>
            <a:pPr algn="ctr"/>
            <a:r>
              <a:rPr lang="mn-MN" sz="1400" b="1" dirty="0" smtClean="0">
                <a:solidFill>
                  <a:srgbClr val="FF0000"/>
                </a:solidFill>
                <a:latin typeface=" Arial "/>
              </a:rPr>
              <a:t>ЕБСургууль</a:t>
            </a:r>
            <a:r>
              <a:rPr lang="en-US" sz="1400" b="1" dirty="0" smtClean="0">
                <a:solidFill>
                  <a:srgbClr val="FF0000"/>
                </a:solidFill>
                <a:latin typeface=" Arial "/>
              </a:rPr>
              <a:t> </a:t>
            </a:r>
            <a:r>
              <a:rPr lang="mn-MN" sz="1400" b="1" dirty="0" smtClean="0">
                <a:solidFill>
                  <a:srgbClr val="FF0000"/>
                </a:solidFill>
                <a:latin typeface=" Arial "/>
              </a:rPr>
              <a:t>нь</a:t>
            </a:r>
            <a:r>
              <a:rPr lang="en-US" sz="1400" b="1" dirty="0" smtClean="0">
                <a:solidFill>
                  <a:srgbClr val="FF0000"/>
                </a:solidFill>
                <a:latin typeface=" Arial "/>
              </a:rPr>
              <a:t>: </a:t>
            </a:r>
            <a:endParaRPr lang="mn-MN" sz="1400" b="1" dirty="0" smtClean="0">
              <a:solidFill>
                <a:srgbClr val="FF0000"/>
              </a:solidFill>
              <a:latin typeface=" Arial "/>
            </a:endParaRPr>
          </a:p>
          <a:p>
            <a:pPr algn="just"/>
            <a:endParaRPr lang="mn-MN" sz="1400" dirty="0" smtClean="0">
              <a:latin typeface=" Arial "/>
            </a:endParaRPr>
          </a:p>
          <a:p>
            <a:pPr algn="just"/>
            <a:r>
              <a:rPr lang="mn-MN" sz="1400" dirty="0" smtClean="0">
                <a:latin typeface=" Arial "/>
              </a:rPr>
              <a:t>1. 2023 оны 03 дугаар сарын 30 ны өдөр БШУГ-ын хоол зүйч В.Батцэцэг, Боловсролын байцаагч Т.Мөнгөнчимэг нарын хамт Цэцэрлэг, Сургуулийн үдийн хоол, дотуур байрны гал тогоо хоол үйлдвэрлэлд хяналт тавин зөвлөмж хүргүүлэн ажиллаа.      </a:t>
            </a:r>
          </a:p>
          <a:p>
            <a:pPr algn="just"/>
            <a:r>
              <a:rPr lang="mn-MN" sz="1400" dirty="0" smtClean="0">
                <a:latin typeface=" Arial "/>
              </a:rPr>
              <a:t>  2. 2023 оны 04 дүгээр сарын 06-нд ГСА-ийн лабоатори </a:t>
            </a:r>
            <a:r>
              <a:rPr lang="en-US" sz="1400" dirty="0" smtClean="0">
                <a:latin typeface=" Arial "/>
              </a:rPr>
              <a:t>V</a:t>
            </a:r>
            <a:r>
              <a:rPr lang="mn-MN" sz="1400" dirty="0" smtClean="0">
                <a:latin typeface=" Arial "/>
              </a:rPr>
              <a:t> сургуулийн бага ангийн зөвлөх багш М.Хандсүрэн 4а ангид зөвлөн туслах үйл ажиллагаа зохион байгуулж, монгол хэл, байгалийн ухааны үзүүлэх хичээл заалаа. </a:t>
            </a:r>
            <a:endParaRPr lang="en-US" sz="1400" dirty="0" smtClean="0">
              <a:latin typeface=" Arial "/>
            </a:endParaRPr>
          </a:p>
          <a:p>
            <a:pPr lvl="0" algn="just"/>
            <a:r>
              <a:rPr lang="mn-MN" sz="1400" dirty="0" smtClean="0">
                <a:latin typeface=" Arial "/>
              </a:rPr>
              <a:t>3. 2023 оны 04 дүгээр сарын 07-нд ГСА-ийн БШУГ-аас Сургуулийн менежментийг сайжруулах багийнхан ирж, зөвлөн туслах үйл ажиллагаа зохион байгууллаа. Хяналтын баг дотуур байранд амьдардаг сурагчдаас сэтгэл ханамжийн судалгаа авч, санал бодлыг сонслоо. </a:t>
            </a:r>
          </a:p>
          <a:p>
            <a:pPr lvl="0" algn="just"/>
            <a:r>
              <a:rPr lang="mn-MN" sz="1400" dirty="0" smtClean="0">
                <a:latin typeface=" Arial "/>
              </a:rPr>
              <a:t>4. Иргэний танхимд сумын сургуулийн хүсэлтээр аймгийн цагдаагийн хэлтсээс ЕБС-ын 6-9-р ангийн хүүхдүүдэд "Цахим болон бусад орчинд өөрийгөө хамгаалах нь" сэдвээр сургалт зохион байгуусан байна. </a:t>
            </a:r>
            <a:endParaRPr lang="en-US" sz="1400" dirty="0" smtClean="0">
              <a:latin typeface=" Arial "/>
            </a:endParaRPr>
          </a:p>
        </p:txBody>
      </p:sp>
      <p:pic>
        <p:nvPicPr>
          <p:cNvPr id="6" name="Picture 5">
            <a:extLst>
              <a:ext uri="{FF2B5EF4-FFF2-40B4-BE49-F238E27FC236}">
                <a16:creationId xmlns:a16="http://schemas.microsoft.com/office/drawing/2014/main" xmlns="" id="{C733C386-4176-F2F3-4F22-8D8287B4B938}"/>
              </a:ext>
            </a:extLst>
          </p:cNvPr>
          <p:cNvPicPr>
            <a:picLocks noChangeAspect="1"/>
          </p:cNvPicPr>
          <p:nvPr/>
        </p:nvPicPr>
        <p:blipFill>
          <a:blip r:embed="rId2" cstate="print"/>
          <a:stretch>
            <a:fillRect/>
          </a:stretch>
        </p:blipFill>
        <p:spPr>
          <a:xfrm>
            <a:off x="487945" y="232012"/>
            <a:ext cx="1116505" cy="1116505"/>
          </a:xfrm>
          <a:prstGeom prst="rect">
            <a:avLst/>
          </a:prstGeom>
        </p:spPr>
      </p:pic>
      <p:sp>
        <p:nvSpPr>
          <p:cNvPr id="7" name="Title 6">
            <a:extLst>
              <a:ext uri="{FF2B5EF4-FFF2-40B4-BE49-F238E27FC236}">
                <a16:creationId xmlns:a16="http://schemas.microsoft.com/office/drawing/2014/main" xmlns="" id="{0D47D1C4-D992-6DF5-BCEB-B355352C5B96}"/>
              </a:ext>
            </a:extLst>
          </p:cNvPr>
          <p:cNvSpPr txBox="1">
            <a:spLocks noGrp="1"/>
          </p:cNvSpPr>
          <p:nvPr>
            <p:ph type="title"/>
          </p:nvPr>
        </p:nvSpPr>
        <p:spPr>
          <a:xfrm>
            <a:off x="1746913" y="365125"/>
            <a:ext cx="7342495" cy="424732"/>
          </a:xfrm>
          <a:prstGeom prst="rect">
            <a:avLst/>
          </a:prstGeom>
          <a:solidFill>
            <a:schemeClr val="accent4">
              <a:lumMod val="60000"/>
              <a:lumOff val="40000"/>
            </a:schemeClr>
          </a:solidFill>
        </p:spPr>
        <p:txBody>
          <a:bodyPr wrap="square" rtlCol="0">
            <a:spAutoFit/>
          </a:bodyPr>
          <a:lstStyle/>
          <a:p>
            <a:pPr algn="ctr"/>
            <a:r>
              <a:rPr lang="mn-MN" sz="2400" dirty="0" smtClean="0">
                <a:latin typeface=" Arial "/>
              </a:rPr>
              <a:t>БОЛОВСРОЛЫН ТАЛААР: </a:t>
            </a:r>
            <a:endParaRPr lang="en-US" sz="2400" dirty="0">
              <a:latin typeface=" Arial "/>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4067" y="1448809"/>
            <a:ext cx="2324213" cy="1799358"/>
          </a:xfrm>
          <a:prstGeom prst="rect">
            <a:avLst/>
          </a:prstGeom>
          <a:ln>
            <a:noFill/>
          </a:ln>
          <a:effectLst>
            <a:softEdge rad="112500"/>
          </a:effectLst>
        </p:spPr>
      </p:pic>
      <p:pic>
        <p:nvPicPr>
          <p:cNvPr id="10" name="Picture 9"/>
          <p:cNvPicPr/>
          <p:nvPr/>
        </p:nvPicPr>
        <p:blipFill>
          <a:blip r:embed="rId4" cstate="print">
            <a:extLst>
              <a:ext uri="{28A0092B-C50C-407E-A947-70E740481C1C}">
                <a14:useLocalDpi xmlns:a14="http://schemas.microsoft.com/office/drawing/2010/main" val="0"/>
              </a:ext>
            </a:extLst>
          </a:blip>
          <a:srcRect l="10008" r="12030"/>
          <a:stretch>
            <a:fillRect/>
          </a:stretch>
        </p:blipFill>
        <p:spPr bwMode="auto">
          <a:xfrm>
            <a:off x="7702602" y="1380568"/>
            <a:ext cx="2246814" cy="1826656"/>
          </a:xfrm>
          <a:prstGeom prst="rect">
            <a:avLst/>
          </a:prstGeom>
          <a:ln>
            <a:noFill/>
          </a:ln>
          <a:effectLst>
            <a:softEdge rad="112500"/>
          </a:effectLst>
        </p:spPr>
      </p:pic>
      <p:pic>
        <p:nvPicPr>
          <p:cNvPr id="11" name="Picture 10"/>
          <p:cNvPicPr/>
          <p:nvPr/>
        </p:nvPicPr>
        <p:blipFill>
          <a:blip r:embed="rId5" cstate="print">
            <a:extLst>
              <a:ext uri="{28A0092B-C50C-407E-A947-70E740481C1C}">
                <a14:useLocalDpi xmlns:a14="http://schemas.microsoft.com/office/drawing/2010/main" val="0"/>
              </a:ext>
            </a:extLst>
          </a:blip>
          <a:srcRect l="13228" r="15263"/>
          <a:stretch>
            <a:fillRect/>
          </a:stretch>
        </p:blipFill>
        <p:spPr bwMode="auto">
          <a:xfrm>
            <a:off x="9862308" y="1407864"/>
            <a:ext cx="2065836" cy="1799360"/>
          </a:xfrm>
          <a:prstGeom prst="rect">
            <a:avLst/>
          </a:prstGeom>
          <a:ln>
            <a:noFill/>
          </a:ln>
          <a:effectLst>
            <a:softEdge rad="112500"/>
          </a:effectLst>
        </p:spPr>
      </p:pic>
      <p:pic>
        <p:nvPicPr>
          <p:cNvPr id="12" name="Picture 5" descr="C:\Users\Home\Desktop\90.jpg"/>
          <p:cNvPicPr>
            <a:picLocks noChangeAspect="1" noChangeArrowheads="1"/>
          </p:cNvPicPr>
          <p:nvPr/>
        </p:nvPicPr>
        <p:blipFill>
          <a:blip r:embed="rId6" cstate="print"/>
          <a:srcRect/>
          <a:stretch>
            <a:fillRect/>
          </a:stretch>
        </p:blipFill>
        <p:spPr bwMode="auto">
          <a:xfrm>
            <a:off x="5390865" y="3479497"/>
            <a:ext cx="2279176" cy="1733948"/>
          </a:xfrm>
          <a:prstGeom prst="rect">
            <a:avLst/>
          </a:prstGeom>
          <a:ln>
            <a:noFill/>
          </a:ln>
          <a:effectLst>
            <a:softEdge rad="112500"/>
          </a:effectLst>
        </p:spPr>
      </p:pic>
      <p:pic>
        <p:nvPicPr>
          <p:cNvPr id="13" name="Picture 1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3103" y="3347602"/>
            <a:ext cx="2351315" cy="1906786"/>
          </a:xfrm>
          <a:prstGeom prst="rect">
            <a:avLst/>
          </a:prstGeom>
          <a:ln>
            <a:noFill/>
          </a:ln>
          <a:effectLst>
            <a:softEdge rad="112500"/>
          </a:effectLst>
        </p:spPr>
      </p:pic>
      <p:pic>
        <p:nvPicPr>
          <p:cNvPr id="14" name="Picture 3" descr="C:\Users\Home\Desktop\2020.jpg"/>
          <p:cNvPicPr>
            <a:picLocks noChangeAspect="1" noChangeArrowheads="1"/>
          </p:cNvPicPr>
          <p:nvPr/>
        </p:nvPicPr>
        <p:blipFill>
          <a:blip r:embed="rId8" cstate="print"/>
          <a:srcRect/>
          <a:stretch>
            <a:fillRect/>
          </a:stretch>
        </p:blipFill>
        <p:spPr bwMode="auto">
          <a:xfrm>
            <a:off x="10050494" y="3422395"/>
            <a:ext cx="1945888" cy="1750106"/>
          </a:xfrm>
          <a:prstGeom prst="rect">
            <a:avLst/>
          </a:prstGeom>
          <a:ln>
            <a:noFill/>
          </a:ln>
          <a:effectLst>
            <a:softEdge rad="112500"/>
          </a:effectLst>
        </p:spPr>
      </p:pic>
      <p:pic>
        <p:nvPicPr>
          <p:cNvPr id="32770" name="Picture 2" descr="C:\Users\Home\Desktop\888.jpg"/>
          <p:cNvPicPr>
            <a:picLocks noChangeAspect="1" noChangeArrowheads="1"/>
          </p:cNvPicPr>
          <p:nvPr/>
        </p:nvPicPr>
        <p:blipFill>
          <a:blip r:embed="rId9" cstate="print"/>
          <a:srcRect/>
          <a:stretch>
            <a:fillRect/>
          </a:stretch>
        </p:blipFill>
        <p:spPr bwMode="auto">
          <a:xfrm>
            <a:off x="9345881" y="196562"/>
            <a:ext cx="1365662" cy="10503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395" y="1341912"/>
            <a:ext cx="4838205" cy="4572000"/>
          </a:xfrm>
        </p:spPr>
        <p:txBody>
          <a:bodyPr>
            <a:normAutofit/>
          </a:bodyPr>
          <a:lstStyle/>
          <a:p>
            <a:pPr marL="285750" indent="-285750" algn="just">
              <a:lnSpc>
                <a:spcPct val="150000"/>
              </a:lnSpc>
            </a:pPr>
            <a:r>
              <a:rPr lang="mn-MN" sz="1400" dirty="0" smtClean="0">
                <a:latin typeface=" Arial "/>
                <a:cs typeface="Arial" panose="020B0604020202020204" pitchFamily="34" charset="0"/>
              </a:rPr>
              <a:t>     1. 2023 оны 04 дүгээр сарын </a:t>
            </a:r>
            <a:r>
              <a:rPr lang="en-US" sz="1400" dirty="0" smtClean="0">
                <a:latin typeface=" Arial "/>
                <a:cs typeface="Arial" panose="020B0604020202020204" pitchFamily="34" charset="0"/>
              </a:rPr>
              <a:t>6-9-</a:t>
            </a:r>
            <a:r>
              <a:rPr lang="mn-MN" sz="1400" dirty="0" smtClean="0">
                <a:latin typeface=" Arial "/>
                <a:cs typeface="Arial" panose="020B0604020202020204" pitchFamily="34" charset="0"/>
              </a:rPr>
              <a:t>ний өдрүүдэд Баянтал сумын ерөнхий боловсролын </a:t>
            </a:r>
            <a:r>
              <a:rPr lang="en-US" sz="1400" dirty="0" smtClean="0">
                <a:latin typeface=" Arial "/>
                <a:cs typeface="Arial" panose="020B0604020202020204" pitchFamily="34" charset="0"/>
              </a:rPr>
              <a:t>4-</a:t>
            </a:r>
            <a:r>
              <a:rPr lang="mn-MN" sz="1400" dirty="0" smtClean="0">
                <a:latin typeface=" Arial "/>
                <a:cs typeface="Arial" panose="020B0604020202020204" pitchFamily="34" charset="0"/>
              </a:rPr>
              <a:t>р сургуулийн  </a:t>
            </a:r>
            <a:r>
              <a:rPr lang="en-US" sz="1400" dirty="0" smtClean="0">
                <a:latin typeface=" Arial "/>
                <a:cs typeface="Arial" panose="020B0604020202020204" pitchFamily="34" charset="0"/>
              </a:rPr>
              <a:t>1991- 2020 </a:t>
            </a:r>
            <a:r>
              <a:rPr lang="mn-MN" sz="1400" dirty="0" smtClean="0">
                <a:latin typeface=" Arial "/>
                <a:cs typeface="Arial" panose="020B0604020202020204" pitchFamily="34" charset="0"/>
              </a:rPr>
              <a:t>оны төгсөгчдийн дундах “Нөхөрсөг  уулзалт” спортын анхдугаар тэмцээний нээлт, хаалт болон</a:t>
            </a:r>
            <a:r>
              <a:rPr lang="en-US" sz="1400" dirty="0" smtClean="0">
                <a:latin typeface=" Arial "/>
                <a:cs typeface="Arial" panose="020B0604020202020204" pitchFamily="34" charset="0"/>
              </a:rPr>
              <a:t>, </a:t>
            </a:r>
            <a:r>
              <a:rPr lang="mn-MN" sz="1400" dirty="0" smtClean="0">
                <a:latin typeface=" Arial "/>
                <a:cs typeface="Arial" panose="020B0604020202020204" pitchFamily="34" charset="0"/>
              </a:rPr>
              <a:t>Орон нутгийн судлах танхимын музей үзмэртэй танилцуулах, үдшийн цэнгүүний үйл ажиллагааг зохион байгууллаа.Тус үйл ажиллагаанд нийт </a:t>
            </a:r>
            <a:r>
              <a:rPr lang="en-US" sz="1400" dirty="0" smtClean="0">
                <a:latin typeface=" Arial "/>
                <a:cs typeface="Arial" panose="020B0604020202020204" pitchFamily="34" charset="0"/>
              </a:rPr>
              <a:t>130 </a:t>
            </a:r>
            <a:r>
              <a:rPr lang="mn-MN" sz="1400" dirty="0" smtClean="0">
                <a:latin typeface=" Arial "/>
                <a:cs typeface="Arial" panose="020B0604020202020204" pitchFamily="34" charset="0"/>
              </a:rPr>
              <a:t>гаруй иргэд хамрагдсан байна. </a:t>
            </a:r>
            <a:br>
              <a:rPr lang="mn-MN" sz="1400" dirty="0" smtClean="0">
                <a:latin typeface=" Arial "/>
                <a:cs typeface="Arial" panose="020B0604020202020204" pitchFamily="34" charset="0"/>
              </a:rPr>
            </a:br>
            <a:r>
              <a:rPr lang="mn-MN" sz="1400" dirty="0" smtClean="0">
                <a:latin typeface=" Arial "/>
                <a:cs typeface="Arial" panose="020B0604020202020204" pitchFamily="34" charset="0"/>
              </a:rPr>
              <a:t>2. </a:t>
            </a:r>
            <a:r>
              <a:rPr lang="mn-MN" sz="1400" dirty="0" smtClean="0">
                <a:latin typeface="Arial" panose="020B0604020202020204" pitchFamily="34" charset="0"/>
                <a:cs typeface="Arial" panose="020B0604020202020204" pitchFamily="34" charset="0"/>
              </a:rPr>
              <a:t>“Хос бичигтэн” болох Засгийн газрын бодлогын хүрээнд ЕБС</a:t>
            </a:r>
            <a:r>
              <a:rPr lang="en-US" sz="1400" dirty="0" smtClean="0">
                <a:latin typeface="Arial" panose="020B0604020202020204" pitchFamily="34" charset="0"/>
                <a:cs typeface="Arial" panose="020B0604020202020204" pitchFamily="34" charset="0"/>
              </a:rPr>
              <a:t>-</a:t>
            </a:r>
            <a:r>
              <a:rPr lang="mn-MN" sz="1400" dirty="0" smtClean="0">
                <a:latin typeface="Arial" panose="020B0604020202020204" pitchFamily="34" charset="0"/>
                <a:cs typeface="Arial" panose="020B0604020202020204" pitchFamily="34" charset="0"/>
              </a:rPr>
              <a:t>ын </a:t>
            </a:r>
            <a:r>
              <a:rPr lang="en-US" sz="1400" dirty="0" smtClean="0">
                <a:latin typeface="Arial" panose="020B0604020202020204" pitchFamily="34" charset="0"/>
                <a:cs typeface="Arial" panose="020B0604020202020204" pitchFamily="34" charset="0"/>
              </a:rPr>
              <a:t>4-</a:t>
            </a:r>
            <a:r>
              <a:rPr lang="mn-MN" sz="1400" dirty="0" smtClean="0">
                <a:latin typeface="Arial" panose="020B0604020202020204" pitchFamily="34" charset="0"/>
                <a:cs typeface="Arial" panose="020B0604020202020204" pitchFamily="34" charset="0"/>
              </a:rPr>
              <a:t>р сургуулийн Монгол хэл бичгийн багш Д.Нарантуяа </a:t>
            </a:r>
            <a:r>
              <a:rPr lang="mn-MN" sz="1400" b="1" dirty="0" smtClean="0">
                <a:latin typeface="Arial" panose="020B0604020202020204" pitchFamily="34" charset="0"/>
                <a:cs typeface="Arial" panose="020B0604020202020204" pitchFamily="34" charset="0"/>
              </a:rPr>
              <a:t>ҮНДЭСНИЙ БИЧГИЙН </a:t>
            </a:r>
            <a:r>
              <a:rPr lang="en-US" sz="1400" dirty="0" smtClean="0">
                <a:latin typeface="Arial" panose="020B0604020202020204" pitchFamily="34" charset="0"/>
                <a:cs typeface="Arial" panose="020B0604020202020204" pitchFamily="34" charset="0"/>
              </a:rPr>
              <a:t>20 </a:t>
            </a:r>
            <a:r>
              <a:rPr lang="mn-MN" sz="1400" dirty="0" smtClean="0">
                <a:latin typeface="Arial" panose="020B0604020202020204" pitchFamily="34" charset="0"/>
                <a:cs typeface="Arial" panose="020B0604020202020204" pitchFamily="34" charset="0"/>
              </a:rPr>
              <a:t>цагийн хичээлийг хөтөлбөрийн дагуу зааж сургаж байна.</a:t>
            </a:r>
            <a:endParaRPr lang="mn-MN" sz="1400" dirty="0">
              <a:latin typeface=" Arial "/>
              <a:cs typeface="Arial" panose="020B0604020202020204" pitchFamily="34" charset="0"/>
            </a:endParaRPr>
          </a:p>
        </p:txBody>
      </p:sp>
      <p:sp>
        <p:nvSpPr>
          <p:cNvPr id="4" name="TextBox 3">
            <a:extLst>
              <a:ext uri="{FF2B5EF4-FFF2-40B4-BE49-F238E27FC236}">
                <a16:creationId xmlns:a16="http://schemas.microsoft.com/office/drawing/2014/main" xmlns="" id="{20FF6E2D-D7DB-9F33-A81B-1A04279289F7}"/>
              </a:ext>
            </a:extLst>
          </p:cNvPr>
          <p:cNvSpPr txBox="1"/>
          <p:nvPr/>
        </p:nvSpPr>
        <p:spPr>
          <a:xfrm>
            <a:off x="1947553" y="356260"/>
            <a:ext cx="7730837" cy="830997"/>
          </a:xfrm>
          <a:prstGeom prst="rect">
            <a:avLst/>
          </a:prstGeom>
          <a:solidFill>
            <a:schemeClr val="accent4">
              <a:lumMod val="60000"/>
              <a:lumOff val="40000"/>
            </a:schemeClr>
          </a:solidFill>
        </p:spPr>
        <p:txBody>
          <a:bodyPr wrap="square" rtlCol="0">
            <a:spAutoFit/>
          </a:bodyPr>
          <a:lstStyle/>
          <a:p>
            <a:r>
              <a:rPr lang="mn-MN" sz="4800" dirty="0">
                <a:latin typeface="0 Arial " panose="020B0604020202090204" pitchFamily="34" charset="-52"/>
              </a:rPr>
              <a:t>      </a:t>
            </a:r>
            <a:r>
              <a:rPr lang="mn-MN" sz="4800" dirty="0" smtClean="0">
                <a:latin typeface="0 Arial " panose="020B0604020202090204" pitchFamily="34" charset="-52"/>
              </a:rPr>
              <a:t>     </a:t>
            </a:r>
            <a:r>
              <a:rPr lang="mn-MN" sz="2400" dirty="0" smtClean="0">
                <a:latin typeface=" Arial "/>
              </a:rPr>
              <a:t>СОЁЛ УРЛАГИЙН ТАЛААР:</a:t>
            </a:r>
          </a:p>
        </p:txBody>
      </p:sp>
      <p:pic>
        <p:nvPicPr>
          <p:cNvPr id="6" name="Picture 5">
            <a:extLst>
              <a:ext uri="{FF2B5EF4-FFF2-40B4-BE49-F238E27FC236}">
                <a16:creationId xmlns:a16="http://schemas.microsoft.com/office/drawing/2014/main" xmlns="" id="{C733C386-4176-F2F3-4F22-8D8287B4B938}"/>
              </a:ext>
            </a:extLst>
          </p:cNvPr>
          <p:cNvPicPr>
            <a:picLocks noChangeAspect="1"/>
          </p:cNvPicPr>
          <p:nvPr/>
        </p:nvPicPr>
        <p:blipFill>
          <a:blip r:embed="rId2" cstate="print"/>
          <a:stretch>
            <a:fillRect/>
          </a:stretch>
        </p:blipFill>
        <p:spPr>
          <a:xfrm>
            <a:off x="487945" y="160760"/>
            <a:ext cx="1116505" cy="1116505"/>
          </a:xfrm>
          <a:prstGeom prst="rect">
            <a:avLst/>
          </a:prstGeom>
        </p:spPr>
      </p:pic>
      <p:pic>
        <p:nvPicPr>
          <p:cNvPr id="4098" name="Picture 2" descr="May be an image of 11 people, people studying and hospital"/>
          <p:cNvPicPr>
            <a:picLocks noChangeAspect="1" noChangeArrowheads="1"/>
          </p:cNvPicPr>
          <p:nvPr/>
        </p:nvPicPr>
        <p:blipFill>
          <a:blip r:embed="rId3"/>
          <a:srcRect/>
          <a:stretch>
            <a:fillRect/>
          </a:stretch>
        </p:blipFill>
        <p:spPr bwMode="auto">
          <a:xfrm>
            <a:off x="-48557328" y="1694329"/>
            <a:ext cx="4886845" cy="2595284"/>
          </a:xfrm>
          <a:prstGeom prst="rect">
            <a:avLst/>
          </a:prstGeom>
          <a:noFill/>
        </p:spPr>
      </p:pic>
      <p:pic>
        <p:nvPicPr>
          <p:cNvPr id="13"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127843" y="1473958"/>
            <a:ext cx="2361064" cy="2115403"/>
          </a:xfrm>
          <a:prstGeom prst="rect">
            <a:avLst/>
          </a:prstGeom>
          <a:ln>
            <a:noFill/>
          </a:ln>
          <a:effectLst>
            <a:softEdge rad="112500"/>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3406" y="1434531"/>
            <a:ext cx="2565997" cy="2045649"/>
          </a:xfrm>
          <a:prstGeom prst="rect">
            <a:avLst/>
          </a:prstGeom>
          <a:ln>
            <a:noFill/>
          </a:ln>
          <a:effectLst>
            <a:softEdge rad="112500"/>
          </a:effectLst>
        </p:spPr>
      </p:pic>
      <p:pic>
        <p:nvPicPr>
          <p:cNvPr id="16" name="Picture 4" descr="Тайлбар байхгү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2449" y="3777400"/>
            <a:ext cx="2673879" cy="20638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6" descr="Тайлбар байхгүй."/>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V="1">
            <a:off x="8925636" y="3777398"/>
            <a:ext cx="2388358" cy="21047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5" name="Picture 1" descr="C:\Users\Home\Desktop\889.jpg"/>
          <p:cNvPicPr>
            <a:picLocks noChangeAspect="1" noChangeArrowheads="1"/>
          </p:cNvPicPr>
          <p:nvPr/>
        </p:nvPicPr>
        <p:blipFill>
          <a:blip r:embed="rId8"/>
          <a:srcRect/>
          <a:stretch>
            <a:fillRect/>
          </a:stretch>
        </p:blipFill>
        <p:spPr bwMode="auto">
          <a:xfrm>
            <a:off x="9918185" y="209118"/>
            <a:ext cx="1125867" cy="1109044"/>
          </a:xfrm>
          <a:prstGeom prst="rect">
            <a:avLst/>
          </a:prstGeom>
          <a:noFill/>
        </p:spPr>
      </p:pic>
    </p:spTree>
    <p:extLst>
      <p:ext uri="{BB962C8B-B14F-4D97-AF65-F5344CB8AC3E}">
        <p14:creationId xmlns:p14="http://schemas.microsoft.com/office/powerpoint/2010/main" val="154076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6" y="1160060"/>
            <a:ext cx="5268036" cy="5336274"/>
          </a:xfrm>
        </p:spPr>
        <p:txBody>
          <a:bodyPr>
            <a:normAutofit fontScale="40000" lnSpcReduction="20000"/>
          </a:bodyPr>
          <a:lstStyle/>
          <a:p>
            <a:pPr lvl="0" algn="just"/>
            <a:endParaRPr lang="mn-MN" sz="4000" dirty="0" smtClean="0">
              <a:latin typeface=" Arial "/>
            </a:endParaRPr>
          </a:p>
          <a:p>
            <a:pPr lvl="0" algn="just"/>
            <a:r>
              <a:rPr lang="mn-MN" sz="4000" dirty="0" smtClean="0">
                <a:latin typeface=" Arial "/>
              </a:rPr>
              <a:t>2023 оны 03 дугаар сарын 03-ны өдрөөс эхлэн сумын нийт хүн амын ажилгүй иргэдийн судалгааг гарган, тухайн ажилгүй иргэдэд Хөдөлмөр эрхлэлтийн цахим систем “ИЖОБ” платформ-ын талаарх мэдээллийг болон тус системээр дамжуулан ажил хайгчийн ажлын туршлага, ур чадвар, чадамж, байршлыг харгалзан хүний оролцоогүйгээр системээс автоматаар ажил санал болгох, ажил хайгч, ажлын байрны нийцлийг тодорхойлох боломжтой талаар мэдээлэл хүргэн ажилд зуучлахаар ажиллаж байна </a:t>
            </a:r>
          </a:p>
          <a:p>
            <a:pPr lvl="0" algn="just"/>
            <a:r>
              <a:rPr lang="mn-MN" sz="4000" dirty="0" smtClean="0">
                <a:latin typeface=" Arial "/>
              </a:rPr>
              <a:t>Говьсүмбэр аймгийн ХХҮГ-аас 2023 оны 04 дүгээр сарын 13-ны өдөр Баянтал суманд  </a:t>
            </a:r>
            <a:r>
              <a:rPr lang="mn-MN" sz="4000" b="1" dirty="0" smtClean="0">
                <a:solidFill>
                  <a:srgbClr val="FF0000"/>
                </a:solidFill>
                <a:latin typeface=" Arial "/>
              </a:rPr>
              <a:t>"НЭЭЛТТЭЙ ХААЛГА" </a:t>
            </a:r>
            <a:r>
              <a:rPr lang="mn-MN" sz="4000" dirty="0" smtClean="0">
                <a:latin typeface=" Arial "/>
              </a:rPr>
              <a:t>өдөрлөгийн арга хэмжээг зохион байгуулж, ажил олгогч, иргэдэд дараах мэдээлэл хүргэн ажилласан. Нийт 30 иргэн хамаргдсан байна.</a:t>
            </a:r>
          </a:p>
          <a:p>
            <a:pPr lvl="0" algn="just"/>
            <a:r>
              <a:rPr lang="mn-MN" sz="4000" dirty="0" smtClean="0">
                <a:latin typeface=" Arial "/>
              </a:rPr>
              <a:t>2023 онд "Хөдөлмөр эрхлэлтийг дэмжих чиглэлээр хэрэгжүүлэх үйл ажиллагаа" ( хөтөлбөр),ХЭД сангийн батлагдсан төсвийн хуваарь</a:t>
            </a:r>
            <a:endParaRPr lang="en-US" sz="4000" dirty="0" smtClean="0">
              <a:latin typeface=" Arial "/>
            </a:endParaRPr>
          </a:p>
          <a:p>
            <a:pPr lvl="0" algn="just"/>
            <a:r>
              <a:rPr lang="mn-MN" sz="4000" dirty="0" smtClean="0">
                <a:latin typeface=" Arial "/>
              </a:rPr>
              <a:t>Нийгмийн халамжийн үйлчилгээний талаарх мэдээллийг хүргэж,</a:t>
            </a:r>
          </a:p>
          <a:p>
            <a:pPr lvl="0" algn="just"/>
            <a:r>
              <a:rPr lang="mn-MN" sz="4000" dirty="0" smtClean="0">
                <a:latin typeface=" Arial "/>
              </a:rPr>
              <a:t> 2022 онд хөдөлмөр эрхлэлтийг дэмжих чиглэлээр хэрэгжүүлсэн хөтөлбөрийн тайлан, үр дүнг танилцуулж, мэдээлэл хүргэж, ажиллалаа.</a:t>
            </a:r>
            <a:r>
              <a:rPr lang="en-US" sz="4000" dirty="0" smtClean="0">
                <a:latin typeface=" Arial "/>
              </a:rPr>
              <a:t> </a:t>
            </a:r>
          </a:p>
          <a:p>
            <a:pPr lvl="0" algn="just"/>
            <a:endParaRPr lang="en-US" sz="4000" dirty="0" smtClean="0">
              <a:latin typeface=" Arial "/>
            </a:endParaRPr>
          </a:p>
          <a:p>
            <a:pPr algn="just"/>
            <a:endParaRPr lang="en-US" sz="1800" dirty="0">
              <a:latin typeface=" Arial "/>
            </a:endParaRPr>
          </a:p>
        </p:txBody>
      </p:sp>
      <p:pic>
        <p:nvPicPr>
          <p:cNvPr id="4" name="Picture 3">
            <a:extLst>
              <a:ext uri="{FF2B5EF4-FFF2-40B4-BE49-F238E27FC236}">
                <a16:creationId xmlns:a16="http://schemas.microsoft.com/office/drawing/2014/main" xmlns="" id="{C733C386-4176-F2F3-4F22-8D8287B4B938}"/>
              </a:ext>
            </a:extLst>
          </p:cNvPr>
          <p:cNvPicPr>
            <a:picLocks noChangeAspect="1"/>
          </p:cNvPicPr>
          <p:nvPr/>
        </p:nvPicPr>
        <p:blipFill>
          <a:blip r:embed="rId2" cstate="print"/>
          <a:stretch>
            <a:fillRect/>
          </a:stretch>
        </p:blipFill>
        <p:spPr>
          <a:xfrm>
            <a:off x="487945" y="0"/>
            <a:ext cx="1116505" cy="1116505"/>
          </a:xfrm>
          <a:prstGeom prst="rect">
            <a:avLst/>
          </a:prstGeom>
        </p:spPr>
      </p:pic>
      <p:sp>
        <p:nvSpPr>
          <p:cNvPr id="5" name="TextBox 4">
            <a:extLst>
              <a:ext uri="{FF2B5EF4-FFF2-40B4-BE49-F238E27FC236}">
                <a16:creationId xmlns:a16="http://schemas.microsoft.com/office/drawing/2014/main" xmlns="" id="{0D47D1C4-D992-6DF5-BCEB-B355352C5B96}"/>
              </a:ext>
            </a:extLst>
          </p:cNvPr>
          <p:cNvSpPr txBox="1"/>
          <p:nvPr/>
        </p:nvSpPr>
        <p:spPr>
          <a:xfrm>
            <a:off x="1777914" y="413139"/>
            <a:ext cx="9405257" cy="461665"/>
          </a:xfrm>
          <a:prstGeom prst="rect">
            <a:avLst/>
          </a:prstGeom>
          <a:solidFill>
            <a:schemeClr val="accent4">
              <a:lumMod val="60000"/>
              <a:lumOff val="40000"/>
            </a:schemeClr>
          </a:solidFill>
        </p:spPr>
        <p:txBody>
          <a:bodyPr wrap="square" rtlCol="0">
            <a:spAutoFit/>
          </a:bodyPr>
          <a:lstStyle/>
          <a:p>
            <a:pPr algn="ctr"/>
            <a:r>
              <a:rPr lang="mn-MN" sz="2400" dirty="0" smtClean="0">
                <a:latin typeface=" Arial "/>
              </a:rPr>
              <a:t>ХАЛАМЖИЙН ТАЛААР: </a:t>
            </a:r>
            <a:endParaRPr lang="en-US" sz="2400" dirty="0">
              <a:latin typeface=" Arial "/>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595582" y="1569492"/>
            <a:ext cx="3193577" cy="4476466"/>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8775511" y="1555844"/>
            <a:ext cx="3070745" cy="2388358"/>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8843748" y="3975548"/>
            <a:ext cx="2947917" cy="208405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BDEF36D-D957-4270-DB43-26534D2F6301}"/>
              </a:ext>
            </a:extLst>
          </p:cNvPr>
          <p:cNvSpPr txBox="1"/>
          <p:nvPr/>
        </p:nvSpPr>
        <p:spPr>
          <a:xfrm>
            <a:off x="1970690" y="267004"/>
            <a:ext cx="8245364" cy="830997"/>
          </a:xfrm>
          <a:prstGeom prst="rect">
            <a:avLst/>
          </a:prstGeom>
          <a:solidFill>
            <a:schemeClr val="accent4">
              <a:lumMod val="60000"/>
              <a:lumOff val="40000"/>
            </a:schemeClr>
          </a:solidFill>
        </p:spPr>
        <p:txBody>
          <a:bodyPr wrap="square" rtlCol="0">
            <a:spAutoFit/>
          </a:bodyPr>
          <a:lstStyle/>
          <a:p>
            <a:r>
              <a:rPr lang="mn-MN" sz="4800" dirty="0">
                <a:latin typeface="0 Arial " panose="020B0604020202090204" pitchFamily="34" charset="-52"/>
              </a:rPr>
              <a:t>      </a:t>
            </a:r>
            <a:r>
              <a:rPr lang="mn-MN" sz="4800" dirty="0" smtClean="0">
                <a:latin typeface="0 Arial " panose="020B0604020202090204" pitchFamily="34" charset="-52"/>
              </a:rPr>
              <a:t>      </a:t>
            </a:r>
            <a:r>
              <a:rPr lang="mn-MN" sz="2400" dirty="0" smtClean="0">
                <a:latin typeface=" Arial "/>
              </a:rPr>
              <a:t>ТАЛЫН ИЛЧ ОНӨААТҮГазар</a:t>
            </a:r>
            <a:endParaRPr lang="en-US" sz="2400" dirty="0">
              <a:latin typeface=" Arial "/>
            </a:endParaRPr>
          </a:p>
        </p:txBody>
      </p:sp>
      <p:pic>
        <p:nvPicPr>
          <p:cNvPr id="6" name="Picture 5">
            <a:extLst>
              <a:ext uri="{FF2B5EF4-FFF2-40B4-BE49-F238E27FC236}">
                <a16:creationId xmlns:a16="http://schemas.microsoft.com/office/drawing/2014/main" xmlns="" id="{99569C72-5710-97E9-9E3C-D9264AD04AC0}"/>
              </a:ext>
            </a:extLst>
          </p:cNvPr>
          <p:cNvPicPr>
            <a:picLocks noChangeAspect="1"/>
          </p:cNvPicPr>
          <p:nvPr/>
        </p:nvPicPr>
        <p:blipFill>
          <a:blip r:embed="rId2" cstate="print"/>
          <a:stretch>
            <a:fillRect/>
          </a:stretch>
        </p:blipFill>
        <p:spPr>
          <a:xfrm>
            <a:off x="713133" y="107492"/>
            <a:ext cx="1116505" cy="1116505"/>
          </a:xfrm>
          <a:prstGeom prst="rect">
            <a:avLst/>
          </a:prstGeom>
        </p:spPr>
      </p:pic>
      <p:sp>
        <p:nvSpPr>
          <p:cNvPr id="5" name="Rectangle 4"/>
          <p:cNvSpPr/>
          <p:nvPr/>
        </p:nvSpPr>
        <p:spPr>
          <a:xfrm>
            <a:off x="700645" y="1484416"/>
            <a:ext cx="5248894" cy="3416320"/>
          </a:xfrm>
          <a:prstGeom prst="rect">
            <a:avLst/>
          </a:prstGeom>
        </p:spPr>
        <p:txBody>
          <a:bodyPr wrap="square">
            <a:spAutoFit/>
          </a:bodyPr>
          <a:lstStyle/>
          <a:p>
            <a:pPr algn="just"/>
            <a:r>
              <a:rPr lang="mn-MN" dirty="0" smtClean="0">
                <a:latin typeface=" Arial "/>
              </a:rPr>
              <a:t>Байгууллагад нийт 5 дуудлага ирсэн бөгөөд </a:t>
            </a:r>
          </a:p>
          <a:p>
            <a:pPr algn="just"/>
            <a:r>
              <a:rPr lang="mn-MN" dirty="0" smtClean="0">
                <a:latin typeface=" Arial "/>
              </a:rPr>
              <a:t>үүнд: </a:t>
            </a:r>
          </a:p>
          <a:p>
            <a:pPr algn="just"/>
            <a:r>
              <a:rPr lang="mn-MN" dirty="0" smtClean="0">
                <a:latin typeface=" Arial "/>
              </a:rPr>
              <a:t>-Сан техникийн засварын дуудлага -2</a:t>
            </a:r>
          </a:p>
          <a:p>
            <a:pPr algn="just"/>
            <a:r>
              <a:rPr lang="mn-MN" dirty="0" smtClean="0">
                <a:latin typeface=" Arial "/>
              </a:rPr>
              <a:t>-Бохир ус-1</a:t>
            </a:r>
          </a:p>
          <a:p>
            <a:pPr algn="just"/>
            <a:r>
              <a:rPr lang="mn-MN" dirty="0" smtClean="0">
                <a:latin typeface=" Arial "/>
              </a:rPr>
              <a:t>-Цэвэр ус-2</a:t>
            </a:r>
          </a:p>
          <a:p>
            <a:pPr algn="just"/>
            <a:r>
              <a:rPr lang="mn-MN" dirty="0" smtClean="0">
                <a:latin typeface=" Arial "/>
              </a:rPr>
              <a:t>Ус алдалтын дуудлага 3 бүртгэгдэж цаг хугацаанд нь засварлаж хэвийн болгож ажилласан. 2023 оны 04 дүгээр сарын 14-ний байдлаар борлуулалтын авлага </a:t>
            </a:r>
            <a:r>
              <a:rPr lang="mn-MN" b="1" dirty="0" smtClean="0">
                <a:solidFill>
                  <a:srgbClr val="FF0000"/>
                </a:solidFill>
                <a:latin typeface=" Arial "/>
              </a:rPr>
              <a:t>53,400,000 </a:t>
            </a:r>
            <a:r>
              <a:rPr lang="mn-MN" dirty="0" smtClean="0">
                <a:latin typeface=" Arial "/>
              </a:rPr>
              <a:t>төгрөг байна.</a:t>
            </a:r>
            <a:r>
              <a:rPr lang="mn-MN" dirty="0" smtClean="0"/>
              <a:t> </a:t>
            </a:r>
          </a:p>
          <a:p>
            <a:pPr algn="just"/>
            <a:r>
              <a:rPr lang="mn-MN" dirty="0" smtClean="0">
                <a:latin typeface=" Arial "/>
              </a:rPr>
              <a:t>Бохир лайдах 2023-2024 оны өвөлжилтийн бэлтгэл ажлын төлөвлөгөөнд тусгагдсан.</a:t>
            </a:r>
            <a:endParaRPr lang="en-US" dirty="0">
              <a:latin typeface=" Arial "/>
            </a:endParaRPr>
          </a:p>
        </p:txBody>
      </p:sp>
      <p:pic>
        <p:nvPicPr>
          <p:cNvPr id="4097" name="Picture 1" descr="C:\Users\Home\Desktop\1000.jpg"/>
          <p:cNvPicPr>
            <a:picLocks noChangeAspect="1" noChangeArrowheads="1"/>
          </p:cNvPicPr>
          <p:nvPr/>
        </p:nvPicPr>
        <p:blipFill>
          <a:blip r:embed="rId3" cstate="print"/>
          <a:srcRect/>
          <a:stretch>
            <a:fillRect/>
          </a:stretch>
        </p:blipFill>
        <p:spPr bwMode="auto">
          <a:xfrm>
            <a:off x="10263352" y="307705"/>
            <a:ext cx="1056290" cy="937771"/>
          </a:xfrm>
          <a:prstGeom prst="rect">
            <a:avLst/>
          </a:prstGeom>
          <a:noFill/>
        </p:spPr>
      </p:pic>
      <p:pic>
        <p:nvPicPr>
          <p:cNvPr id="4098" name="Picture 2" descr="C:\Users\Home\Desktop\2000.jpg"/>
          <p:cNvPicPr>
            <a:picLocks noChangeAspect="1" noChangeArrowheads="1"/>
          </p:cNvPicPr>
          <p:nvPr/>
        </p:nvPicPr>
        <p:blipFill>
          <a:blip r:embed="rId4" cstate="print"/>
          <a:srcRect/>
          <a:stretch>
            <a:fillRect/>
          </a:stretch>
        </p:blipFill>
        <p:spPr bwMode="auto">
          <a:xfrm>
            <a:off x="6102563" y="1517171"/>
            <a:ext cx="4788569" cy="3244833"/>
          </a:xfrm>
          <a:prstGeom prst="rect">
            <a:avLst/>
          </a:prstGeom>
          <a:noFill/>
        </p:spPr>
      </p:pic>
    </p:spTree>
    <p:extLst>
      <p:ext uri="{BB962C8B-B14F-4D97-AF65-F5344CB8AC3E}">
        <p14:creationId xmlns:p14="http://schemas.microsoft.com/office/powerpoint/2010/main" val="1008248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Home\Desktop\011.jpg"/>
          <p:cNvPicPr>
            <a:picLocks noGrp="1" noChangeAspect="1" noChangeArrowheads="1"/>
          </p:cNvPicPr>
          <p:nvPr>
            <p:ph idx="1"/>
          </p:nvPr>
        </p:nvPicPr>
        <p:blipFill>
          <a:blip r:embed="rId2"/>
          <a:srcRect/>
          <a:stretch>
            <a:fillRect/>
          </a:stretch>
        </p:blipFill>
        <p:spPr bwMode="auto">
          <a:xfrm>
            <a:off x="665018" y="486579"/>
            <a:ext cx="11008425" cy="5688590"/>
          </a:xfrm>
          <a:prstGeom prst="rect">
            <a:avLst/>
          </a:prstGeom>
          <a:noFill/>
        </p:spPr>
      </p:pic>
      <p:sp>
        <p:nvSpPr>
          <p:cNvPr id="4" name="TextBox 3">
            <a:extLst>
              <a:ext uri="{FF2B5EF4-FFF2-40B4-BE49-F238E27FC236}">
                <a16:creationId xmlns:a16="http://schemas.microsoft.com/office/drawing/2014/main" xmlns="" id="{0D47D1C4-D992-6DF5-BCEB-B355352C5B96}"/>
              </a:ext>
            </a:extLst>
          </p:cNvPr>
          <p:cNvSpPr txBox="1"/>
          <p:nvPr/>
        </p:nvSpPr>
        <p:spPr>
          <a:xfrm>
            <a:off x="1255399" y="866899"/>
            <a:ext cx="9705525" cy="646331"/>
          </a:xfrm>
          <a:prstGeom prst="rect">
            <a:avLst/>
          </a:prstGeom>
          <a:solidFill>
            <a:schemeClr val="accent4">
              <a:lumMod val="60000"/>
              <a:lumOff val="40000"/>
            </a:schemeClr>
          </a:solidFill>
        </p:spPr>
        <p:txBody>
          <a:bodyPr wrap="square" rtlCol="0">
            <a:spAutoFit/>
          </a:bodyPr>
          <a:lstStyle/>
          <a:p>
            <a:pPr algn="ctr"/>
            <a:r>
              <a:rPr lang="mn-MN" sz="3600" b="1" dirty="0" smtClean="0">
                <a:solidFill>
                  <a:srgbClr val="0070C0"/>
                </a:solidFill>
                <a:latin typeface=" Arial "/>
              </a:rPr>
              <a:t>АНХААРАЛ ХАНДУУЛСАНД БАЯРЛАЛАА </a:t>
            </a:r>
            <a:endParaRPr lang="en-US" sz="3600" b="1" dirty="0">
              <a:solidFill>
                <a:srgbClr val="0070C0"/>
              </a:solidFill>
              <a:latin typeface=" Arial "/>
            </a:endParaRPr>
          </a:p>
        </p:txBody>
      </p:sp>
      <p:sp>
        <p:nvSpPr>
          <p:cNvPr id="5" name="TextBox 4">
            <a:extLst>
              <a:ext uri="{FF2B5EF4-FFF2-40B4-BE49-F238E27FC236}">
                <a16:creationId xmlns:a16="http://schemas.microsoft.com/office/drawing/2014/main" xmlns="" id="{0D47D1C4-D992-6DF5-BCEB-B355352C5B96}"/>
              </a:ext>
            </a:extLst>
          </p:cNvPr>
          <p:cNvSpPr txBox="1"/>
          <p:nvPr/>
        </p:nvSpPr>
        <p:spPr>
          <a:xfrm>
            <a:off x="4857008" y="5733803"/>
            <a:ext cx="6400800" cy="307777"/>
          </a:xfrm>
          <a:prstGeom prst="rect">
            <a:avLst/>
          </a:prstGeom>
          <a:solidFill>
            <a:schemeClr val="accent4">
              <a:lumMod val="60000"/>
              <a:lumOff val="40000"/>
            </a:schemeClr>
          </a:solidFill>
        </p:spPr>
        <p:txBody>
          <a:bodyPr wrap="square" rtlCol="0">
            <a:spAutoFit/>
          </a:bodyPr>
          <a:lstStyle/>
          <a:p>
            <a:pPr algn="ctr"/>
            <a:r>
              <a:rPr lang="mn-MN" sz="1400" b="1" i="1" dirty="0" smtClean="0">
                <a:solidFill>
                  <a:srgbClr val="002060"/>
                </a:solidFill>
                <a:latin typeface=" Arial "/>
              </a:rPr>
              <a:t>МЭДЭЭНИЙ ЭХИЙГ БЭЛТГЭСЭН ЗДТГАЗРЫН ДАРГА В.ГАНТУЯА </a:t>
            </a:r>
            <a:endParaRPr lang="en-US" sz="1400" b="1" i="1" dirty="0">
              <a:solidFill>
                <a:srgbClr val="002060"/>
              </a:solidFill>
              <a:latin typeface=" Arial "/>
            </a:endParaRPr>
          </a:p>
        </p:txBody>
      </p:sp>
    </p:spTree>
    <p:extLst>
      <p:ext uri="{BB962C8B-B14F-4D97-AF65-F5344CB8AC3E}">
        <p14:creationId xmlns:p14="http://schemas.microsoft.com/office/powerpoint/2010/main" val="2415281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18D0549-4AAE-0179-DAF1-18A5B4B0A65C}"/>
              </a:ext>
            </a:extLst>
          </p:cNvPr>
          <p:cNvPicPr>
            <a:picLocks noChangeAspect="1"/>
          </p:cNvPicPr>
          <p:nvPr/>
        </p:nvPicPr>
        <p:blipFill>
          <a:blip r:embed="rId2" cstate="print"/>
          <a:stretch>
            <a:fillRect/>
          </a:stretch>
        </p:blipFill>
        <p:spPr>
          <a:xfrm>
            <a:off x="493875" y="244549"/>
            <a:ext cx="1116505" cy="1116505"/>
          </a:xfrm>
          <a:prstGeom prst="rect">
            <a:avLst/>
          </a:prstGeom>
        </p:spPr>
      </p:pic>
      <p:sp>
        <p:nvSpPr>
          <p:cNvPr id="5" name="Title 1">
            <a:extLst>
              <a:ext uri="{FF2B5EF4-FFF2-40B4-BE49-F238E27FC236}">
                <a16:creationId xmlns:a16="http://schemas.microsoft.com/office/drawing/2014/main" xmlns="" id="{7B402E55-9A2C-71E8-06F8-D42FBAD39E57}"/>
              </a:ext>
            </a:extLst>
          </p:cNvPr>
          <p:cNvSpPr txBox="1">
            <a:spLocks noGrp="1"/>
          </p:cNvSpPr>
          <p:nvPr>
            <p:ph type="title"/>
          </p:nvPr>
        </p:nvSpPr>
        <p:spPr>
          <a:xfrm>
            <a:off x="1637414" y="428921"/>
            <a:ext cx="9442263" cy="559908"/>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dirty="0">
                <a:latin typeface="Arial" panose="020B0604020202020204" pitchFamily="34" charset="0"/>
                <a:cs typeface="Arial" panose="020B0604020202020204" pitchFamily="34" charset="0"/>
              </a:rPr>
              <a:t>УДИРДЛАГА ЗОХИОН </a:t>
            </a:r>
            <a:r>
              <a:rPr lang="mn-MN" sz="2400" dirty="0" smtClean="0">
                <a:latin typeface="Arial" panose="020B0604020202020204" pitchFamily="34" charset="0"/>
                <a:cs typeface="Arial" panose="020B0604020202020204" pitchFamily="34" charset="0"/>
              </a:rPr>
              <a:t>БАЙГУУЛАЛТ:</a:t>
            </a:r>
            <a:endParaRPr lang="en-US" sz="2400" dirty="0">
              <a:latin typeface="Arial" panose="020B0604020202020204" pitchFamily="34" charset="0"/>
              <a:cs typeface="Arial" panose="020B0604020202020204" pitchFamily="34" charset="0"/>
            </a:endParaRPr>
          </a:p>
        </p:txBody>
      </p:sp>
      <p:pic>
        <p:nvPicPr>
          <p:cNvPr id="25602" name="Picture 2" descr="C:\Users\Home\Desktop\30.jpg"/>
          <p:cNvPicPr>
            <a:picLocks noChangeAspect="1" noChangeArrowheads="1"/>
          </p:cNvPicPr>
          <p:nvPr/>
        </p:nvPicPr>
        <p:blipFill>
          <a:blip r:embed="rId3"/>
          <a:srcRect/>
          <a:stretch>
            <a:fillRect/>
          </a:stretch>
        </p:blipFill>
        <p:spPr bwMode="auto">
          <a:xfrm>
            <a:off x="4334493" y="1165879"/>
            <a:ext cx="2280061" cy="1577321"/>
          </a:xfrm>
          <a:prstGeom prst="rect">
            <a:avLst/>
          </a:prstGeom>
          <a:ln>
            <a:noFill/>
          </a:ln>
          <a:effectLst>
            <a:softEdge rad="112500"/>
          </a:effectLst>
        </p:spPr>
      </p:pic>
      <p:pic>
        <p:nvPicPr>
          <p:cNvPr id="25603" name="Picture 3" descr="C:\Users\Home\Desktop\31.jpg"/>
          <p:cNvPicPr>
            <a:picLocks noChangeAspect="1" noChangeArrowheads="1"/>
          </p:cNvPicPr>
          <p:nvPr/>
        </p:nvPicPr>
        <p:blipFill>
          <a:blip r:embed="rId4" cstate="print"/>
          <a:srcRect/>
          <a:stretch>
            <a:fillRect/>
          </a:stretch>
        </p:blipFill>
        <p:spPr bwMode="auto">
          <a:xfrm>
            <a:off x="6779561" y="1100184"/>
            <a:ext cx="2138808" cy="1595513"/>
          </a:xfrm>
          <a:prstGeom prst="rect">
            <a:avLst/>
          </a:prstGeom>
          <a:ln>
            <a:noFill/>
          </a:ln>
          <a:effectLst>
            <a:softEdge rad="112500"/>
          </a:effectLst>
        </p:spPr>
      </p:pic>
      <p:pic>
        <p:nvPicPr>
          <p:cNvPr id="25604" name="Picture 4" descr="C:\Users\Home\Desktop\32.jpg"/>
          <p:cNvPicPr>
            <a:picLocks noChangeAspect="1" noChangeArrowheads="1"/>
          </p:cNvPicPr>
          <p:nvPr/>
        </p:nvPicPr>
        <p:blipFill>
          <a:blip r:embed="rId5" cstate="print"/>
          <a:srcRect/>
          <a:stretch>
            <a:fillRect/>
          </a:stretch>
        </p:blipFill>
        <p:spPr bwMode="auto">
          <a:xfrm>
            <a:off x="9083375" y="1106235"/>
            <a:ext cx="2079430" cy="1589464"/>
          </a:xfrm>
          <a:prstGeom prst="rect">
            <a:avLst/>
          </a:prstGeom>
          <a:ln>
            <a:noFill/>
          </a:ln>
          <a:effectLst>
            <a:softEdge rad="112500"/>
          </a:effectLst>
        </p:spPr>
      </p:pic>
      <p:pic>
        <p:nvPicPr>
          <p:cNvPr id="25605" name="Picture 5" descr="C:\Users\Home\Desktop\33.jpg"/>
          <p:cNvPicPr>
            <a:picLocks noChangeAspect="1" noChangeArrowheads="1"/>
          </p:cNvPicPr>
          <p:nvPr/>
        </p:nvPicPr>
        <p:blipFill>
          <a:blip r:embed="rId6" cstate="print"/>
          <a:srcRect/>
          <a:stretch>
            <a:fillRect/>
          </a:stretch>
        </p:blipFill>
        <p:spPr bwMode="auto">
          <a:xfrm>
            <a:off x="7837714" y="4527298"/>
            <a:ext cx="2826328" cy="1719123"/>
          </a:xfrm>
          <a:prstGeom prst="rect">
            <a:avLst/>
          </a:prstGeom>
          <a:ln>
            <a:noFill/>
          </a:ln>
          <a:effectLst>
            <a:softEdge rad="112500"/>
          </a:effectLst>
        </p:spPr>
      </p:pic>
      <p:pic>
        <p:nvPicPr>
          <p:cNvPr id="25606" name="Picture 6" descr="C:\Users\Home\Desktop\34.jpg"/>
          <p:cNvPicPr>
            <a:picLocks noChangeAspect="1" noChangeArrowheads="1"/>
          </p:cNvPicPr>
          <p:nvPr/>
        </p:nvPicPr>
        <p:blipFill>
          <a:blip r:embed="rId7" cstate="print"/>
          <a:srcRect/>
          <a:stretch>
            <a:fillRect/>
          </a:stretch>
        </p:blipFill>
        <p:spPr bwMode="auto">
          <a:xfrm>
            <a:off x="4845133" y="4599092"/>
            <a:ext cx="2529444" cy="1742331"/>
          </a:xfrm>
          <a:prstGeom prst="rect">
            <a:avLst/>
          </a:prstGeom>
          <a:ln>
            <a:noFill/>
          </a:ln>
          <a:effectLst>
            <a:softEdge rad="112500"/>
          </a:effectLst>
        </p:spPr>
      </p:pic>
      <p:pic>
        <p:nvPicPr>
          <p:cNvPr id="25607" name="Picture 7" descr="C:\Users\Home\Desktop\35.jpg"/>
          <p:cNvPicPr>
            <a:picLocks noChangeAspect="1" noChangeArrowheads="1"/>
          </p:cNvPicPr>
          <p:nvPr/>
        </p:nvPicPr>
        <p:blipFill>
          <a:blip r:embed="rId8" cstate="print"/>
          <a:srcRect/>
          <a:stretch>
            <a:fillRect/>
          </a:stretch>
        </p:blipFill>
        <p:spPr bwMode="auto">
          <a:xfrm>
            <a:off x="9114625" y="2768670"/>
            <a:ext cx="2107556" cy="1743954"/>
          </a:xfrm>
          <a:prstGeom prst="rect">
            <a:avLst/>
          </a:prstGeom>
          <a:ln>
            <a:noFill/>
          </a:ln>
          <a:effectLst>
            <a:softEdge rad="112500"/>
          </a:effectLst>
        </p:spPr>
      </p:pic>
      <p:pic>
        <p:nvPicPr>
          <p:cNvPr id="25608" name="Picture 8" descr="C:\Users\Home\Desktop\36.jpg"/>
          <p:cNvPicPr>
            <a:picLocks noChangeAspect="1" noChangeArrowheads="1"/>
          </p:cNvPicPr>
          <p:nvPr/>
        </p:nvPicPr>
        <p:blipFill>
          <a:blip r:embed="rId9" cstate="print"/>
          <a:srcRect/>
          <a:stretch>
            <a:fillRect/>
          </a:stretch>
        </p:blipFill>
        <p:spPr bwMode="auto">
          <a:xfrm>
            <a:off x="6531427" y="2766951"/>
            <a:ext cx="2386941" cy="1793174"/>
          </a:xfrm>
          <a:prstGeom prst="rect">
            <a:avLst/>
          </a:prstGeom>
          <a:ln>
            <a:noFill/>
          </a:ln>
          <a:effectLst>
            <a:softEdge rad="112500"/>
          </a:effectLst>
        </p:spPr>
      </p:pic>
      <p:pic>
        <p:nvPicPr>
          <p:cNvPr id="25609" name="Picture 9" descr="C:\Users\Home\Desktop\37.jpg"/>
          <p:cNvPicPr>
            <a:picLocks noChangeAspect="1" noChangeArrowheads="1"/>
          </p:cNvPicPr>
          <p:nvPr/>
        </p:nvPicPr>
        <p:blipFill>
          <a:blip r:embed="rId10" cstate="print"/>
          <a:srcRect/>
          <a:stretch>
            <a:fillRect/>
          </a:stretch>
        </p:blipFill>
        <p:spPr bwMode="auto">
          <a:xfrm>
            <a:off x="4180114" y="2778995"/>
            <a:ext cx="2363190" cy="1591123"/>
          </a:xfrm>
          <a:prstGeom prst="rect">
            <a:avLst/>
          </a:prstGeom>
          <a:ln>
            <a:noFill/>
          </a:ln>
          <a:effectLst>
            <a:softEdge rad="112500"/>
          </a:effectLst>
        </p:spPr>
      </p:pic>
      <p:sp>
        <p:nvSpPr>
          <p:cNvPr id="16" name="Rectangle 15"/>
          <p:cNvSpPr/>
          <p:nvPr/>
        </p:nvSpPr>
        <p:spPr>
          <a:xfrm>
            <a:off x="344386" y="1460664"/>
            <a:ext cx="3906980" cy="4801314"/>
          </a:xfrm>
          <a:prstGeom prst="rect">
            <a:avLst/>
          </a:prstGeom>
        </p:spPr>
        <p:txBody>
          <a:bodyPr wrap="square">
            <a:spAutoFit/>
          </a:bodyPr>
          <a:lstStyle/>
          <a:p>
            <a:pPr lvl="0" algn="just" fontAlgn="base">
              <a:spcBef>
                <a:spcPct val="0"/>
              </a:spcBef>
              <a:spcAft>
                <a:spcPct val="0"/>
              </a:spcAft>
            </a:pPr>
            <a:r>
              <a:rPr lang="mn-MN" dirty="0" smtClean="0">
                <a:solidFill>
                  <a:srgbClr val="050505"/>
                </a:solidFill>
                <a:latin typeface=" Arial "/>
                <a:cs typeface="Segoe UI Historic" pitchFamily="34" charset="0"/>
              </a:rPr>
              <a:t>2023 оны 04 дүгээр сарын 05-ны өдөр иргэний танхимд Сумын Засаг дарга Б.Ганбаяр харьяа байгууллагуудын удирдлага, Багийн Засаг дарга нартай 2023 онд хамтран ажиллах гэрээг байгууллаа.</a:t>
            </a:r>
            <a:endParaRPr lang="mn-MN" dirty="0" smtClean="0">
              <a:latin typeface=" Arial "/>
              <a:cs typeface="Arial" pitchFamily="34" charset="0"/>
            </a:endParaRPr>
          </a:p>
          <a:p>
            <a:pPr lvl="0" algn="just" eaLnBrk="0" fontAlgn="ctr" hangingPunct="0">
              <a:spcBef>
                <a:spcPct val="0"/>
              </a:spcBef>
              <a:spcAft>
                <a:spcPct val="0"/>
              </a:spcAft>
            </a:pPr>
            <a:r>
              <a:rPr lang="mn-MN" dirty="0" smtClean="0">
                <a:solidFill>
                  <a:srgbClr val="050505"/>
                </a:solidFill>
                <a:latin typeface=" Arial "/>
                <a:cs typeface="Segoe UI Historic" pitchFamily="34" charset="0"/>
              </a:rPr>
              <a:t>  Засаг дарга Б.Ганбаяр хэлсэн үгэндээ Засгийн газраас авч хэрэгжүүлж байгаа шинэ сэргэлтийн бодлого, Хөдөөгийн сэргэлт, сахилга хариуцлагын талаар, цэмцгэр Баянталчууд, нээлттэй Баянталчууд гэсэн асуудлуудын талаар дурдаж сумын хөгжилд иргэн бүрийн үүрэг оролцоо чухал болохыг онцоллоо.</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091821"/>
            <a:ext cx="5123213" cy="5190226"/>
          </a:xfrm>
        </p:spPr>
        <p:txBody>
          <a:bodyPr>
            <a:normAutofit fontScale="92500" lnSpcReduction="10000"/>
          </a:bodyPr>
          <a:lstStyle/>
          <a:p>
            <a:pPr algn="just"/>
            <a:r>
              <a:rPr lang="mn-MN" sz="1800" dirty="0" smtClean="0">
                <a:latin typeface=" Arial "/>
              </a:rPr>
              <a:t>Монгол Улсын Засгийн газраас хэрэгжүүлж буй “Шинэ сэргэлтийн бодлого”-ын хүрээнд Батлан хамгаалах салбарын бодлоготой уялдуулан Говьсүмбэр аймгийн Засаг дарга хүсэлт гаргаснаар 2023 оны 04 дүгээр сарын 05-ны өдөр Зэвсэгт хүчний жанжин штабын нэгдүгээр орлогч дарга хурандаа Ж.Өсөхбаяраар ахлуулсан ажлын хэсэг Баянтал суманд хуучны ЗХУ(ОХУ)-ын цэргийн анги байрлаж байсан барилга байгууламжийг түшиглэн хүн амын нягтрал ихтэй газраас цэргийн ангийг Говьсүмбэр аймагт шилжүүлэн байрлуулах боломжийг судлахаар газар дээр нь ажиллалаа.</a:t>
            </a:r>
          </a:p>
          <a:p>
            <a:pPr algn="just"/>
            <a:r>
              <a:rPr lang="mn-MN" sz="1800" dirty="0" smtClean="0">
                <a:latin typeface=" Arial "/>
              </a:rPr>
              <a:t>Сумын Засаг дарга Б.Ганбаяр ажлын хэсгийн бүрэлдэхүүнтэй уулзах үеэр орон нутгийн газар инженерийн байгууламжийн нөөц боломж, офицер, ахлагч, ажилчин албан хаагчдын нийгмийн асуудлыг шийдвэрлэх боломж болон холбогдох асуудлуудыг ярилцаж сум орон нутгаас дэмжлэг үзүүлэн хамтран ажиллахаа илэрхийллээ.</a:t>
            </a:r>
          </a:p>
          <a:p>
            <a:endParaRPr lang="en-US" dirty="0"/>
          </a:p>
        </p:txBody>
      </p:sp>
      <p:pic>
        <p:nvPicPr>
          <p:cNvPr id="4" name="Picture 3">
            <a:extLst>
              <a:ext uri="{FF2B5EF4-FFF2-40B4-BE49-F238E27FC236}">
                <a16:creationId xmlns:a16="http://schemas.microsoft.com/office/drawing/2014/main" xmlns="" id="{718D0549-4AAE-0179-DAF1-18A5B4B0A65C}"/>
              </a:ext>
            </a:extLst>
          </p:cNvPr>
          <p:cNvPicPr>
            <a:picLocks noChangeAspect="1"/>
          </p:cNvPicPr>
          <p:nvPr/>
        </p:nvPicPr>
        <p:blipFill>
          <a:blip r:embed="rId2" cstate="print"/>
          <a:stretch>
            <a:fillRect/>
          </a:stretch>
        </p:blipFill>
        <p:spPr>
          <a:xfrm>
            <a:off x="780656" y="178130"/>
            <a:ext cx="1024393" cy="938375"/>
          </a:xfrm>
          <a:prstGeom prst="rect">
            <a:avLst/>
          </a:prstGeom>
        </p:spPr>
      </p:pic>
      <p:sp>
        <p:nvSpPr>
          <p:cNvPr id="5" name="Title 1">
            <a:extLst>
              <a:ext uri="{FF2B5EF4-FFF2-40B4-BE49-F238E27FC236}">
                <a16:creationId xmlns:a16="http://schemas.microsoft.com/office/drawing/2014/main" xmlns="" id="{7B402E55-9A2C-71E8-06F8-D42FBAD39E57}"/>
              </a:ext>
            </a:extLst>
          </p:cNvPr>
          <p:cNvSpPr txBox="1">
            <a:spLocks noGrp="1"/>
          </p:cNvSpPr>
          <p:nvPr>
            <p:ph type="title"/>
          </p:nvPr>
        </p:nvSpPr>
        <p:spPr>
          <a:xfrm>
            <a:off x="2244436" y="365125"/>
            <a:ext cx="9109364" cy="525523"/>
          </a:xfrm>
          <a:prstGeom prst="rect">
            <a:avLst/>
          </a:prstGeom>
          <a:solidFill>
            <a:schemeClr val="accent4">
              <a:lumMod val="60000"/>
              <a:lumOff val="4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dirty="0">
                <a:latin typeface="Arial" panose="020B0604020202020204" pitchFamily="34" charset="0"/>
                <a:cs typeface="Arial" panose="020B0604020202020204" pitchFamily="34" charset="0"/>
              </a:rPr>
              <a:t>УДИРДЛАГА ЗОХИОН </a:t>
            </a:r>
            <a:r>
              <a:rPr lang="mn-MN" sz="2400" dirty="0" smtClean="0">
                <a:latin typeface="Arial" panose="020B0604020202020204" pitchFamily="34" charset="0"/>
                <a:cs typeface="Arial" panose="020B0604020202020204" pitchFamily="34" charset="0"/>
              </a:rPr>
              <a:t>БАЙГУУЛАЛТ</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26626" name="Picture 2" descr="C:\Users\Home\Desktop\40.jpg"/>
          <p:cNvPicPr>
            <a:picLocks noChangeAspect="1" noChangeArrowheads="1"/>
          </p:cNvPicPr>
          <p:nvPr/>
        </p:nvPicPr>
        <p:blipFill>
          <a:blip r:embed="rId3" cstate="print"/>
          <a:srcRect/>
          <a:stretch>
            <a:fillRect/>
          </a:stretch>
        </p:blipFill>
        <p:spPr bwMode="auto">
          <a:xfrm>
            <a:off x="8777105" y="1131879"/>
            <a:ext cx="2634017" cy="2497540"/>
          </a:xfrm>
          <a:prstGeom prst="rect">
            <a:avLst/>
          </a:prstGeom>
          <a:ln>
            <a:noFill/>
          </a:ln>
          <a:effectLst>
            <a:softEdge rad="112500"/>
          </a:effectLst>
        </p:spPr>
      </p:pic>
      <p:pic>
        <p:nvPicPr>
          <p:cNvPr id="26629" name="Picture 5" descr="C:\Users\Home\Desktop\43.jpg"/>
          <p:cNvPicPr>
            <a:picLocks noChangeAspect="1" noChangeArrowheads="1"/>
          </p:cNvPicPr>
          <p:nvPr/>
        </p:nvPicPr>
        <p:blipFill>
          <a:blip r:embed="rId4" cstate="print"/>
          <a:srcRect/>
          <a:stretch>
            <a:fillRect/>
          </a:stretch>
        </p:blipFill>
        <p:spPr bwMode="auto">
          <a:xfrm>
            <a:off x="6036350" y="3863202"/>
            <a:ext cx="2732426" cy="2483893"/>
          </a:xfrm>
          <a:prstGeom prst="rect">
            <a:avLst/>
          </a:prstGeom>
          <a:ln>
            <a:noFill/>
          </a:ln>
          <a:effectLst>
            <a:softEdge rad="112500"/>
          </a:effectLst>
        </p:spPr>
      </p:pic>
      <p:pic>
        <p:nvPicPr>
          <p:cNvPr id="26630" name="Picture 6" descr="C:\Users\Home\Desktop\44.jpg"/>
          <p:cNvPicPr>
            <a:picLocks noChangeAspect="1" noChangeArrowheads="1"/>
          </p:cNvPicPr>
          <p:nvPr/>
        </p:nvPicPr>
        <p:blipFill>
          <a:blip r:embed="rId5"/>
          <a:srcRect/>
          <a:stretch>
            <a:fillRect/>
          </a:stretch>
        </p:blipFill>
        <p:spPr bwMode="auto">
          <a:xfrm>
            <a:off x="5933586" y="1114155"/>
            <a:ext cx="2747276" cy="2620370"/>
          </a:xfrm>
          <a:prstGeom prst="rect">
            <a:avLst/>
          </a:prstGeom>
          <a:ln>
            <a:noFill/>
          </a:ln>
          <a:effectLst>
            <a:softEdge rad="112500"/>
          </a:effectLst>
        </p:spPr>
      </p:pic>
      <p:pic>
        <p:nvPicPr>
          <p:cNvPr id="26631" name="Picture 7" descr="C:\Users\Home\Desktop\45.jpg"/>
          <p:cNvPicPr>
            <a:picLocks noChangeAspect="1" noChangeArrowheads="1"/>
          </p:cNvPicPr>
          <p:nvPr/>
        </p:nvPicPr>
        <p:blipFill>
          <a:blip r:embed="rId6" cstate="print"/>
          <a:srcRect/>
          <a:stretch>
            <a:fillRect/>
          </a:stretch>
        </p:blipFill>
        <p:spPr bwMode="auto">
          <a:xfrm>
            <a:off x="8957540" y="3883940"/>
            <a:ext cx="2502148" cy="2361063"/>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B402E55-9A2C-71E8-06F8-D42FBAD39E57}"/>
              </a:ext>
            </a:extLst>
          </p:cNvPr>
          <p:cNvSpPr txBox="1">
            <a:spLocks noGrp="1"/>
          </p:cNvSpPr>
          <p:nvPr>
            <p:ph type="title"/>
          </p:nvPr>
        </p:nvSpPr>
        <p:spPr>
          <a:xfrm>
            <a:off x="1852552" y="365126"/>
            <a:ext cx="9571510" cy="478022"/>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dirty="0">
                <a:latin typeface="Arial" panose="020B0604020202020204" pitchFamily="34" charset="0"/>
                <a:cs typeface="Arial" panose="020B0604020202020204" pitchFamily="34" charset="0"/>
              </a:rPr>
              <a:t>УДИРДЛАГА ЗОХИОН </a:t>
            </a:r>
            <a:r>
              <a:rPr lang="mn-MN" sz="2400" dirty="0" smtClean="0">
                <a:latin typeface="Arial" panose="020B0604020202020204" pitchFamily="34" charset="0"/>
                <a:cs typeface="Arial" panose="020B0604020202020204" pitchFamily="34" charset="0"/>
              </a:rPr>
              <a:t>БАЙГУУЛАЛТ:</a:t>
            </a: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718D0549-4AAE-0179-DAF1-18A5B4B0A65C}"/>
              </a:ext>
            </a:extLst>
          </p:cNvPr>
          <p:cNvPicPr>
            <a:picLocks noChangeAspect="1"/>
          </p:cNvPicPr>
          <p:nvPr/>
        </p:nvPicPr>
        <p:blipFill>
          <a:blip r:embed="rId2" cstate="print"/>
          <a:stretch>
            <a:fillRect/>
          </a:stretch>
        </p:blipFill>
        <p:spPr>
          <a:xfrm>
            <a:off x="629392" y="250616"/>
            <a:ext cx="1172375" cy="1116505"/>
          </a:xfrm>
          <a:prstGeom prst="rect">
            <a:avLst/>
          </a:prstGeom>
        </p:spPr>
      </p:pic>
      <p:sp>
        <p:nvSpPr>
          <p:cNvPr id="8" name="Rectangle 7"/>
          <p:cNvSpPr/>
          <p:nvPr/>
        </p:nvSpPr>
        <p:spPr>
          <a:xfrm>
            <a:off x="783769" y="1496289"/>
            <a:ext cx="4191992" cy="2862322"/>
          </a:xfrm>
          <a:prstGeom prst="rect">
            <a:avLst/>
          </a:prstGeom>
        </p:spPr>
        <p:txBody>
          <a:bodyPr wrap="square">
            <a:spAutoFit/>
          </a:bodyPr>
          <a:lstStyle/>
          <a:p>
            <a:pPr algn="just"/>
            <a:r>
              <a:rPr lang="mn-MN" dirty="0" smtClean="0">
                <a:latin typeface=" Arial "/>
              </a:rPr>
              <a:t>2023 оны 04 дүгээр сарын 06-ны өдөр зохион байгуулагдсан сумын Засаг даргын Тамгын газрын төрийн захиргаа болон үйлчилгээний албан хаагчидтай гүйцэтгэлийн төлөвлөгөө, хөдөлмөрийн гэрээг батлах арга хэмжээнд нийт 12 албан хаагч оролцож 2023 оны гүйцэтгэлийн төлөвлөгөөг батлуулан, хамтран ажиллах гэрээг байгууллаа. </a:t>
            </a:r>
            <a:endParaRPr lang="en-US" dirty="0">
              <a:latin typeface=" Arial "/>
            </a:endParaRPr>
          </a:p>
        </p:txBody>
      </p:sp>
      <p:pic>
        <p:nvPicPr>
          <p:cNvPr id="24578" name="Picture 2"/>
          <p:cNvPicPr>
            <a:picLocks noChangeAspect="1" noChangeArrowheads="1"/>
          </p:cNvPicPr>
          <p:nvPr/>
        </p:nvPicPr>
        <p:blipFill>
          <a:blip r:embed="rId3" cstate="print"/>
          <a:srcRect/>
          <a:stretch>
            <a:fillRect/>
          </a:stretch>
        </p:blipFill>
        <p:spPr bwMode="auto">
          <a:xfrm>
            <a:off x="5585130" y="1372043"/>
            <a:ext cx="2739473" cy="2154928"/>
          </a:xfrm>
          <a:prstGeom prst="rect">
            <a:avLst/>
          </a:prstGeom>
          <a:ln>
            <a:noFill/>
          </a:ln>
          <a:effectLst>
            <a:softEdge rad="112500"/>
          </a:effectLst>
        </p:spPr>
      </p:pic>
      <p:pic>
        <p:nvPicPr>
          <p:cNvPr id="24579" name="Picture 3"/>
          <p:cNvPicPr>
            <a:picLocks noChangeAspect="1" noChangeArrowheads="1"/>
          </p:cNvPicPr>
          <p:nvPr/>
        </p:nvPicPr>
        <p:blipFill>
          <a:blip r:embed="rId4" cstate="print"/>
          <a:srcRect/>
          <a:stretch>
            <a:fillRect/>
          </a:stretch>
        </p:blipFill>
        <p:spPr bwMode="auto">
          <a:xfrm>
            <a:off x="855023" y="4346369"/>
            <a:ext cx="3898833" cy="2161309"/>
          </a:xfrm>
          <a:prstGeom prst="rect">
            <a:avLst/>
          </a:prstGeom>
          <a:ln>
            <a:noFill/>
          </a:ln>
          <a:effectLst>
            <a:softEdge rad="112500"/>
          </a:effectLst>
        </p:spPr>
      </p:pic>
      <p:pic>
        <p:nvPicPr>
          <p:cNvPr id="24580" name="Picture 4"/>
          <p:cNvPicPr>
            <a:picLocks noChangeAspect="1" noChangeArrowheads="1"/>
          </p:cNvPicPr>
          <p:nvPr/>
        </p:nvPicPr>
        <p:blipFill>
          <a:blip r:embed="rId5" cstate="print"/>
          <a:srcRect/>
          <a:stretch>
            <a:fillRect/>
          </a:stretch>
        </p:blipFill>
        <p:spPr bwMode="auto">
          <a:xfrm>
            <a:off x="8526482" y="1428048"/>
            <a:ext cx="2909456" cy="2087048"/>
          </a:xfrm>
          <a:prstGeom prst="rect">
            <a:avLst/>
          </a:prstGeom>
          <a:ln>
            <a:noFill/>
          </a:ln>
          <a:effectLst>
            <a:softEdge rad="112500"/>
          </a:effectLst>
        </p:spPr>
      </p:pic>
      <p:pic>
        <p:nvPicPr>
          <p:cNvPr id="24581" name="Picture 5" descr="C:\Users\Home\Desktop\2700.jpg"/>
          <p:cNvPicPr>
            <a:picLocks noChangeAspect="1" noChangeArrowheads="1"/>
          </p:cNvPicPr>
          <p:nvPr/>
        </p:nvPicPr>
        <p:blipFill>
          <a:blip r:embed="rId6" cstate="print"/>
          <a:srcRect/>
          <a:stretch>
            <a:fillRect/>
          </a:stretch>
        </p:blipFill>
        <p:spPr bwMode="auto">
          <a:xfrm>
            <a:off x="5573394" y="3823855"/>
            <a:ext cx="2691832" cy="2173184"/>
          </a:xfrm>
          <a:prstGeom prst="rect">
            <a:avLst/>
          </a:prstGeom>
          <a:ln>
            <a:noFill/>
          </a:ln>
          <a:effectLst>
            <a:softEdge rad="112500"/>
          </a:effectLst>
        </p:spPr>
      </p:pic>
      <p:pic>
        <p:nvPicPr>
          <p:cNvPr id="24583" name="Picture 7" descr="C:\Users\Home\Desktop\2900.jpg"/>
          <p:cNvPicPr>
            <a:picLocks noChangeAspect="1" noChangeArrowheads="1"/>
          </p:cNvPicPr>
          <p:nvPr/>
        </p:nvPicPr>
        <p:blipFill>
          <a:blip r:embed="rId7" cstate="print"/>
          <a:srcRect/>
          <a:stretch>
            <a:fillRect/>
          </a:stretch>
        </p:blipFill>
        <p:spPr bwMode="auto">
          <a:xfrm>
            <a:off x="8605192" y="3930732"/>
            <a:ext cx="2700117" cy="1923803"/>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8" y="1078173"/>
            <a:ext cx="6504298" cy="5098790"/>
          </a:xfrm>
        </p:spPr>
        <p:txBody>
          <a:bodyPr>
            <a:normAutofit fontScale="25000" lnSpcReduction="20000"/>
          </a:bodyPr>
          <a:lstStyle/>
          <a:p>
            <a:endParaRPr lang="mn-MN" sz="7200" dirty="0" smtClean="0">
              <a:latin typeface=" Arial "/>
            </a:endParaRPr>
          </a:p>
          <a:p>
            <a:pPr algn="just"/>
            <a:r>
              <a:rPr lang="mn-MN" sz="5600" dirty="0" smtClean="0">
                <a:latin typeface=" Arial "/>
              </a:rPr>
              <a:t>Засаг дарга , Засаг даргын Тамгын газарт  ирсэн, явсан, хариутай албан бичиг, өргөдөл гомдолын шийдвэрлэлтийн талаар  </a:t>
            </a:r>
            <a:endParaRPr lang="en-US" sz="5600" dirty="0" smtClean="0">
              <a:latin typeface=" Arial "/>
            </a:endParaRPr>
          </a:p>
          <a:p>
            <a:pPr algn="just"/>
            <a:r>
              <a:rPr lang="mn-MN" sz="5600" dirty="0" smtClean="0">
                <a:latin typeface=" Arial "/>
              </a:rPr>
              <a:t> </a:t>
            </a:r>
            <a:endParaRPr lang="en-US" sz="5600" dirty="0" smtClean="0">
              <a:latin typeface=" Arial "/>
            </a:endParaRPr>
          </a:p>
          <a:p>
            <a:pPr algn="just"/>
            <a:r>
              <a:rPr lang="mn-MN" sz="5600" dirty="0" smtClean="0">
                <a:latin typeface=" Arial "/>
              </a:rPr>
              <a:t>1</a:t>
            </a:r>
            <a:r>
              <a:rPr lang="mn-MN" sz="5600" dirty="0" smtClean="0">
                <a:solidFill>
                  <a:srgbClr val="FF0000"/>
                </a:solidFill>
                <a:latin typeface=" Arial "/>
              </a:rPr>
              <a:t>. </a:t>
            </a:r>
            <a:r>
              <a:rPr lang="mn-MN" sz="5600" b="1" dirty="0" smtClean="0">
                <a:solidFill>
                  <a:srgbClr val="FF0000"/>
                </a:solidFill>
                <a:latin typeface=" Arial "/>
              </a:rPr>
              <a:t>Ирсэн албан бичиг -19</a:t>
            </a:r>
            <a:endParaRPr lang="en-US" sz="5600" b="1" dirty="0" smtClean="0">
              <a:solidFill>
                <a:srgbClr val="FF0000"/>
              </a:solidFill>
              <a:latin typeface=" Arial "/>
            </a:endParaRPr>
          </a:p>
          <a:p>
            <a:pPr algn="just"/>
            <a:r>
              <a:rPr lang="mn-MN" sz="5600" dirty="0" smtClean="0">
                <a:latin typeface=" Arial "/>
              </a:rPr>
              <a:t>-Үүнээс: Бүртгэл хяналтын карт хөтөлсөн хариутай албан бичиг -12 </a:t>
            </a:r>
            <a:endParaRPr lang="en-US" sz="5600" dirty="0" smtClean="0">
              <a:latin typeface=" Arial "/>
            </a:endParaRPr>
          </a:p>
          <a:p>
            <a:pPr algn="just"/>
            <a:r>
              <a:rPr lang="mn-MN" sz="5600" dirty="0" smtClean="0">
                <a:latin typeface=" Arial "/>
              </a:rPr>
              <a:t>Хугацаандаа явсан хариутай албан бичиг -1</a:t>
            </a:r>
            <a:endParaRPr lang="en-US" sz="5600" dirty="0" smtClean="0">
              <a:latin typeface=" Arial "/>
            </a:endParaRPr>
          </a:p>
          <a:p>
            <a:pPr algn="just"/>
            <a:r>
              <a:rPr lang="mn-MN" sz="5600" dirty="0" smtClean="0">
                <a:latin typeface=" Arial "/>
              </a:rPr>
              <a:t>Хугацаа хоцорсон -1</a:t>
            </a:r>
            <a:endParaRPr lang="en-US" sz="5600" dirty="0" smtClean="0">
              <a:latin typeface=" Arial "/>
            </a:endParaRPr>
          </a:p>
          <a:p>
            <a:pPr algn="just"/>
            <a:r>
              <a:rPr lang="mn-MN" sz="5600" dirty="0" smtClean="0">
                <a:latin typeface=" Arial "/>
              </a:rPr>
              <a:t>Хугацаа болоогүй-10</a:t>
            </a:r>
            <a:endParaRPr lang="en-US" sz="5600" dirty="0" smtClean="0">
              <a:latin typeface=" Arial "/>
            </a:endParaRPr>
          </a:p>
          <a:p>
            <a:pPr algn="just"/>
            <a:r>
              <a:rPr lang="mn-MN" sz="5600" dirty="0" smtClean="0">
                <a:latin typeface=" Arial "/>
              </a:rPr>
              <a:t>2. </a:t>
            </a:r>
            <a:r>
              <a:rPr lang="mn-MN" sz="5600" b="1" dirty="0" smtClean="0">
                <a:solidFill>
                  <a:srgbClr val="FF0000"/>
                </a:solidFill>
                <a:latin typeface=" Arial "/>
              </a:rPr>
              <a:t>Явуулсан албан бичиг-21 </a:t>
            </a:r>
            <a:endParaRPr lang="en-US" sz="5600" b="1" dirty="0" smtClean="0">
              <a:solidFill>
                <a:srgbClr val="FF0000"/>
              </a:solidFill>
              <a:latin typeface=" Arial "/>
            </a:endParaRPr>
          </a:p>
          <a:p>
            <a:pPr algn="just"/>
            <a:endParaRPr lang="mn-MN" sz="5600" b="1" dirty="0" smtClean="0">
              <a:latin typeface=" Arial "/>
            </a:endParaRPr>
          </a:p>
          <a:p>
            <a:pPr algn="just"/>
            <a:r>
              <a:rPr lang="mn-MN" sz="5600" b="1" dirty="0" smtClean="0">
                <a:latin typeface=" Arial "/>
              </a:rPr>
              <a:t>3. </a:t>
            </a:r>
            <a:r>
              <a:rPr lang="mn-MN" sz="5600" b="1" dirty="0" smtClean="0">
                <a:solidFill>
                  <a:srgbClr val="FF0000"/>
                </a:solidFill>
                <a:latin typeface=" Arial "/>
              </a:rPr>
              <a:t>Өргөдөл, гомдолын шийдвэрлэлт</a:t>
            </a:r>
            <a:endParaRPr lang="en-US" sz="5600" dirty="0" smtClean="0">
              <a:solidFill>
                <a:srgbClr val="FF0000"/>
              </a:solidFill>
              <a:latin typeface=" Arial "/>
            </a:endParaRPr>
          </a:p>
          <a:p>
            <a:pPr algn="just"/>
            <a:r>
              <a:rPr lang="mn-MN" sz="5600" b="1" dirty="0" smtClean="0">
                <a:latin typeface=" Arial "/>
              </a:rPr>
              <a:t>1. Засаг даргад ирсэн өргөдөл-2</a:t>
            </a:r>
            <a:endParaRPr lang="en-US" sz="5600" dirty="0" smtClean="0">
              <a:latin typeface=" Arial "/>
            </a:endParaRPr>
          </a:p>
          <a:p>
            <a:pPr algn="just"/>
            <a:r>
              <a:rPr lang="mn-MN" sz="5600" dirty="0" smtClean="0">
                <a:latin typeface=" Arial "/>
              </a:rPr>
              <a:t>Үүнийг задалвал:</a:t>
            </a:r>
            <a:endParaRPr lang="en-US" sz="5600" dirty="0" smtClean="0">
              <a:latin typeface=" Arial "/>
            </a:endParaRPr>
          </a:p>
          <a:p>
            <a:pPr algn="just"/>
            <a:r>
              <a:rPr lang="mn-MN" sz="5600" dirty="0" smtClean="0">
                <a:latin typeface=" Arial "/>
              </a:rPr>
              <a:t>-Газрын зөвшөөрөл сунгах -1 /шийдвэрлэлтийн хугацаа болоогүй/</a:t>
            </a:r>
            <a:endParaRPr lang="en-US" sz="5600" dirty="0" smtClean="0">
              <a:latin typeface=" Arial "/>
            </a:endParaRPr>
          </a:p>
          <a:p>
            <a:pPr algn="just"/>
            <a:r>
              <a:rPr lang="mn-MN" sz="5600" dirty="0" smtClean="0">
                <a:latin typeface=" Arial "/>
              </a:rPr>
              <a:t>-Ажлаас чөлөөлөгдөх хүсэлт-1 /шийдвэрлэлтийн хугацаа болоогүй/</a:t>
            </a:r>
            <a:endParaRPr lang="en-US" sz="5600" dirty="0" smtClean="0">
              <a:latin typeface=" Arial "/>
            </a:endParaRPr>
          </a:p>
          <a:p>
            <a:pPr algn="just"/>
            <a:r>
              <a:rPr lang="mn-MN" sz="5600" b="1" dirty="0" smtClean="0">
                <a:latin typeface=" Arial "/>
              </a:rPr>
              <a:t>2. Засаг даргын Тамгын газарт ирсэн өргөдөл -1</a:t>
            </a:r>
            <a:endParaRPr lang="en-US" sz="5600" dirty="0" smtClean="0">
              <a:latin typeface=" Arial "/>
            </a:endParaRPr>
          </a:p>
          <a:p>
            <a:pPr algn="just"/>
            <a:r>
              <a:rPr lang="mn-MN" sz="5600" dirty="0" smtClean="0">
                <a:latin typeface=" Arial "/>
              </a:rPr>
              <a:t>-Ажлын байраар хангаж өгнө үү –1 /шийдвэрлэлтийн хугацаа болоогүй/</a:t>
            </a:r>
            <a:endParaRPr lang="en-US" sz="5600" dirty="0" smtClean="0">
              <a:latin typeface=" Arial "/>
            </a:endParaRPr>
          </a:p>
          <a:p>
            <a:pPr algn="just"/>
            <a:r>
              <a:rPr lang="mn-MN" sz="7200" dirty="0" smtClean="0">
                <a:latin typeface=" Arial "/>
              </a:rPr>
              <a:t> </a:t>
            </a:r>
            <a:endParaRPr lang="en-US" sz="7200" dirty="0" smtClean="0">
              <a:latin typeface=" Arial "/>
            </a:endParaRPr>
          </a:p>
          <a:p>
            <a:pPr algn="just"/>
            <a:endParaRPr lang="en-US" dirty="0"/>
          </a:p>
        </p:txBody>
      </p:sp>
      <p:sp>
        <p:nvSpPr>
          <p:cNvPr id="4" name="Title 1">
            <a:extLst>
              <a:ext uri="{FF2B5EF4-FFF2-40B4-BE49-F238E27FC236}">
                <a16:creationId xmlns:a16="http://schemas.microsoft.com/office/drawing/2014/main" xmlns="" id="{7B402E55-9A2C-71E8-06F8-D42FBAD39E57}"/>
              </a:ext>
            </a:extLst>
          </p:cNvPr>
          <p:cNvSpPr txBox="1">
            <a:spLocks noGrp="1"/>
          </p:cNvSpPr>
          <p:nvPr>
            <p:ph type="title"/>
          </p:nvPr>
        </p:nvSpPr>
        <p:spPr>
          <a:xfrm>
            <a:off x="2121090" y="337829"/>
            <a:ext cx="9479507" cy="481013"/>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dirty="0">
                <a:latin typeface="Arial" panose="020B0604020202020204" pitchFamily="34" charset="0"/>
                <a:cs typeface="Arial" panose="020B0604020202020204" pitchFamily="34" charset="0"/>
              </a:rPr>
              <a:t>УДИРДЛАГА ЗОХИОН </a:t>
            </a:r>
            <a:r>
              <a:rPr lang="mn-MN" sz="2400" dirty="0" smtClean="0">
                <a:latin typeface="Arial" panose="020B0604020202020204" pitchFamily="34" charset="0"/>
                <a:cs typeface="Arial" panose="020B0604020202020204" pitchFamily="34" charset="0"/>
              </a:rPr>
              <a:t>БАЙГУУЛАЛТ:</a:t>
            </a: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718D0549-4AAE-0179-DAF1-18A5B4B0A65C}"/>
              </a:ext>
            </a:extLst>
          </p:cNvPr>
          <p:cNvPicPr>
            <a:picLocks noChangeAspect="1"/>
          </p:cNvPicPr>
          <p:nvPr/>
        </p:nvPicPr>
        <p:blipFill>
          <a:blip r:embed="rId2" cstate="print"/>
          <a:stretch>
            <a:fillRect/>
          </a:stretch>
        </p:blipFill>
        <p:spPr>
          <a:xfrm>
            <a:off x="765870" y="204716"/>
            <a:ext cx="1172375" cy="1116505"/>
          </a:xfrm>
          <a:prstGeom prst="rect">
            <a:avLst/>
          </a:prstGeom>
        </p:spPr>
      </p:pic>
      <p:pic>
        <p:nvPicPr>
          <p:cNvPr id="2050" name="Picture 2" descr="C:\Users\Home\Desktop\900.jpg"/>
          <p:cNvPicPr>
            <a:picLocks noChangeAspect="1" noChangeArrowheads="1"/>
          </p:cNvPicPr>
          <p:nvPr/>
        </p:nvPicPr>
        <p:blipFill>
          <a:blip r:embed="rId3" cstate="print"/>
          <a:srcRect/>
          <a:stretch>
            <a:fillRect/>
          </a:stretch>
        </p:blipFill>
        <p:spPr bwMode="auto">
          <a:xfrm>
            <a:off x="9587136" y="1092274"/>
            <a:ext cx="2282491" cy="2896401"/>
          </a:xfrm>
          <a:prstGeom prst="rect">
            <a:avLst/>
          </a:prstGeom>
          <a:noFill/>
        </p:spPr>
      </p:pic>
      <p:pic>
        <p:nvPicPr>
          <p:cNvPr id="2052" name="Picture 4" descr="C:\Users\Home\Desktop\901.jpg"/>
          <p:cNvPicPr>
            <a:picLocks noChangeAspect="1" noChangeArrowheads="1"/>
          </p:cNvPicPr>
          <p:nvPr/>
        </p:nvPicPr>
        <p:blipFill>
          <a:blip r:embed="rId4" cstate="print"/>
          <a:srcRect/>
          <a:stretch>
            <a:fillRect/>
          </a:stretch>
        </p:blipFill>
        <p:spPr bwMode="auto">
          <a:xfrm>
            <a:off x="7315200" y="1086852"/>
            <a:ext cx="2238703" cy="2911942"/>
          </a:xfrm>
          <a:prstGeom prst="rect">
            <a:avLst/>
          </a:prstGeom>
          <a:noFill/>
        </p:spPr>
      </p:pic>
      <p:pic>
        <p:nvPicPr>
          <p:cNvPr id="2053" name="Picture 5" descr="C:\Users\Home\Desktop\902.jpg"/>
          <p:cNvPicPr>
            <a:picLocks noChangeAspect="1" noChangeArrowheads="1"/>
          </p:cNvPicPr>
          <p:nvPr/>
        </p:nvPicPr>
        <p:blipFill>
          <a:blip r:embed="rId5" cstate="print"/>
          <a:srcRect/>
          <a:stretch>
            <a:fillRect/>
          </a:stretch>
        </p:blipFill>
        <p:spPr bwMode="auto">
          <a:xfrm>
            <a:off x="8576442" y="4152900"/>
            <a:ext cx="2128344" cy="245285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0310"/>
            <a:ext cx="4137561" cy="4964241"/>
          </a:xfrm>
        </p:spPr>
        <p:txBody>
          <a:bodyPr>
            <a:normAutofit/>
          </a:bodyPr>
          <a:lstStyle/>
          <a:p>
            <a:pPr algn="just">
              <a:buNone/>
            </a:pPr>
            <a:r>
              <a:rPr lang="mn-MN" sz="1800" dirty="0" smtClean="0">
                <a:latin typeface=" Arial "/>
              </a:rPr>
              <a:t>    </a:t>
            </a:r>
          </a:p>
          <a:p>
            <a:pPr algn="just">
              <a:buNone/>
            </a:pPr>
            <a:r>
              <a:rPr lang="mn-MN" sz="1800" dirty="0" smtClean="0">
                <a:latin typeface=" Arial "/>
              </a:rPr>
              <a:t>Сумын “Алдарт эх”-ийн 1 болон 2 дугаар одон шинээр авах иргэдийн материалыг 03 дугаар сарын 30-ны өдөр хүртэл бүртгэн авч, сумын 1-р багийн “Алдарт эх”-ийн 2 дугаар зэргийн одонгийн болзол хангасан 3 эх, 2-р багийн “Алдарт эх”-ийн 2 дугаар зэргийн одонгийн болзол хангасан 1 эх, буюу сумын хэмжээнд нийт одон шинээр авах 4 эхийн материалыг хүргүүлсэн байна</a:t>
            </a:r>
            <a:endParaRPr lang="en-US" sz="1800" dirty="0">
              <a:latin typeface=" Arial "/>
            </a:endParaRPr>
          </a:p>
        </p:txBody>
      </p:sp>
      <p:pic>
        <p:nvPicPr>
          <p:cNvPr id="4" name="Picture 3">
            <a:extLst>
              <a:ext uri="{FF2B5EF4-FFF2-40B4-BE49-F238E27FC236}">
                <a16:creationId xmlns:a16="http://schemas.microsoft.com/office/drawing/2014/main" xmlns="" id="{718D0549-4AAE-0179-DAF1-18A5B4B0A65C}"/>
              </a:ext>
            </a:extLst>
          </p:cNvPr>
          <p:cNvPicPr>
            <a:picLocks noChangeAspect="1"/>
          </p:cNvPicPr>
          <p:nvPr/>
        </p:nvPicPr>
        <p:blipFill>
          <a:blip r:embed="rId2" cstate="print"/>
          <a:stretch>
            <a:fillRect/>
          </a:stretch>
        </p:blipFill>
        <p:spPr>
          <a:xfrm>
            <a:off x="765870" y="204716"/>
            <a:ext cx="1172375" cy="1116505"/>
          </a:xfrm>
          <a:prstGeom prst="rect">
            <a:avLst/>
          </a:prstGeom>
        </p:spPr>
      </p:pic>
      <p:sp>
        <p:nvSpPr>
          <p:cNvPr id="5" name="Title 1">
            <a:extLst>
              <a:ext uri="{FF2B5EF4-FFF2-40B4-BE49-F238E27FC236}">
                <a16:creationId xmlns:a16="http://schemas.microsoft.com/office/drawing/2014/main" xmlns="" id="{7B402E55-9A2C-71E8-06F8-D42FBAD39E57}"/>
              </a:ext>
            </a:extLst>
          </p:cNvPr>
          <p:cNvSpPr txBox="1">
            <a:spLocks noGrp="1"/>
          </p:cNvSpPr>
          <p:nvPr>
            <p:ph type="title"/>
          </p:nvPr>
        </p:nvSpPr>
        <p:spPr>
          <a:xfrm>
            <a:off x="1987787" y="563283"/>
            <a:ext cx="9032514" cy="453741"/>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dirty="0">
                <a:latin typeface="Arial" panose="020B0604020202020204" pitchFamily="34" charset="0"/>
                <a:cs typeface="Arial" panose="020B0604020202020204" pitchFamily="34" charset="0"/>
              </a:rPr>
              <a:t>УДИРДЛАГА ЗОХИОН </a:t>
            </a:r>
            <a:r>
              <a:rPr lang="mn-MN" sz="2400" dirty="0" smtClean="0">
                <a:latin typeface="Arial" panose="020B0604020202020204" pitchFamily="34" charset="0"/>
                <a:cs typeface="Arial" panose="020B0604020202020204" pitchFamily="34" charset="0"/>
              </a:rPr>
              <a:t>БАЙГУУЛАЛТ:</a:t>
            </a:r>
            <a:endParaRPr lang="en-US" sz="2400" dirty="0">
              <a:latin typeface="Arial" panose="020B0604020202020204" pitchFamily="34" charset="0"/>
              <a:cs typeface="Arial" panose="020B0604020202020204" pitchFamily="34" charset="0"/>
            </a:endParaRPr>
          </a:p>
        </p:txBody>
      </p:sp>
      <p:pic>
        <p:nvPicPr>
          <p:cNvPr id="31747" name="Picture 3" descr="C:\Users\Home\Desktop\777.png"/>
          <p:cNvPicPr>
            <a:picLocks noChangeAspect="1" noChangeArrowheads="1"/>
          </p:cNvPicPr>
          <p:nvPr/>
        </p:nvPicPr>
        <p:blipFill>
          <a:blip r:embed="rId3"/>
          <a:srcRect/>
          <a:stretch>
            <a:fillRect/>
          </a:stretch>
        </p:blipFill>
        <p:spPr bwMode="auto">
          <a:xfrm>
            <a:off x="5379523" y="1235033"/>
            <a:ext cx="5628904" cy="529639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545" y="1282534"/>
            <a:ext cx="5423338" cy="5367647"/>
          </a:xfrm>
        </p:spPr>
        <p:txBody>
          <a:bodyPr>
            <a:normAutofit fontScale="25000" lnSpcReduction="20000"/>
          </a:bodyPr>
          <a:lstStyle/>
          <a:p>
            <a:pPr algn="just"/>
            <a:r>
              <a:rPr lang="mn-MN" sz="7200" dirty="0" smtClean="0">
                <a:latin typeface=" Arial "/>
              </a:rPr>
              <a:t>Сумын Засаг даргын 2023 оны 03 дугаар сарын 2</a:t>
            </a:r>
            <a:r>
              <a:rPr lang="en-US" sz="7200" dirty="0" smtClean="0">
                <a:latin typeface=" Arial "/>
              </a:rPr>
              <a:t>4</a:t>
            </a:r>
            <a:r>
              <a:rPr lang="mn-MN" sz="7200" dirty="0" smtClean="0">
                <a:latin typeface=" Arial "/>
              </a:rPr>
              <a:t>-ний өдрийн А/23 дугаар Захирамжийн дагуу 2023 оны 03 дугаар сарын 29-ны өдрөөс 05 дугаар сарын 10-ны өдрийг хүртэлх өдрүүдэд сэг зэм устгалын ажлыг сумаас эхлэн зохион байгуулахаар ажлын хэсэг томилодсоны дагуу </a:t>
            </a:r>
            <a:r>
              <a:rPr lang="en-US" sz="7200" dirty="0" smtClean="0">
                <a:latin typeface=" Arial "/>
              </a:rPr>
              <a:t>“</a:t>
            </a:r>
            <a:r>
              <a:rPr lang="mn-MN" sz="7200" dirty="0" smtClean="0">
                <a:latin typeface=" Arial "/>
                <a:cs typeface="Arial" panose="020B0604020202020204" pitchFamily="34" charset="0"/>
              </a:rPr>
              <a:t>Хилийн дэлгэрэх</a:t>
            </a:r>
            <a:r>
              <a:rPr lang="en-US" sz="7200" dirty="0" smtClean="0">
                <a:latin typeface=" Arial "/>
                <a:cs typeface="Arial" panose="020B0604020202020204" pitchFamily="34" charset="0"/>
              </a:rPr>
              <a:t>” </a:t>
            </a:r>
            <a:r>
              <a:rPr lang="mn-MN" sz="7200" dirty="0" smtClean="0">
                <a:latin typeface=" Arial "/>
                <a:cs typeface="Arial" panose="020B0604020202020204" pitchFamily="34" charset="0"/>
              </a:rPr>
              <a:t>ХХК-тай 6,514,000 төгрөгийн гэрээг байгуулж </a:t>
            </a:r>
            <a:r>
              <a:rPr lang="mn-MN" sz="7200" dirty="0" smtClean="0">
                <a:latin typeface=" Arial "/>
              </a:rPr>
              <a:t>2023 оны 04 дүгээр сарын 07-ны өдөр сумын хэмжээнд малын "Сэг зэм" устгах ажил эхэлсэн. </a:t>
            </a:r>
          </a:p>
          <a:p>
            <a:pPr algn="just"/>
            <a:r>
              <a:rPr lang="mn-MN" sz="7200" dirty="0" smtClean="0">
                <a:latin typeface=" Arial "/>
              </a:rPr>
              <a:t>Мал эмнэлгийн мэргэжлийн байгууллага болох "Хилийн Дэлгэрэх" ХХК нь уг үйл ажиллагааг зохион байгуулж 5 туслах ажилтан, 5 техник хэрэгсэлтэйгээр нийт 530 километр явж, үхэр 47, адуу 108, ямаа 28, хонь 98, зээр 1 нийт 281 малын сэг зэм, 59 кг ариутгалын бодис хэрэглэн, халдваргүйжүүлэлт хийн булж устган ажилласан мөн торны хойд талд хог хийж сэг зэм хаядаг нүхийг дарж булж ариутган ажилласан байна.</a:t>
            </a:r>
          </a:p>
          <a:p>
            <a:pPr algn="just"/>
            <a:r>
              <a:rPr lang="mn-MN" sz="7200" dirty="0" smtClean="0">
                <a:latin typeface=" Arial "/>
              </a:rPr>
              <a:t>"Хилийн Дэлгэрэх" ХХК нь малчдын машинд түлш хийж аймгийн аварга малчин С. Ганболд  нь том машинаараа туслалцаа үзүүлэн хамтран ажилласан байна. </a:t>
            </a:r>
          </a:p>
          <a:p>
            <a:endParaRPr lang="mn-MN" sz="7200" dirty="0" smtClean="0">
              <a:latin typeface=" Arial "/>
            </a:endParaRPr>
          </a:p>
          <a:p>
            <a:endParaRPr lang="en-US" dirty="0"/>
          </a:p>
        </p:txBody>
      </p:sp>
      <p:pic>
        <p:nvPicPr>
          <p:cNvPr id="4" name="Picture 3">
            <a:extLst>
              <a:ext uri="{FF2B5EF4-FFF2-40B4-BE49-F238E27FC236}">
                <a16:creationId xmlns:a16="http://schemas.microsoft.com/office/drawing/2014/main" xmlns="" id="{718D0549-4AAE-0179-DAF1-18A5B4B0A65C}"/>
              </a:ext>
            </a:extLst>
          </p:cNvPr>
          <p:cNvPicPr>
            <a:picLocks noChangeAspect="1"/>
          </p:cNvPicPr>
          <p:nvPr/>
        </p:nvPicPr>
        <p:blipFill>
          <a:blip r:embed="rId2" cstate="print"/>
          <a:stretch>
            <a:fillRect/>
          </a:stretch>
        </p:blipFill>
        <p:spPr>
          <a:xfrm>
            <a:off x="899017" y="143738"/>
            <a:ext cx="1116505" cy="1116505"/>
          </a:xfrm>
          <a:prstGeom prst="rect">
            <a:avLst/>
          </a:prstGeom>
        </p:spPr>
      </p:pic>
      <p:sp>
        <p:nvSpPr>
          <p:cNvPr id="5" name="Title 1">
            <a:extLst>
              <a:ext uri="{FF2B5EF4-FFF2-40B4-BE49-F238E27FC236}">
                <a16:creationId xmlns:a16="http://schemas.microsoft.com/office/drawing/2014/main" xmlns="" id="{7B402E55-9A2C-71E8-06F8-D42FBAD39E57}"/>
              </a:ext>
            </a:extLst>
          </p:cNvPr>
          <p:cNvSpPr txBox="1">
            <a:spLocks noGrp="1"/>
          </p:cNvSpPr>
          <p:nvPr>
            <p:ph type="title"/>
          </p:nvPr>
        </p:nvSpPr>
        <p:spPr>
          <a:xfrm>
            <a:off x="2185060" y="365125"/>
            <a:ext cx="9096498" cy="535627"/>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dirty="0" smtClean="0">
                <a:latin typeface="Arial" panose="020B0604020202020204" pitchFamily="34" charset="0"/>
                <a:cs typeface="Arial" panose="020B0604020202020204" pitchFamily="34" charset="0"/>
              </a:rPr>
              <a:t>СЭГ ЗЭМ УСТГАХ АЖИЛ:</a:t>
            </a:r>
            <a:endParaRPr lang="en-US" sz="2400" dirty="0">
              <a:latin typeface="Arial" panose="020B0604020202020204" pitchFamily="34" charset="0"/>
              <a:cs typeface="Arial" panose="020B0604020202020204" pitchFamily="34" charset="0"/>
            </a:endParaRPr>
          </a:p>
        </p:txBody>
      </p:sp>
      <p:pic>
        <p:nvPicPr>
          <p:cNvPr id="27652" name="Picture 4" descr="C:\Users\Home\Desktop\51.jpg"/>
          <p:cNvPicPr>
            <a:picLocks noChangeAspect="1" noChangeArrowheads="1"/>
          </p:cNvPicPr>
          <p:nvPr/>
        </p:nvPicPr>
        <p:blipFill>
          <a:blip r:embed="rId3" cstate="print"/>
          <a:srcRect/>
          <a:stretch>
            <a:fillRect/>
          </a:stretch>
        </p:blipFill>
        <p:spPr bwMode="auto">
          <a:xfrm>
            <a:off x="5818910" y="3063834"/>
            <a:ext cx="2533520" cy="1971303"/>
          </a:xfrm>
          <a:prstGeom prst="rect">
            <a:avLst/>
          </a:prstGeom>
          <a:ln>
            <a:noFill/>
          </a:ln>
          <a:effectLst>
            <a:softEdge rad="112500"/>
          </a:effectLst>
        </p:spPr>
      </p:pic>
      <p:pic>
        <p:nvPicPr>
          <p:cNvPr id="27653" name="Picture 5" descr="C:\Users\Home\Desktop\52.jpg"/>
          <p:cNvPicPr>
            <a:picLocks noChangeAspect="1" noChangeArrowheads="1"/>
          </p:cNvPicPr>
          <p:nvPr/>
        </p:nvPicPr>
        <p:blipFill>
          <a:blip r:embed="rId4" cstate="print"/>
          <a:srcRect/>
          <a:stretch>
            <a:fillRect/>
          </a:stretch>
        </p:blipFill>
        <p:spPr bwMode="auto">
          <a:xfrm>
            <a:off x="8882743" y="1021278"/>
            <a:ext cx="2442036" cy="1923803"/>
          </a:xfrm>
          <a:prstGeom prst="rect">
            <a:avLst/>
          </a:prstGeom>
          <a:ln>
            <a:noFill/>
          </a:ln>
          <a:effectLst>
            <a:softEdge rad="112500"/>
          </a:effectLst>
        </p:spPr>
      </p:pic>
      <p:pic>
        <p:nvPicPr>
          <p:cNvPr id="27656" name="Picture 8" descr="C:\Users\Home\Desktop\55.jpg"/>
          <p:cNvPicPr>
            <a:picLocks noChangeAspect="1" noChangeArrowheads="1"/>
          </p:cNvPicPr>
          <p:nvPr/>
        </p:nvPicPr>
        <p:blipFill>
          <a:blip r:embed="rId5" cstate="print"/>
          <a:srcRect/>
          <a:stretch>
            <a:fillRect/>
          </a:stretch>
        </p:blipFill>
        <p:spPr bwMode="auto">
          <a:xfrm>
            <a:off x="8823365" y="2968832"/>
            <a:ext cx="2517570" cy="2066306"/>
          </a:xfrm>
          <a:prstGeom prst="rect">
            <a:avLst/>
          </a:prstGeom>
          <a:ln>
            <a:noFill/>
          </a:ln>
          <a:effectLst>
            <a:softEdge rad="112500"/>
          </a:effectLst>
        </p:spPr>
      </p:pic>
      <p:pic>
        <p:nvPicPr>
          <p:cNvPr id="27662" name="Picture 14" descr="C:\Users\Home\Desktop\60.jpg"/>
          <p:cNvPicPr>
            <a:picLocks noChangeAspect="1" noChangeArrowheads="1"/>
          </p:cNvPicPr>
          <p:nvPr/>
        </p:nvPicPr>
        <p:blipFill>
          <a:blip r:embed="rId6" cstate="print"/>
          <a:srcRect/>
          <a:stretch>
            <a:fillRect/>
          </a:stretch>
        </p:blipFill>
        <p:spPr bwMode="auto">
          <a:xfrm>
            <a:off x="5795158" y="1033152"/>
            <a:ext cx="2516329" cy="1995055"/>
          </a:xfrm>
          <a:prstGeom prst="rect">
            <a:avLst/>
          </a:prstGeom>
          <a:ln>
            <a:noFill/>
          </a:ln>
          <a:effectLst>
            <a:softEdge rad="112500"/>
          </a:effectLst>
        </p:spPr>
      </p:pic>
      <p:pic>
        <p:nvPicPr>
          <p:cNvPr id="27664" name="Picture 16" descr="C:\Users\Home\Desktop\61.jpg"/>
          <p:cNvPicPr>
            <a:picLocks noChangeAspect="1" noChangeArrowheads="1"/>
          </p:cNvPicPr>
          <p:nvPr/>
        </p:nvPicPr>
        <p:blipFill>
          <a:blip r:embed="rId7" cstate="print"/>
          <a:srcRect/>
          <a:stretch>
            <a:fillRect/>
          </a:stretch>
        </p:blipFill>
        <p:spPr bwMode="auto">
          <a:xfrm>
            <a:off x="5514227" y="5104263"/>
            <a:ext cx="2101933" cy="1555844"/>
          </a:xfrm>
          <a:prstGeom prst="rect">
            <a:avLst/>
          </a:prstGeom>
          <a:ln>
            <a:noFill/>
          </a:ln>
          <a:effectLst>
            <a:softEdge rad="112500"/>
          </a:effectLst>
        </p:spPr>
      </p:pic>
      <p:pic>
        <p:nvPicPr>
          <p:cNvPr id="27665" name="Picture 17" descr="C:\Users\Home\Desktop\62.jpg"/>
          <p:cNvPicPr>
            <a:picLocks noChangeAspect="1" noChangeArrowheads="1"/>
          </p:cNvPicPr>
          <p:nvPr/>
        </p:nvPicPr>
        <p:blipFill>
          <a:blip r:embed="rId8"/>
          <a:srcRect/>
          <a:stretch>
            <a:fillRect/>
          </a:stretch>
        </p:blipFill>
        <p:spPr bwMode="auto">
          <a:xfrm>
            <a:off x="9702141" y="5035138"/>
            <a:ext cx="2137559" cy="1626918"/>
          </a:xfrm>
          <a:prstGeom prst="rect">
            <a:avLst/>
          </a:prstGeom>
          <a:ln>
            <a:noFill/>
          </a:ln>
          <a:effectLst>
            <a:softEdge rad="112500"/>
          </a:effectLst>
        </p:spPr>
      </p:pic>
      <p:pic>
        <p:nvPicPr>
          <p:cNvPr id="27666" name="Picture 18" descr="C:\Users\Home\Desktop\63.jpg"/>
          <p:cNvPicPr>
            <a:picLocks noChangeAspect="1" noChangeArrowheads="1"/>
          </p:cNvPicPr>
          <p:nvPr/>
        </p:nvPicPr>
        <p:blipFill>
          <a:blip r:embed="rId9"/>
          <a:srcRect/>
          <a:stretch>
            <a:fillRect/>
          </a:stretch>
        </p:blipFill>
        <p:spPr bwMode="auto">
          <a:xfrm>
            <a:off x="7585320" y="5082639"/>
            <a:ext cx="2149435" cy="1579417"/>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B402E55-9A2C-71E8-06F8-D42FBAD39E57}"/>
              </a:ext>
            </a:extLst>
          </p:cNvPr>
          <p:cNvSpPr txBox="1">
            <a:spLocks noGrp="1"/>
          </p:cNvSpPr>
          <p:nvPr>
            <p:ph type="title"/>
          </p:nvPr>
        </p:nvSpPr>
        <p:spPr>
          <a:xfrm>
            <a:off x="2694811" y="392422"/>
            <a:ext cx="7433955" cy="537400"/>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dirty="0" smtClean="0">
                <a:latin typeface="Arial" panose="020B0604020202020204" pitchFamily="34" charset="0"/>
                <a:cs typeface="Arial" panose="020B0604020202020204" pitchFamily="34" charset="0"/>
              </a:rPr>
              <a:t>ЭРҮҮЛ МЭНДИЙН ТӨВ</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838200" y="1825624"/>
            <a:ext cx="3365310" cy="4684357"/>
          </a:xfrm>
        </p:spPr>
        <p:txBody>
          <a:bodyPr>
            <a:normAutofit/>
          </a:bodyPr>
          <a:lstStyle/>
          <a:p>
            <a:r>
              <a:rPr lang="mn-MN" sz="1800" dirty="0" smtClean="0">
                <a:solidFill>
                  <a:srgbClr val="FF0000"/>
                </a:solidFill>
                <a:latin typeface=" Arial "/>
              </a:rPr>
              <a:t>Амбулаторийн үйлчилгээ </a:t>
            </a:r>
          </a:p>
          <a:p>
            <a:r>
              <a:rPr lang="mn-MN" sz="1800" dirty="0" smtClean="0">
                <a:latin typeface=" Arial "/>
              </a:rPr>
              <a:t>Амбулаторийн үзлэг -245</a:t>
            </a:r>
          </a:p>
          <a:p>
            <a:r>
              <a:rPr lang="mn-MN" sz="1800" dirty="0" smtClean="0">
                <a:latin typeface=" Arial "/>
              </a:rPr>
              <a:t>Үүнээс: </a:t>
            </a:r>
          </a:p>
          <a:p>
            <a:r>
              <a:rPr lang="mn-MN" sz="1800" dirty="0" smtClean="0">
                <a:latin typeface=" Arial "/>
              </a:rPr>
              <a:t>Идэвхитэй хяналт -18</a:t>
            </a:r>
          </a:p>
          <a:p>
            <a:r>
              <a:rPr lang="mn-MN" sz="1800" dirty="0" smtClean="0">
                <a:latin typeface=" Arial "/>
              </a:rPr>
              <a:t>Урьдчилан сэргийлэх үзлэг- 87</a:t>
            </a:r>
          </a:p>
          <a:p>
            <a:r>
              <a:rPr lang="mn-MN" sz="1800" dirty="0" smtClean="0">
                <a:latin typeface=" Arial "/>
              </a:rPr>
              <a:t>Нярайн гэрийн эргэлт- 4</a:t>
            </a:r>
          </a:p>
          <a:p>
            <a:r>
              <a:rPr lang="mn-MN" sz="1800" dirty="0" smtClean="0">
                <a:latin typeface=" Arial "/>
              </a:rPr>
              <a:t>Томуу- 5</a:t>
            </a:r>
          </a:p>
          <a:p>
            <a:r>
              <a:rPr lang="mn-MN" sz="1800" dirty="0" smtClean="0">
                <a:latin typeface=" Arial "/>
              </a:rPr>
              <a:t> Эрүүл мэндийн даатгалаар оношлогоо шинжилгээ, өдрийн эмчилгээ зэргээр тусламж үйлчилгээ явуулж байна.</a:t>
            </a:r>
            <a:endParaRPr lang="en-US" sz="1800" dirty="0">
              <a:latin typeface=" Arial "/>
            </a:endParaRPr>
          </a:p>
        </p:txBody>
      </p:sp>
      <p:sp>
        <p:nvSpPr>
          <p:cNvPr id="6" name="Content Placeholder 2"/>
          <p:cNvSpPr txBox="1">
            <a:spLocks/>
          </p:cNvSpPr>
          <p:nvPr/>
        </p:nvSpPr>
        <p:spPr>
          <a:xfrm>
            <a:off x="4565072" y="1947552"/>
            <a:ext cx="3227800" cy="4334309"/>
          </a:xfrm>
          <a:prstGeom prst="rect">
            <a:avLst/>
          </a:prstGeom>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r>
              <a:rPr lang="mn-MN" dirty="0" smtClean="0">
                <a:solidFill>
                  <a:srgbClr val="00B0F0"/>
                </a:solidFill>
                <a:latin typeface=" Arial "/>
              </a:rPr>
              <a:t>Түргэн тусламжийн дуудлагын төрөл, тоо хэмжээ </a:t>
            </a:r>
          </a:p>
          <a:p>
            <a:pPr marL="228600" lvl="0" indent="-228600">
              <a:lnSpc>
                <a:spcPct val="90000"/>
              </a:lnSpc>
              <a:spcBef>
                <a:spcPts val="1000"/>
              </a:spcBef>
              <a:buFont typeface="Arial" panose="020B0604020202020204" pitchFamily="34" charset="0"/>
              <a:buChar char="•"/>
            </a:pPr>
            <a:r>
              <a:rPr lang="mn-MN" dirty="0" smtClean="0">
                <a:latin typeface=" Arial "/>
              </a:rPr>
              <a:t>Нийт дуудлага -20 </a:t>
            </a:r>
          </a:p>
          <a:p>
            <a:pPr marL="228600" lvl="0" indent="-228600">
              <a:lnSpc>
                <a:spcPct val="90000"/>
              </a:lnSpc>
              <a:spcBef>
                <a:spcPts val="1000"/>
              </a:spcBef>
              <a:buFont typeface="Arial" panose="020B0604020202020204" pitchFamily="34" charset="0"/>
              <a:buChar char="•"/>
            </a:pPr>
            <a:r>
              <a:rPr lang="mn-MN" dirty="0" smtClean="0">
                <a:latin typeface=" Arial "/>
              </a:rPr>
              <a:t>Алсын дуудлага -3 </a:t>
            </a:r>
          </a:p>
          <a:p>
            <a:pPr marL="228600" lvl="0" indent="-228600">
              <a:lnSpc>
                <a:spcPct val="90000"/>
              </a:lnSpc>
              <a:spcBef>
                <a:spcPts val="1000"/>
              </a:spcBef>
              <a:buFont typeface="Arial" panose="020B0604020202020204" pitchFamily="34" charset="0"/>
              <a:buChar char="•"/>
            </a:pPr>
            <a:r>
              <a:rPr lang="mn-MN" dirty="0" smtClean="0">
                <a:latin typeface=" Arial "/>
              </a:rPr>
              <a:t>Төвийн дуудлага -17 </a:t>
            </a:r>
          </a:p>
          <a:p>
            <a:pPr marL="228600" lvl="0" indent="-228600">
              <a:lnSpc>
                <a:spcPct val="90000"/>
              </a:lnSpc>
              <a:spcBef>
                <a:spcPts val="1000"/>
              </a:spcBef>
              <a:buFont typeface="Arial" panose="020B0604020202020204" pitchFamily="34" charset="0"/>
              <a:buChar char="•"/>
            </a:pPr>
            <a:r>
              <a:rPr lang="mn-MN" dirty="0" smtClean="0">
                <a:latin typeface=" Arial "/>
              </a:rPr>
              <a:t>Том хүн -14</a:t>
            </a:r>
          </a:p>
          <a:p>
            <a:pPr marL="228600" lvl="0" indent="-228600">
              <a:lnSpc>
                <a:spcPct val="90000"/>
              </a:lnSpc>
              <a:spcBef>
                <a:spcPts val="1000"/>
              </a:spcBef>
              <a:buFont typeface="Arial" panose="020B0604020202020204" pitchFamily="34" charset="0"/>
              <a:buChar char="•"/>
            </a:pPr>
            <a:r>
              <a:rPr lang="mn-MN" dirty="0" smtClean="0">
                <a:latin typeface=" Arial "/>
              </a:rPr>
              <a:t> Хүүхэд-6 </a:t>
            </a:r>
          </a:p>
          <a:p>
            <a:pPr marL="228600" lvl="0" indent="-228600">
              <a:lnSpc>
                <a:spcPct val="90000"/>
              </a:lnSpc>
              <a:spcBef>
                <a:spcPts val="1000"/>
              </a:spcBef>
              <a:buFont typeface="Arial" panose="020B0604020202020204" pitchFamily="34" charset="0"/>
              <a:buChar char="•"/>
            </a:pPr>
            <a:r>
              <a:rPr lang="mn-MN" dirty="0" smtClean="0">
                <a:latin typeface=" Arial "/>
              </a:rPr>
              <a:t>Осол гэмтэл-0 </a:t>
            </a:r>
          </a:p>
          <a:p>
            <a:pPr marL="228600" lvl="0" indent="-228600">
              <a:lnSpc>
                <a:spcPct val="90000"/>
              </a:lnSpc>
              <a:spcBef>
                <a:spcPts val="1000"/>
              </a:spcBef>
              <a:buFont typeface="Arial" panose="020B0604020202020204" pitchFamily="34" charset="0"/>
              <a:buChar char="•"/>
            </a:pPr>
            <a:r>
              <a:rPr lang="mn-MN" dirty="0" smtClean="0">
                <a:latin typeface=" Arial "/>
              </a:rPr>
              <a:t>Хөхний эрт илрүүлэгийн үзлэг-41</a:t>
            </a:r>
            <a:endParaRPr kumimoji="0" lang="en-US" b="0" i="0" u="none" strike="noStrike" kern="1200" cap="none" spc="0" normalizeH="0" baseline="0" noProof="0" dirty="0">
              <a:ln>
                <a:noFill/>
              </a:ln>
              <a:solidFill>
                <a:schemeClr val="tx1"/>
              </a:solidFill>
              <a:effectLst/>
              <a:uLnTx/>
              <a:uFillTx/>
              <a:latin typeface=" Arial "/>
            </a:endParaRPr>
          </a:p>
        </p:txBody>
      </p:sp>
      <p:sp>
        <p:nvSpPr>
          <p:cNvPr id="7" name="Content Placeholder 2"/>
          <p:cNvSpPr txBox="1">
            <a:spLocks/>
          </p:cNvSpPr>
          <p:nvPr/>
        </p:nvSpPr>
        <p:spPr>
          <a:xfrm>
            <a:off x="7751928" y="1987921"/>
            <a:ext cx="3766782" cy="4351338"/>
          </a:xfrm>
          <a:prstGeom prst="rect">
            <a:avLst/>
          </a:prstGeom>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r>
              <a:rPr lang="mn-MN" dirty="0" smtClean="0">
                <a:solidFill>
                  <a:srgbClr val="00B050"/>
                </a:solidFill>
                <a:latin typeface=" Arial "/>
              </a:rPr>
              <a:t>Стационарийн үйл ажиллагаа </a:t>
            </a:r>
          </a:p>
          <a:p>
            <a:pPr marL="228600" lvl="0" indent="-228600">
              <a:lnSpc>
                <a:spcPct val="90000"/>
              </a:lnSpc>
              <a:spcBef>
                <a:spcPts val="1000"/>
              </a:spcBef>
              <a:buFont typeface="Arial" panose="020B0604020202020204" pitchFamily="34" charset="0"/>
              <a:buChar char="•"/>
            </a:pPr>
            <a:r>
              <a:rPr lang="mn-MN" dirty="0" smtClean="0">
                <a:latin typeface=" Arial "/>
              </a:rPr>
              <a:t>Хэвтэн эмчлүүлэгчид нийт- 13 </a:t>
            </a:r>
          </a:p>
          <a:p>
            <a:pPr marL="228600" lvl="0" indent="-228600">
              <a:lnSpc>
                <a:spcPct val="90000"/>
              </a:lnSpc>
              <a:spcBef>
                <a:spcPts val="1000"/>
              </a:spcBef>
              <a:buFont typeface="Arial" panose="020B0604020202020204" pitchFamily="34" charset="0"/>
              <a:buChar char="•"/>
            </a:pPr>
            <a:r>
              <a:rPr lang="mn-MN" dirty="0" smtClean="0">
                <a:latin typeface=" Arial "/>
              </a:rPr>
              <a:t>Дотор -8 </a:t>
            </a:r>
          </a:p>
          <a:p>
            <a:pPr marL="228600" lvl="0" indent="-228600">
              <a:lnSpc>
                <a:spcPct val="90000"/>
              </a:lnSpc>
              <a:spcBef>
                <a:spcPts val="1000"/>
              </a:spcBef>
              <a:buFont typeface="Arial" panose="020B0604020202020204" pitchFamily="34" charset="0"/>
              <a:buChar char="•"/>
            </a:pPr>
            <a:r>
              <a:rPr lang="mn-MN" dirty="0" smtClean="0">
                <a:latin typeface=" Arial "/>
              </a:rPr>
              <a:t>Хүүхэд -5 </a:t>
            </a:r>
          </a:p>
          <a:p>
            <a:pPr marL="228600" lvl="0" indent="-228600">
              <a:lnSpc>
                <a:spcPct val="90000"/>
              </a:lnSpc>
              <a:spcBef>
                <a:spcPts val="1000"/>
              </a:spcBef>
              <a:buFont typeface="Arial" panose="020B0604020202020204" pitchFamily="34" charset="0"/>
              <a:buChar char="•"/>
            </a:pPr>
            <a:r>
              <a:rPr lang="mn-MN" dirty="0" smtClean="0">
                <a:latin typeface=" Arial "/>
              </a:rPr>
              <a:t>Халдварт-0</a:t>
            </a:r>
            <a:endParaRPr kumimoji="0" lang="en-US" b="0" i="0" u="none" strike="noStrike" kern="1200" cap="none" spc="0" normalizeH="0" baseline="0" noProof="0" dirty="0">
              <a:ln>
                <a:noFill/>
              </a:ln>
              <a:solidFill>
                <a:schemeClr val="tx1"/>
              </a:solidFill>
              <a:effectLst/>
              <a:uLnTx/>
              <a:uFillTx/>
              <a:latin typeface=" Arial "/>
            </a:endParaRPr>
          </a:p>
        </p:txBody>
      </p:sp>
      <p:pic>
        <p:nvPicPr>
          <p:cNvPr id="8" name="Picture 7">
            <a:extLst>
              <a:ext uri="{FF2B5EF4-FFF2-40B4-BE49-F238E27FC236}">
                <a16:creationId xmlns:a16="http://schemas.microsoft.com/office/drawing/2014/main" xmlns="" id="{718D0549-4AAE-0179-DAF1-18A5B4B0A65C}"/>
              </a:ext>
            </a:extLst>
          </p:cNvPr>
          <p:cNvPicPr>
            <a:picLocks noChangeAspect="1"/>
          </p:cNvPicPr>
          <p:nvPr/>
        </p:nvPicPr>
        <p:blipFill>
          <a:blip r:embed="rId2" cstate="print"/>
          <a:stretch>
            <a:fillRect/>
          </a:stretch>
        </p:blipFill>
        <p:spPr>
          <a:xfrm>
            <a:off x="1255595" y="184682"/>
            <a:ext cx="1146411" cy="1152799"/>
          </a:xfrm>
          <a:prstGeom prst="rect">
            <a:avLst/>
          </a:prstGeom>
        </p:spPr>
      </p:pic>
      <p:pic>
        <p:nvPicPr>
          <p:cNvPr id="12290" name="Picture 2" descr="Open photo"/>
          <p:cNvPicPr>
            <a:picLocks noChangeAspect="1" noChangeArrowheads="1"/>
          </p:cNvPicPr>
          <p:nvPr/>
        </p:nvPicPr>
        <p:blipFill>
          <a:blip r:embed="rId3"/>
          <a:srcRect/>
          <a:stretch>
            <a:fillRect/>
          </a:stretch>
        </p:blipFill>
        <p:spPr bwMode="auto">
          <a:xfrm>
            <a:off x="10345004" y="223435"/>
            <a:ext cx="1050878" cy="101851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B402E55-9A2C-71E8-06F8-D42FBAD39E57}"/>
              </a:ext>
            </a:extLst>
          </p:cNvPr>
          <p:cNvSpPr txBox="1">
            <a:spLocks/>
          </p:cNvSpPr>
          <p:nvPr/>
        </p:nvSpPr>
        <p:spPr>
          <a:xfrm>
            <a:off x="2292824" y="314076"/>
            <a:ext cx="7603222" cy="522515"/>
          </a:xfrm>
          <a:prstGeom prst="rect">
            <a:avLst/>
          </a:prstGeom>
          <a:solidFill>
            <a:schemeClr val="accent4">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dirty="0" smtClean="0">
                <a:latin typeface="Arial" panose="020B0604020202020204" pitchFamily="34" charset="0"/>
                <a:cs typeface="Arial" panose="020B0604020202020204" pitchFamily="34" charset="0"/>
              </a:rPr>
              <a:t> СУРГАЛТ СУРТАЛЧИЛГАА</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718D0549-4AAE-0179-DAF1-18A5B4B0A65C}"/>
              </a:ext>
            </a:extLst>
          </p:cNvPr>
          <p:cNvPicPr>
            <a:picLocks noChangeAspect="1"/>
          </p:cNvPicPr>
          <p:nvPr/>
        </p:nvPicPr>
        <p:blipFill>
          <a:blip r:embed="rId2" cstate="print"/>
          <a:stretch>
            <a:fillRect/>
          </a:stretch>
        </p:blipFill>
        <p:spPr>
          <a:xfrm>
            <a:off x="903626" y="0"/>
            <a:ext cx="1116505" cy="1116505"/>
          </a:xfrm>
          <a:prstGeom prst="rect">
            <a:avLst/>
          </a:prstGeom>
        </p:spPr>
      </p:pic>
      <p:sp>
        <p:nvSpPr>
          <p:cNvPr id="6" name="TextBox 5">
            <a:extLst>
              <a:ext uri="{FF2B5EF4-FFF2-40B4-BE49-F238E27FC236}">
                <a16:creationId xmlns:a16="http://schemas.microsoft.com/office/drawing/2014/main" xmlns="" id="{231B9343-FE7D-8651-34E3-08A303E5942F}"/>
              </a:ext>
            </a:extLst>
          </p:cNvPr>
          <p:cNvSpPr txBox="1"/>
          <p:nvPr/>
        </p:nvSpPr>
        <p:spPr>
          <a:xfrm>
            <a:off x="649636" y="1092530"/>
            <a:ext cx="11012556" cy="3970318"/>
          </a:xfrm>
          <a:prstGeom prst="rect">
            <a:avLst/>
          </a:prstGeom>
          <a:noFill/>
        </p:spPr>
        <p:txBody>
          <a:bodyPr wrap="square" rtlCol="0">
            <a:spAutoFit/>
          </a:bodyPr>
          <a:lstStyle/>
          <a:p>
            <a:pPr algn="just"/>
            <a:r>
              <a:rPr lang="mn-MN" sz="1400" dirty="0" smtClean="0">
                <a:latin typeface=" Arial "/>
              </a:rPr>
              <a:t>2023 оны сургалт сурталчилгаа төлөвлөгөний дагуу мэдээ мэдээлэл, зөвлөмжийг тухай бүрт нь олон нийтийн сүлжээгээр мэдээллэдэг. Сүүлийн 14 хоногт 3 өвчнөөс урьдчилан сэргийлэх мэдээллийг байршуулсан. Иргэдийн хандалтын хувь 37%-тай байна</a:t>
            </a:r>
          </a:p>
          <a:p>
            <a:pPr algn="just"/>
            <a:r>
              <a:rPr lang="mn-MN" sz="1400" dirty="0" smtClean="0">
                <a:latin typeface=" Arial "/>
              </a:rPr>
              <a:t>1. Эрүүл мэндийн төвөөс Дэлхийн эмч нарын баярын өдрийг тохиолдуулан зохион байгуулсан урьдчилан сэргийлэх үзлэг,өдөрлөгийн хүрээнд спортын үйл ажиллагаа болон урлагийн арга хэмжээг зохион байгуулсан.</a:t>
            </a:r>
            <a:endParaRPr lang="en-US" sz="1400" dirty="0" smtClean="0">
              <a:latin typeface=" Arial "/>
            </a:endParaRPr>
          </a:p>
          <a:p>
            <a:pPr algn="just"/>
            <a:r>
              <a:rPr lang="mn-MN" sz="1400" dirty="0" smtClean="0">
                <a:latin typeface=" Arial "/>
              </a:rPr>
              <a:t>Буухиа тэмцээний төрөлд 18 дээш насны эмэгтэй 3,эрэгтэй 3 нийт 6 хүний бүрэлдэхүүнтэй 7 багийн 42 хүн оролцсон. </a:t>
            </a:r>
          </a:p>
          <a:p>
            <a:pPr algn="just"/>
            <a:endParaRPr lang="mn-MN" sz="1400" dirty="0" smtClean="0">
              <a:latin typeface=" Arial "/>
            </a:endParaRPr>
          </a:p>
          <a:p>
            <a:pPr algn="just"/>
            <a:r>
              <a:rPr lang="mn-MN" sz="1400" dirty="0" smtClean="0">
                <a:latin typeface=" Arial "/>
              </a:rPr>
              <a:t>2. Сургалтыг сургагч багш АШУҮИС –ийн НЭМС –ийн,ЭМЯ-ны дэргэдэх Эмнэлгийн мэргэжилтэний ёс зүйн хяналтын хорооны дарга Оюуны хөгжил,удирдлагын газрын дарга Анагаах ухааны доктор дэд профессор Д.Оюунбилэг, Доктор,профессор Б.Энх-Амгалан нар Эрүүл мэндийн байгууллагын соёлд авлига,ёс зүйн асуудлуудыг хөндөх нь сэдэвт 3 цагийн 2 багц сургалт орсон байна. Сургалтанд Эрүүл мэндийн төвийн Их эмч Э.Баасангарав, Бага эмч Э.Хүрэлбаатар нийт эмнэлгийн 4 ажилтан  хамрагдлаа.</a:t>
            </a:r>
          </a:p>
          <a:p>
            <a:pPr algn="just"/>
            <a:r>
              <a:rPr lang="mn-MN" sz="1400" dirty="0" smtClean="0">
                <a:latin typeface=" Arial "/>
              </a:rPr>
              <a:t>3. Эрүүл мэндийн байгууллагын үйл ажиллагаа хэвийн явагдаж байна. Хэвтэн эмчлүүлэгчдийн хоол хүнсний материал, эм тарианы хангалт  одоогийн байдлаар хүрэлцээтэй байна</a:t>
            </a:r>
            <a:endParaRPr lang="en-US" sz="1400" dirty="0" smtClean="0">
              <a:latin typeface=" Arial "/>
            </a:endParaRPr>
          </a:p>
          <a:p>
            <a:endParaRPr lang="en-US" sz="1400" dirty="0" smtClean="0">
              <a:latin typeface=" Arial "/>
            </a:endParaRPr>
          </a:p>
          <a:p>
            <a:pPr algn="just"/>
            <a:endParaRPr lang="en-US" sz="1400" kern="100" dirty="0">
              <a:effectLst/>
              <a:latin typeface=" Arial "/>
              <a:ea typeface="Calibri" panose="020F0502020204030204" pitchFamily="34" charset="0"/>
            </a:endParaRPr>
          </a:p>
          <a:p>
            <a:pPr algn="just"/>
            <a:endParaRPr lang="en-US" sz="1400" kern="100" dirty="0">
              <a:effectLst/>
              <a:latin typeface=" Arial "/>
              <a:ea typeface="Calibri" panose="020F0502020204030204" pitchFamily="34" charset="0"/>
            </a:endParaRPr>
          </a:p>
          <a:p>
            <a:pPr algn="just"/>
            <a:r>
              <a:rPr lang="mn-MN" sz="1400" dirty="0">
                <a:latin typeface=" Arial "/>
              </a:rPr>
              <a:t>..</a:t>
            </a:r>
            <a:endParaRPr lang="en-US" sz="1400" dirty="0">
              <a:latin typeface=" Arial "/>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639492" y="4405744"/>
            <a:ext cx="2963092" cy="1840677"/>
          </a:xfrm>
          <a:prstGeom prst="rect">
            <a:avLst/>
          </a:prstGeom>
          <a:ln>
            <a:noFill/>
          </a:ln>
          <a:effectLst>
            <a:softEdge rad="112500"/>
          </a:effectLst>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1207417" y="4393869"/>
            <a:ext cx="2958353" cy="1995055"/>
          </a:xfrm>
          <a:prstGeom prst="rect">
            <a:avLst/>
          </a:prstGeom>
          <a:ln>
            <a:noFill/>
          </a:ln>
          <a:effectLst>
            <a:softEdge rad="112500"/>
          </a:effectLst>
        </p:spPr>
      </p:pic>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7932741" y="4346369"/>
            <a:ext cx="2804928" cy="1832361"/>
          </a:xfrm>
          <a:prstGeom prst="rect">
            <a:avLst/>
          </a:prstGeom>
          <a:ln>
            <a:noFill/>
          </a:ln>
          <a:effectLst>
            <a:softEdge rad="112500"/>
          </a:effectLst>
        </p:spPr>
      </p:pic>
      <p:pic>
        <p:nvPicPr>
          <p:cNvPr id="8" name="Picture 2" descr="Open photo"/>
          <p:cNvPicPr>
            <a:picLocks noChangeAspect="1" noChangeArrowheads="1"/>
          </p:cNvPicPr>
          <p:nvPr/>
        </p:nvPicPr>
        <p:blipFill>
          <a:blip r:embed="rId6"/>
          <a:srcRect/>
          <a:stretch>
            <a:fillRect/>
          </a:stretch>
        </p:blipFill>
        <p:spPr bwMode="auto">
          <a:xfrm>
            <a:off x="10241271" y="191069"/>
            <a:ext cx="963541" cy="922978"/>
          </a:xfrm>
          <a:prstGeom prst="rect">
            <a:avLst/>
          </a:prstGeom>
          <a:noFill/>
        </p:spPr>
      </p:pic>
    </p:spTree>
    <p:extLst>
      <p:ext uri="{BB962C8B-B14F-4D97-AF65-F5344CB8AC3E}">
        <p14:creationId xmlns:p14="http://schemas.microsoft.com/office/powerpoint/2010/main" val="3936518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TotalTime>
  <Words>1737</Words>
  <Application>Microsoft Office PowerPoint</Application>
  <PresentationFormat>Custom</PresentationFormat>
  <Paragraphs>119</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УДИРДЛАГА ЗОХИОН БАЙГУУЛАЛТ:</vt:lpstr>
      <vt:lpstr>УДИРДЛАГА ЗОХИОН БАЙГУУЛАЛТ:</vt:lpstr>
      <vt:lpstr>УДИРДЛАГА ЗОХИОН БАЙГУУЛАЛТ:</vt:lpstr>
      <vt:lpstr>УДИРДЛАГА ЗОХИОН БАЙГУУЛАЛТ:</vt:lpstr>
      <vt:lpstr>УДИРДЛАГА ЗОХИОН БАЙГУУЛАЛТ:</vt:lpstr>
      <vt:lpstr>СЭГ ЗЭМ УСТГАХ АЖИЛ:</vt:lpstr>
      <vt:lpstr>ЭРҮҮЛ МЭНДИЙН ТӨВ:</vt:lpstr>
      <vt:lpstr>PowerPoint Presentation</vt:lpstr>
      <vt:lpstr> БАЙГАЛЬ ОРЧИН :</vt:lpstr>
      <vt:lpstr>PowerPoint Presentation</vt:lpstr>
      <vt:lpstr>PowerPoint Presentation</vt:lpstr>
      <vt:lpstr>PowerPoint Presentation</vt:lpstr>
      <vt:lpstr>БОЛОВСРОЛЫН ТАЛААР: </vt:lpstr>
      <vt:lpstr>     1. 2023 оны 04 дүгээр сарын 6-9-ний өдрүүдэд Баянтал сумын ерөнхий боловсролын 4-р сургуулийн  1991- 2020 оны төгсөгчдийн дундах “Нөхөрсөг  уулзалт” спортын анхдугаар тэмцээний нээлт, хаалт болон, Орон нутгийн судлах танхимын музей үзмэртэй танилцуулах, үдшийн цэнгүүний үйл ажиллагааг зохион байгууллаа.Тус үйл ажиллагаанд нийт 130 гаруй иргэд хамрагдсан байна.  2. “Хос бичигтэн” болох Засгийн газрын бодлогын хүрээнд ЕБС-ын 4-р сургуулийн Монгол хэл бичгийн багш Д.Нарантуяа ҮНДЭСНИЙ БИЧГИЙН 20 цагийн хичээлийг хөтөлбөрийн дагуу зааж сургаж байна.</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Windows-7</cp:lastModifiedBy>
  <cp:revision>206</cp:revision>
  <dcterms:created xsi:type="dcterms:W3CDTF">2023-03-31T01:59:58Z</dcterms:created>
  <dcterms:modified xsi:type="dcterms:W3CDTF">2023-04-18T04:37:38Z</dcterms:modified>
</cp:coreProperties>
</file>