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81" r:id="rId3"/>
    <p:sldId id="282" r:id="rId4"/>
    <p:sldId id="261" r:id="rId5"/>
    <p:sldId id="285" r:id="rId6"/>
    <p:sldId id="262" r:id="rId7"/>
    <p:sldId id="263" r:id="rId8"/>
    <p:sldId id="264" r:id="rId9"/>
    <p:sldId id="265" r:id="rId10"/>
    <p:sldId id="259" r:id="rId11"/>
    <p:sldId id="260" r:id="rId12"/>
    <p:sldId id="267" r:id="rId13"/>
    <p:sldId id="268" r:id="rId14"/>
    <p:sldId id="283"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2" d="100"/>
          <a:sy n="122" d="100"/>
        </p:scale>
        <p:origin x="-150"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mn-M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dirty="0"/>
              <a:t>2023</a:t>
            </a:r>
            <a:r>
              <a:rPr lang="mn-MN" baseline="0" dirty="0"/>
              <a:t> оны 3 сарын орлогын төлөвлөгөө, гүйцэтгэл</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3"/>
                <c:pt idx="0">
                  <c:v>Төлөвлөгөө</c:v>
                </c:pt>
                <c:pt idx="1">
                  <c:v>Гүйцэтгэл</c:v>
                </c:pt>
                <c:pt idx="2">
                  <c:v>Зөрүү</c:v>
                </c:pt>
              </c:strCache>
            </c:strRef>
          </c:cat>
          <c:val>
            <c:numRef>
              <c:f>Sheet1!$B$2:$B$5</c:f>
              <c:numCache>
                <c:formatCode>#,##0.00</c:formatCode>
                <c:ptCount val="3"/>
                <c:pt idx="0">
                  <c:v>21755</c:v>
                </c:pt>
                <c:pt idx="1">
                  <c:v>30408.2</c:v>
                </c:pt>
                <c:pt idx="2">
                  <c:v>8653.2000000000007</c:v>
                </c:pt>
              </c:numCache>
            </c:numRef>
          </c:val>
          <c:extLst xmlns:c16r2="http://schemas.microsoft.com/office/drawing/2015/06/chart">
            <c:ext xmlns:c16="http://schemas.microsoft.com/office/drawing/2014/chart" uri="{C3380CC4-5D6E-409C-BE32-E72D297353CC}">
              <c16:uniqueId val="{00000000-1F8D-4A3F-A15A-4BE36F1CD7D4}"/>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mn-M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7B56A-3474-4803-8926-605DD33F6B21}"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4FA86-B0AF-4F8C-8BD9-16D5B581260C}" type="slidenum">
              <a:rPr lang="en-US" smtClean="0"/>
              <a:t>‹#›</a:t>
            </a:fld>
            <a:endParaRPr lang="en-US"/>
          </a:p>
        </p:txBody>
      </p:sp>
    </p:spTree>
    <p:extLst>
      <p:ext uri="{BB962C8B-B14F-4D97-AF65-F5344CB8AC3E}">
        <p14:creationId xmlns:p14="http://schemas.microsoft.com/office/powerpoint/2010/main" val="234071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13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F55AD-626B-41E3-40B0-76D4625861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FF4DDA2-90FD-32E3-8CA5-FFA03EFB7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694D6E5-E264-0004-815B-0200559E7BBC}"/>
              </a:ext>
            </a:extLst>
          </p:cNvPr>
          <p:cNvSpPr>
            <a:spLocks noGrp="1"/>
          </p:cNvSpPr>
          <p:nvPr>
            <p:ph type="dt" sz="half" idx="10"/>
          </p:nvPr>
        </p:nvSpPr>
        <p:spPr/>
        <p:txBody>
          <a:bodyPr/>
          <a:lstStyle/>
          <a:p>
            <a:fld id="{93B20753-E86B-4B34-96E1-85AB57B2F211}" type="datetimeFigureOut">
              <a:rPr lang="en-US" smtClean="0"/>
              <a:t>4/18/2023</a:t>
            </a:fld>
            <a:endParaRPr lang="en-US"/>
          </a:p>
        </p:txBody>
      </p:sp>
      <p:sp>
        <p:nvSpPr>
          <p:cNvPr id="5" name="Footer Placeholder 4">
            <a:extLst>
              <a:ext uri="{FF2B5EF4-FFF2-40B4-BE49-F238E27FC236}">
                <a16:creationId xmlns:a16="http://schemas.microsoft.com/office/drawing/2014/main" xmlns="" id="{6A77BEC0-EDCB-2B9D-2C57-A1F30B856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DEC2B2-592C-400E-E0CC-3C5B8A68586B}"/>
              </a:ext>
            </a:extLst>
          </p:cNvPr>
          <p:cNvSpPr>
            <a:spLocks noGrp="1"/>
          </p:cNvSpPr>
          <p:nvPr>
            <p:ph type="sldNum" sz="quarter" idx="12"/>
          </p:nvPr>
        </p:nvSpPr>
        <p:spPr/>
        <p:txBody>
          <a:bodyPr/>
          <a:lstStyle/>
          <a:p>
            <a:fld id="{57572500-1EC2-4C9E-8EF4-D85D39037A73}" type="slidenum">
              <a:rPr lang="en-US" smtClean="0"/>
              <a:t>‹#›</a:t>
            </a:fld>
            <a:endParaRPr lang="en-US"/>
          </a:p>
        </p:txBody>
      </p:sp>
    </p:spTree>
    <p:extLst>
      <p:ext uri="{BB962C8B-B14F-4D97-AF65-F5344CB8AC3E}">
        <p14:creationId xmlns:p14="http://schemas.microsoft.com/office/powerpoint/2010/main" val="112480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D6D7A-0DCB-81AC-6FBD-8AE034C146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9EA816E-0B97-6FFC-51AD-91A839954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963C0A-1B18-F6FF-DC61-CF07A9A5BF82}"/>
              </a:ext>
            </a:extLst>
          </p:cNvPr>
          <p:cNvSpPr>
            <a:spLocks noGrp="1"/>
          </p:cNvSpPr>
          <p:nvPr>
            <p:ph type="dt" sz="half" idx="10"/>
          </p:nvPr>
        </p:nvSpPr>
        <p:spPr/>
        <p:txBody>
          <a:bodyPr/>
          <a:lstStyle/>
          <a:p>
            <a:fld id="{93B20753-E86B-4B34-96E1-85AB57B2F211}" type="datetimeFigureOut">
              <a:rPr lang="en-US" smtClean="0"/>
              <a:t>4/18/2023</a:t>
            </a:fld>
            <a:endParaRPr lang="en-US"/>
          </a:p>
        </p:txBody>
      </p:sp>
      <p:sp>
        <p:nvSpPr>
          <p:cNvPr id="5" name="Footer Placeholder 4">
            <a:extLst>
              <a:ext uri="{FF2B5EF4-FFF2-40B4-BE49-F238E27FC236}">
                <a16:creationId xmlns:a16="http://schemas.microsoft.com/office/drawing/2014/main" xmlns="" id="{8E8EE5C4-D9DF-EE2D-93AA-0F3E67799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55DF0D-FE53-8AB5-F77A-549A35610B33}"/>
              </a:ext>
            </a:extLst>
          </p:cNvPr>
          <p:cNvSpPr>
            <a:spLocks noGrp="1"/>
          </p:cNvSpPr>
          <p:nvPr>
            <p:ph type="sldNum" sz="quarter" idx="12"/>
          </p:nvPr>
        </p:nvSpPr>
        <p:spPr/>
        <p:txBody>
          <a:bodyPr/>
          <a:lstStyle/>
          <a:p>
            <a:fld id="{57572500-1EC2-4C9E-8EF4-D85D39037A73}" type="slidenum">
              <a:rPr lang="en-US" smtClean="0"/>
              <a:t>‹#›</a:t>
            </a:fld>
            <a:endParaRPr lang="en-US"/>
          </a:p>
        </p:txBody>
      </p:sp>
    </p:spTree>
    <p:extLst>
      <p:ext uri="{BB962C8B-B14F-4D97-AF65-F5344CB8AC3E}">
        <p14:creationId xmlns:p14="http://schemas.microsoft.com/office/powerpoint/2010/main" val="214773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FD4249-7A31-8D57-A311-335E19CF0F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53DF8A0-B713-1B5B-B0F0-7DCC964739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095901-11EE-DD92-3B16-E37C37EB0F45}"/>
              </a:ext>
            </a:extLst>
          </p:cNvPr>
          <p:cNvSpPr>
            <a:spLocks noGrp="1"/>
          </p:cNvSpPr>
          <p:nvPr>
            <p:ph type="dt" sz="half" idx="10"/>
          </p:nvPr>
        </p:nvSpPr>
        <p:spPr/>
        <p:txBody>
          <a:bodyPr/>
          <a:lstStyle/>
          <a:p>
            <a:fld id="{93B20753-E86B-4B34-96E1-85AB57B2F211}" type="datetimeFigureOut">
              <a:rPr lang="en-US" smtClean="0"/>
              <a:t>4/18/2023</a:t>
            </a:fld>
            <a:endParaRPr lang="en-US"/>
          </a:p>
        </p:txBody>
      </p:sp>
      <p:sp>
        <p:nvSpPr>
          <p:cNvPr id="5" name="Footer Placeholder 4">
            <a:extLst>
              <a:ext uri="{FF2B5EF4-FFF2-40B4-BE49-F238E27FC236}">
                <a16:creationId xmlns:a16="http://schemas.microsoft.com/office/drawing/2014/main" xmlns="" id="{B07208D2-298D-482A-392D-861E55060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687DFE-9E03-1BCD-39BC-6E061B05F8CA}"/>
              </a:ext>
            </a:extLst>
          </p:cNvPr>
          <p:cNvSpPr>
            <a:spLocks noGrp="1"/>
          </p:cNvSpPr>
          <p:nvPr>
            <p:ph type="sldNum" sz="quarter" idx="12"/>
          </p:nvPr>
        </p:nvSpPr>
        <p:spPr/>
        <p:txBody>
          <a:bodyPr/>
          <a:lstStyle/>
          <a:p>
            <a:fld id="{57572500-1EC2-4C9E-8EF4-D85D39037A73}" type="slidenum">
              <a:rPr lang="en-US" smtClean="0"/>
              <a:t>‹#›</a:t>
            </a:fld>
            <a:endParaRPr lang="en-US"/>
          </a:p>
        </p:txBody>
      </p:sp>
    </p:spTree>
    <p:extLst>
      <p:ext uri="{BB962C8B-B14F-4D97-AF65-F5344CB8AC3E}">
        <p14:creationId xmlns:p14="http://schemas.microsoft.com/office/powerpoint/2010/main" val="123258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B3C3CF-6E18-C797-07C0-6EEE61778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1803ED-38E6-7EFF-5C29-11B54C5A0F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C11E64-2115-F871-699E-BE6F17959571}"/>
              </a:ext>
            </a:extLst>
          </p:cNvPr>
          <p:cNvSpPr>
            <a:spLocks noGrp="1"/>
          </p:cNvSpPr>
          <p:nvPr>
            <p:ph type="dt" sz="half" idx="10"/>
          </p:nvPr>
        </p:nvSpPr>
        <p:spPr/>
        <p:txBody>
          <a:bodyPr/>
          <a:lstStyle/>
          <a:p>
            <a:fld id="{93B20753-E86B-4B34-96E1-85AB57B2F211}" type="datetimeFigureOut">
              <a:rPr lang="en-US" smtClean="0"/>
              <a:t>4/18/2023</a:t>
            </a:fld>
            <a:endParaRPr lang="en-US"/>
          </a:p>
        </p:txBody>
      </p:sp>
      <p:sp>
        <p:nvSpPr>
          <p:cNvPr id="5" name="Footer Placeholder 4">
            <a:extLst>
              <a:ext uri="{FF2B5EF4-FFF2-40B4-BE49-F238E27FC236}">
                <a16:creationId xmlns:a16="http://schemas.microsoft.com/office/drawing/2014/main" xmlns="" id="{BF408BCA-E469-CDCF-1FA1-E8A523634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96FD51-DEA7-B86D-6669-DAC2FBA631F2}"/>
              </a:ext>
            </a:extLst>
          </p:cNvPr>
          <p:cNvSpPr>
            <a:spLocks noGrp="1"/>
          </p:cNvSpPr>
          <p:nvPr>
            <p:ph type="sldNum" sz="quarter" idx="12"/>
          </p:nvPr>
        </p:nvSpPr>
        <p:spPr/>
        <p:txBody>
          <a:bodyPr/>
          <a:lstStyle/>
          <a:p>
            <a:fld id="{57572500-1EC2-4C9E-8EF4-D85D39037A73}" type="slidenum">
              <a:rPr lang="en-US" smtClean="0"/>
              <a:t>‹#›</a:t>
            </a:fld>
            <a:endParaRPr lang="en-US"/>
          </a:p>
        </p:txBody>
      </p:sp>
    </p:spTree>
    <p:extLst>
      <p:ext uri="{BB962C8B-B14F-4D97-AF65-F5344CB8AC3E}">
        <p14:creationId xmlns:p14="http://schemas.microsoft.com/office/powerpoint/2010/main" val="292186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E2535C-50A5-0435-6BC0-7239BC828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C91F8CF-E5CF-E4AB-D2E8-39AB63B4BD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1B253CA-AD03-2F7F-9291-A597C864AFE9}"/>
              </a:ext>
            </a:extLst>
          </p:cNvPr>
          <p:cNvSpPr>
            <a:spLocks noGrp="1"/>
          </p:cNvSpPr>
          <p:nvPr>
            <p:ph type="dt" sz="half" idx="10"/>
          </p:nvPr>
        </p:nvSpPr>
        <p:spPr/>
        <p:txBody>
          <a:bodyPr/>
          <a:lstStyle/>
          <a:p>
            <a:fld id="{93B20753-E86B-4B34-96E1-85AB57B2F211}" type="datetimeFigureOut">
              <a:rPr lang="en-US" smtClean="0"/>
              <a:t>4/18/2023</a:t>
            </a:fld>
            <a:endParaRPr lang="en-US"/>
          </a:p>
        </p:txBody>
      </p:sp>
      <p:sp>
        <p:nvSpPr>
          <p:cNvPr id="5" name="Footer Placeholder 4">
            <a:extLst>
              <a:ext uri="{FF2B5EF4-FFF2-40B4-BE49-F238E27FC236}">
                <a16:creationId xmlns:a16="http://schemas.microsoft.com/office/drawing/2014/main" xmlns="" id="{127C7DFA-2EE5-AA1C-D147-178E6A1A9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110857-78A2-36E9-6991-FD1F914E179F}"/>
              </a:ext>
            </a:extLst>
          </p:cNvPr>
          <p:cNvSpPr>
            <a:spLocks noGrp="1"/>
          </p:cNvSpPr>
          <p:nvPr>
            <p:ph type="sldNum" sz="quarter" idx="12"/>
          </p:nvPr>
        </p:nvSpPr>
        <p:spPr/>
        <p:txBody>
          <a:bodyPr/>
          <a:lstStyle/>
          <a:p>
            <a:fld id="{57572500-1EC2-4C9E-8EF4-D85D39037A73}" type="slidenum">
              <a:rPr lang="en-US" smtClean="0"/>
              <a:t>‹#›</a:t>
            </a:fld>
            <a:endParaRPr lang="en-US"/>
          </a:p>
        </p:txBody>
      </p:sp>
    </p:spTree>
    <p:extLst>
      <p:ext uri="{BB962C8B-B14F-4D97-AF65-F5344CB8AC3E}">
        <p14:creationId xmlns:p14="http://schemas.microsoft.com/office/powerpoint/2010/main" val="81836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96C73-158E-1497-44C0-0D8A1220F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53250CD-E445-F7C1-C9A2-F72A8CB7B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65B962-0C66-D938-FC49-E1DAC16487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6B2C74A-ECE9-4AC0-4ECC-1B9C07FE015F}"/>
              </a:ext>
            </a:extLst>
          </p:cNvPr>
          <p:cNvSpPr>
            <a:spLocks noGrp="1"/>
          </p:cNvSpPr>
          <p:nvPr>
            <p:ph type="dt" sz="half" idx="10"/>
          </p:nvPr>
        </p:nvSpPr>
        <p:spPr/>
        <p:txBody>
          <a:bodyPr/>
          <a:lstStyle/>
          <a:p>
            <a:fld id="{93B20753-E86B-4B34-96E1-85AB57B2F211}" type="datetimeFigureOut">
              <a:rPr lang="en-US" smtClean="0"/>
              <a:t>4/18/2023</a:t>
            </a:fld>
            <a:endParaRPr lang="en-US"/>
          </a:p>
        </p:txBody>
      </p:sp>
      <p:sp>
        <p:nvSpPr>
          <p:cNvPr id="6" name="Footer Placeholder 5">
            <a:extLst>
              <a:ext uri="{FF2B5EF4-FFF2-40B4-BE49-F238E27FC236}">
                <a16:creationId xmlns:a16="http://schemas.microsoft.com/office/drawing/2014/main" xmlns="" id="{EEC5D148-B243-9F14-141F-3785834AB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81EC32-1539-D95C-1B60-4E48234E5936}"/>
              </a:ext>
            </a:extLst>
          </p:cNvPr>
          <p:cNvSpPr>
            <a:spLocks noGrp="1"/>
          </p:cNvSpPr>
          <p:nvPr>
            <p:ph type="sldNum" sz="quarter" idx="12"/>
          </p:nvPr>
        </p:nvSpPr>
        <p:spPr/>
        <p:txBody>
          <a:bodyPr/>
          <a:lstStyle/>
          <a:p>
            <a:fld id="{57572500-1EC2-4C9E-8EF4-D85D39037A73}" type="slidenum">
              <a:rPr lang="en-US" smtClean="0"/>
              <a:t>‹#›</a:t>
            </a:fld>
            <a:endParaRPr lang="en-US"/>
          </a:p>
        </p:txBody>
      </p:sp>
    </p:spTree>
    <p:extLst>
      <p:ext uri="{BB962C8B-B14F-4D97-AF65-F5344CB8AC3E}">
        <p14:creationId xmlns:p14="http://schemas.microsoft.com/office/powerpoint/2010/main" val="390862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5CD81-5A01-84BC-171C-F42B2997A5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161D435-539C-E773-520C-B0ACF53407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77B6F18-5296-B239-1B10-A8E62555EB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1104443-8907-B9A4-520A-B91C8CC582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9590176-8F79-7DFD-618C-44D5EF530C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37B1946-C924-B548-6283-94A19592903B}"/>
              </a:ext>
            </a:extLst>
          </p:cNvPr>
          <p:cNvSpPr>
            <a:spLocks noGrp="1"/>
          </p:cNvSpPr>
          <p:nvPr>
            <p:ph type="dt" sz="half" idx="10"/>
          </p:nvPr>
        </p:nvSpPr>
        <p:spPr/>
        <p:txBody>
          <a:bodyPr/>
          <a:lstStyle/>
          <a:p>
            <a:fld id="{93B20753-E86B-4B34-96E1-85AB57B2F211}" type="datetimeFigureOut">
              <a:rPr lang="en-US" smtClean="0"/>
              <a:t>4/18/2023</a:t>
            </a:fld>
            <a:endParaRPr lang="en-US"/>
          </a:p>
        </p:txBody>
      </p:sp>
      <p:sp>
        <p:nvSpPr>
          <p:cNvPr id="8" name="Footer Placeholder 7">
            <a:extLst>
              <a:ext uri="{FF2B5EF4-FFF2-40B4-BE49-F238E27FC236}">
                <a16:creationId xmlns:a16="http://schemas.microsoft.com/office/drawing/2014/main" xmlns="" id="{2A6F3296-0641-4E4C-BDDF-1903BDAD68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5D137C8-2B09-E170-3B0E-79BB24EA245F}"/>
              </a:ext>
            </a:extLst>
          </p:cNvPr>
          <p:cNvSpPr>
            <a:spLocks noGrp="1"/>
          </p:cNvSpPr>
          <p:nvPr>
            <p:ph type="sldNum" sz="quarter" idx="12"/>
          </p:nvPr>
        </p:nvSpPr>
        <p:spPr/>
        <p:txBody>
          <a:bodyPr/>
          <a:lstStyle/>
          <a:p>
            <a:fld id="{57572500-1EC2-4C9E-8EF4-D85D39037A73}" type="slidenum">
              <a:rPr lang="en-US" smtClean="0"/>
              <a:t>‹#›</a:t>
            </a:fld>
            <a:endParaRPr lang="en-US"/>
          </a:p>
        </p:txBody>
      </p:sp>
    </p:spTree>
    <p:extLst>
      <p:ext uri="{BB962C8B-B14F-4D97-AF65-F5344CB8AC3E}">
        <p14:creationId xmlns:p14="http://schemas.microsoft.com/office/powerpoint/2010/main" val="94800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72BA4-A55C-2A1F-B610-FCA13D40D1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24F7856-17C2-23C4-B2CA-908C332CE49A}"/>
              </a:ext>
            </a:extLst>
          </p:cNvPr>
          <p:cNvSpPr>
            <a:spLocks noGrp="1"/>
          </p:cNvSpPr>
          <p:nvPr>
            <p:ph type="dt" sz="half" idx="10"/>
          </p:nvPr>
        </p:nvSpPr>
        <p:spPr/>
        <p:txBody>
          <a:bodyPr/>
          <a:lstStyle/>
          <a:p>
            <a:fld id="{93B20753-E86B-4B34-96E1-85AB57B2F211}" type="datetimeFigureOut">
              <a:rPr lang="en-US" smtClean="0"/>
              <a:t>4/18/2023</a:t>
            </a:fld>
            <a:endParaRPr lang="en-US"/>
          </a:p>
        </p:txBody>
      </p:sp>
      <p:sp>
        <p:nvSpPr>
          <p:cNvPr id="4" name="Footer Placeholder 3">
            <a:extLst>
              <a:ext uri="{FF2B5EF4-FFF2-40B4-BE49-F238E27FC236}">
                <a16:creationId xmlns:a16="http://schemas.microsoft.com/office/drawing/2014/main" xmlns="" id="{B2F8BBE7-3B5D-C378-CCA4-E776F7F809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57F745F-AEEE-6F3D-54AB-A909F29C8EFB}"/>
              </a:ext>
            </a:extLst>
          </p:cNvPr>
          <p:cNvSpPr>
            <a:spLocks noGrp="1"/>
          </p:cNvSpPr>
          <p:nvPr>
            <p:ph type="sldNum" sz="quarter" idx="12"/>
          </p:nvPr>
        </p:nvSpPr>
        <p:spPr/>
        <p:txBody>
          <a:bodyPr/>
          <a:lstStyle/>
          <a:p>
            <a:fld id="{57572500-1EC2-4C9E-8EF4-D85D39037A73}" type="slidenum">
              <a:rPr lang="en-US" smtClean="0"/>
              <a:t>‹#›</a:t>
            </a:fld>
            <a:endParaRPr lang="en-US"/>
          </a:p>
        </p:txBody>
      </p:sp>
    </p:spTree>
    <p:extLst>
      <p:ext uri="{BB962C8B-B14F-4D97-AF65-F5344CB8AC3E}">
        <p14:creationId xmlns:p14="http://schemas.microsoft.com/office/powerpoint/2010/main" val="84622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81B97E-E260-C199-3121-460B8DC6D152}"/>
              </a:ext>
            </a:extLst>
          </p:cNvPr>
          <p:cNvSpPr>
            <a:spLocks noGrp="1"/>
          </p:cNvSpPr>
          <p:nvPr>
            <p:ph type="dt" sz="half" idx="10"/>
          </p:nvPr>
        </p:nvSpPr>
        <p:spPr/>
        <p:txBody>
          <a:bodyPr/>
          <a:lstStyle/>
          <a:p>
            <a:fld id="{93B20753-E86B-4B34-96E1-85AB57B2F211}" type="datetimeFigureOut">
              <a:rPr lang="en-US" smtClean="0"/>
              <a:t>4/18/2023</a:t>
            </a:fld>
            <a:endParaRPr lang="en-US"/>
          </a:p>
        </p:txBody>
      </p:sp>
      <p:sp>
        <p:nvSpPr>
          <p:cNvPr id="3" name="Footer Placeholder 2">
            <a:extLst>
              <a:ext uri="{FF2B5EF4-FFF2-40B4-BE49-F238E27FC236}">
                <a16:creationId xmlns:a16="http://schemas.microsoft.com/office/drawing/2014/main" xmlns="" id="{4ABC0B6B-65E7-2938-0F27-C911307FDE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241F436-7975-6468-710D-53538D2188EA}"/>
              </a:ext>
            </a:extLst>
          </p:cNvPr>
          <p:cNvSpPr>
            <a:spLocks noGrp="1"/>
          </p:cNvSpPr>
          <p:nvPr>
            <p:ph type="sldNum" sz="quarter" idx="12"/>
          </p:nvPr>
        </p:nvSpPr>
        <p:spPr/>
        <p:txBody>
          <a:bodyPr/>
          <a:lstStyle/>
          <a:p>
            <a:fld id="{57572500-1EC2-4C9E-8EF4-D85D39037A73}" type="slidenum">
              <a:rPr lang="en-US" smtClean="0"/>
              <a:t>‹#›</a:t>
            </a:fld>
            <a:endParaRPr lang="en-US"/>
          </a:p>
        </p:txBody>
      </p:sp>
    </p:spTree>
    <p:extLst>
      <p:ext uri="{BB962C8B-B14F-4D97-AF65-F5344CB8AC3E}">
        <p14:creationId xmlns:p14="http://schemas.microsoft.com/office/powerpoint/2010/main" val="302925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65CEFE-282D-297D-5081-3A65725B6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91BB27D-2511-1A0D-38A8-37E606B5A1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A2428F1-5296-1385-089C-7C3494452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E782531-8DB1-1185-F836-38B280BB7DB2}"/>
              </a:ext>
            </a:extLst>
          </p:cNvPr>
          <p:cNvSpPr>
            <a:spLocks noGrp="1"/>
          </p:cNvSpPr>
          <p:nvPr>
            <p:ph type="dt" sz="half" idx="10"/>
          </p:nvPr>
        </p:nvSpPr>
        <p:spPr/>
        <p:txBody>
          <a:bodyPr/>
          <a:lstStyle/>
          <a:p>
            <a:fld id="{93B20753-E86B-4B34-96E1-85AB57B2F211}" type="datetimeFigureOut">
              <a:rPr lang="en-US" smtClean="0"/>
              <a:t>4/18/2023</a:t>
            </a:fld>
            <a:endParaRPr lang="en-US"/>
          </a:p>
        </p:txBody>
      </p:sp>
      <p:sp>
        <p:nvSpPr>
          <p:cNvPr id="6" name="Footer Placeholder 5">
            <a:extLst>
              <a:ext uri="{FF2B5EF4-FFF2-40B4-BE49-F238E27FC236}">
                <a16:creationId xmlns:a16="http://schemas.microsoft.com/office/drawing/2014/main" xmlns="" id="{B19CD94B-D57C-18B0-5D8B-6DF067BAC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0C5A423-C341-CD20-44D3-E807D12EC8B9}"/>
              </a:ext>
            </a:extLst>
          </p:cNvPr>
          <p:cNvSpPr>
            <a:spLocks noGrp="1"/>
          </p:cNvSpPr>
          <p:nvPr>
            <p:ph type="sldNum" sz="quarter" idx="12"/>
          </p:nvPr>
        </p:nvSpPr>
        <p:spPr/>
        <p:txBody>
          <a:bodyPr/>
          <a:lstStyle/>
          <a:p>
            <a:fld id="{57572500-1EC2-4C9E-8EF4-D85D39037A73}" type="slidenum">
              <a:rPr lang="en-US" smtClean="0"/>
              <a:t>‹#›</a:t>
            </a:fld>
            <a:endParaRPr lang="en-US"/>
          </a:p>
        </p:txBody>
      </p:sp>
    </p:spTree>
    <p:extLst>
      <p:ext uri="{BB962C8B-B14F-4D97-AF65-F5344CB8AC3E}">
        <p14:creationId xmlns:p14="http://schemas.microsoft.com/office/powerpoint/2010/main" val="34585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724BC-89E8-F27E-41FF-26AD44382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58B16AD-3944-6520-C7DD-9DFB35A4B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2A221FF-3E4F-BB6E-8A13-2C4AFA73E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F1DC781-85AC-689D-9082-26FF2FBE1BFC}"/>
              </a:ext>
            </a:extLst>
          </p:cNvPr>
          <p:cNvSpPr>
            <a:spLocks noGrp="1"/>
          </p:cNvSpPr>
          <p:nvPr>
            <p:ph type="dt" sz="half" idx="10"/>
          </p:nvPr>
        </p:nvSpPr>
        <p:spPr/>
        <p:txBody>
          <a:bodyPr/>
          <a:lstStyle/>
          <a:p>
            <a:fld id="{93B20753-E86B-4B34-96E1-85AB57B2F211}" type="datetimeFigureOut">
              <a:rPr lang="en-US" smtClean="0"/>
              <a:t>4/18/2023</a:t>
            </a:fld>
            <a:endParaRPr lang="en-US"/>
          </a:p>
        </p:txBody>
      </p:sp>
      <p:sp>
        <p:nvSpPr>
          <p:cNvPr id="6" name="Footer Placeholder 5">
            <a:extLst>
              <a:ext uri="{FF2B5EF4-FFF2-40B4-BE49-F238E27FC236}">
                <a16:creationId xmlns:a16="http://schemas.microsoft.com/office/drawing/2014/main" xmlns="" id="{D16FF41B-72A4-851B-FAEE-E7BDEF803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0BCBDDD-EEDF-85FF-CF1D-1CB7252C022A}"/>
              </a:ext>
            </a:extLst>
          </p:cNvPr>
          <p:cNvSpPr>
            <a:spLocks noGrp="1"/>
          </p:cNvSpPr>
          <p:nvPr>
            <p:ph type="sldNum" sz="quarter" idx="12"/>
          </p:nvPr>
        </p:nvSpPr>
        <p:spPr/>
        <p:txBody>
          <a:bodyPr/>
          <a:lstStyle/>
          <a:p>
            <a:fld id="{57572500-1EC2-4C9E-8EF4-D85D39037A73}" type="slidenum">
              <a:rPr lang="en-US" smtClean="0"/>
              <a:t>‹#›</a:t>
            </a:fld>
            <a:endParaRPr lang="en-US"/>
          </a:p>
        </p:txBody>
      </p:sp>
    </p:spTree>
    <p:extLst>
      <p:ext uri="{BB962C8B-B14F-4D97-AF65-F5344CB8AC3E}">
        <p14:creationId xmlns:p14="http://schemas.microsoft.com/office/powerpoint/2010/main" val="150137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B06D48-AA20-9680-FB00-838A8D889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E72267E-6296-2F62-E72B-3451726A9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B0E68E-7931-CAE6-7526-B1FFF9754C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20753-E86B-4B34-96E1-85AB57B2F211}" type="datetimeFigureOut">
              <a:rPr lang="en-US" smtClean="0"/>
              <a:t>4/18/2023</a:t>
            </a:fld>
            <a:endParaRPr lang="en-US"/>
          </a:p>
        </p:txBody>
      </p:sp>
      <p:sp>
        <p:nvSpPr>
          <p:cNvPr id="5" name="Footer Placeholder 4">
            <a:extLst>
              <a:ext uri="{FF2B5EF4-FFF2-40B4-BE49-F238E27FC236}">
                <a16:creationId xmlns:a16="http://schemas.microsoft.com/office/drawing/2014/main" xmlns="" id="{D6B48522-BA9C-F1C0-CCEA-240AFA30C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BEDDE1F-ECC1-ABBC-D17D-24872ABE5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72500-1EC2-4C9E-8EF4-D85D39037A73}" type="slidenum">
              <a:rPr lang="en-US" smtClean="0"/>
              <a:t>‹#›</a:t>
            </a:fld>
            <a:endParaRPr lang="en-US"/>
          </a:p>
        </p:txBody>
      </p:sp>
    </p:spTree>
    <p:extLst>
      <p:ext uri="{BB962C8B-B14F-4D97-AF65-F5344CB8AC3E}">
        <p14:creationId xmlns:p14="http://schemas.microsoft.com/office/powerpoint/2010/main" val="220587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EF139CA-962E-3440-CAC9-D96847336C9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2491409"/>
            <a:ext cx="12192000" cy="4509052"/>
          </a:xfrm>
          <a:prstGeom prst="rect">
            <a:avLst/>
          </a:prstGeom>
        </p:spPr>
      </p:pic>
      <p:sp>
        <p:nvSpPr>
          <p:cNvPr id="6" name="TextBox 5">
            <a:extLst>
              <a:ext uri="{FF2B5EF4-FFF2-40B4-BE49-F238E27FC236}">
                <a16:creationId xmlns:a16="http://schemas.microsoft.com/office/drawing/2014/main" xmlns="" id="{17728C04-C218-90D8-70A7-1EF875173C29}"/>
              </a:ext>
            </a:extLst>
          </p:cNvPr>
          <p:cNvSpPr txBox="1"/>
          <p:nvPr/>
        </p:nvSpPr>
        <p:spPr>
          <a:xfrm>
            <a:off x="4893613" y="198783"/>
            <a:ext cx="6904383" cy="4154984"/>
          </a:xfrm>
          <a:prstGeom prst="rect">
            <a:avLst/>
          </a:prstGeom>
          <a:noFill/>
        </p:spPr>
        <p:txBody>
          <a:bodyPr wrap="square" rtlCol="0">
            <a:spAutoFit/>
          </a:bodyPr>
          <a:lstStyle/>
          <a:p>
            <a:pPr algn="ctr"/>
            <a:r>
              <a:rPr lang="mn-MN" sz="6600" b="1" dirty="0">
                <a:ln>
                  <a:solidFill>
                    <a:schemeClr val="tx1">
                      <a:lumMod val="95000"/>
                      <a:lumOff val="5000"/>
                    </a:schemeClr>
                  </a:solidFill>
                </a:ln>
                <a:solidFill>
                  <a:srgbClr val="002060"/>
                </a:solidFill>
                <a:effectLst>
                  <a:glow rad="101600">
                    <a:schemeClr val="accent2">
                      <a:satMod val="175000"/>
                      <a:alpha val="40000"/>
                    </a:schemeClr>
                  </a:glow>
                  <a:outerShdw blurRad="50800" dist="38100" dir="5400000" algn="t" rotWithShape="0">
                    <a:prstClr val="black">
                      <a:alpha val="40000"/>
                    </a:prstClr>
                  </a:outerShdw>
                </a:effectLst>
                <a:latin typeface="0 Arial " panose="020B0604020202090204" pitchFamily="34" charset="-52"/>
              </a:rPr>
              <a:t>БАЯНТАЛ СУМЫН СҮҮЛИЙН 14 ХОНОГИЙН ЦАГ ҮЕИЙН МЭДЭЭ</a:t>
            </a:r>
            <a:endParaRPr lang="en-US" sz="6600" b="1" dirty="0">
              <a:ln>
                <a:solidFill>
                  <a:schemeClr val="tx1">
                    <a:lumMod val="95000"/>
                    <a:lumOff val="5000"/>
                  </a:schemeClr>
                </a:solidFill>
              </a:ln>
              <a:solidFill>
                <a:srgbClr val="002060"/>
              </a:solidFill>
              <a:effectLst>
                <a:glow rad="101600">
                  <a:schemeClr val="accent2">
                    <a:satMod val="175000"/>
                    <a:alpha val="40000"/>
                  </a:schemeClr>
                </a:glow>
                <a:outerShdw blurRad="50800" dist="38100" dir="5400000" algn="t" rotWithShape="0">
                  <a:prstClr val="black">
                    <a:alpha val="40000"/>
                  </a:prstClr>
                </a:outerShdw>
              </a:effectLst>
            </a:endParaRPr>
          </a:p>
        </p:txBody>
      </p:sp>
      <p:pic>
        <p:nvPicPr>
          <p:cNvPr id="7" name="Picture 6">
            <a:extLst>
              <a:ext uri="{FF2B5EF4-FFF2-40B4-BE49-F238E27FC236}">
                <a16:creationId xmlns:a16="http://schemas.microsoft.com/office/drawing/2014/main" xmlns="" id="{A1164984-CB39-F495-E3C9-05D4BCB2E7A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523" b="92614" l="4830" r="94602">
                        <a14:foregroundMark x1="36648" y1="14489" x2="61932" y2="11932"/>
                        <a14:foregroundMark x1="51420" y1="8523" x2="51420" y2="8523"/>
                        <a14:foregroundMark x1="9659" y1="35511" x2="9659" y2="38068"/>
                        <a14:foregroundMark x1="4830" y1="45455" x2="4830" y2="45455"/>
                        <a14:foregroundMark x1="95170" y1="46023" x2="93750" y2="46023"/>
                        <a14:foregroundMark x1="41761" y1="87500" x2="41761" y2="87500"/>
                        <a14:foregroundMark x1="22159" y1="79545" x2="61364" y2="89489"/>
                        <a14:foregroundMark x1="61364" y1="89489" x2="75852" y2="82955"/>
                        <a14:foregroundMark x1="75852" y1="82955" x2="66761" y2="80398"/>
                        <a14:foregroundMark x1="45455" y1="90057" x2="46591" y2="90057"/>
                        <a14:foregroundMark x1="47443" y1="92614" x2="47443" y2="92614"/>
                        <a14:foregroundMark x1="31818" y1="26420" x2="54830" y2="21591"/>
                        <a14:foregroundMark x1="54830" y1="21591" x2="66761" y2="26705"/>
                      </a14:backgroundRemoval>
                    </a14:imgEffect>
                    <a14:imgEffect>
                      <a14:saturation sat="300000"/>
                    </a14:imgEffect>
                  </a14:imgLayer>
                </a14:imgProps>
              </a:ext>
            </a:extLst>
          </a:blip>
          <a:stretch>
            <a:fillRect/>
          </a:stretch>
        </p:blipFill>
        <p:spPr>
          <a:xfrm>
            <a:off x="503582" y="291548"/>
            <a:ext cx="3038310" cy="3038310"/>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373489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B402E55-9A2C-71E8-06F8-D42FBAD39E57}"/>
              </a:ext>
            </a:extLst>
          </p:cNvPr>
          <p:cNvSpPr txBox="1">
            <a:spLocks/>
          </p:cNvSpPr>
          <p:nvPr/>
        </p:nvSpPr>
        <p:spPr>
          <a:xfrm>
            <a:off x="838200" y="477078"/>
            <a:ext cx="10515600" cy="663582"/>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3600" dirty="0">
                <a:latin typeface="Arial" panose="020B0604020202020204" pitchFamily="34" charset="0"/>
                <a:cs typeface="Arial" panose="020B0604020202020204" pitchFamily="34" charset="0"/>
              </a:rPr>
              <a:t>ОРОН НУТГИЙН ХӨГЖЛИЙН САН:</a:t>
            </a:r>
            <a:endParaRPr lang="en-US"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18D0549-4AAE-0179-DAF1-18A5B4B0A65C}"/>
              </a:ext>
            </a:extLst>
          </p:cNvPr>
          <p:cNvPicPr>
            <a:picLocks noChangeAspect="1"/>
          </p:cNvPicPr>
          <p:nvPr/>
        </p:nvPicPr>
        <p:blipFill>
          <a:blip r:embed="rId2"/>
          <a:stretch>
            <a:fillRect/>
          </a:stretch>
        </p:blipFill>
        <p:spPr>
          <a:xfrm>
            <a:off x="685262" y="250616"/>
            <a:ext cx="1116505" cy="1116505"/>
          </a:xfrm>
          <a:prstGeom prst="rect">
            <a:avLst/>
          </a:prstGeom>
        </p:spPr>
      </p:pic>
      <p:sp>
        <p:nvSpPr>
          <p:cNvPr id="6" name="TextBox 5">
            <a:extLst>
              <a:ext uri="{FF2B5EF4-FFF2-40B4-BE49-F238E27FC236}">
                <a16:creationId xmlns:a16="http://schemas.microsoft.com/office/drawing/2014/main" xmlns="" id="{231B9343-FE7D-8651-34E3-08A303E5942F}"/>
              </a:ext>
            </a:extLst>
          </p:cNvPr>
          <p:cNvSpPr txBox="1"/>
          <p:nvPr/>
        </p:nvSpPr>
        <p:spPr>
          <a:xfrm>
            <a:off x="685262" y="1708226"/>
            <a:ext cx="11012556" cy="321626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n-MN" sz="1400" dirty="0">
                <a:latin typeface=" Arial "/>
              </a:rPr>
              <a:t>Сумын 2023 оны төсөвт нэмэлт өөрчлөлт оруулах тухай Иргэдийн төлөөлөгчдийн хурлын хуралдааны 04 дүгээр тогтоолоор 2 дугаар хавсралтаар баталсан жагсаалтын дагуу 2023 оны Орон нутгийн хөгжлий сангийн хөрөнгөөр худалдан авах төлөвлөгөөг шинэчлэн гарган батласан..</a:t>
            </a:r>
          </a:p>
          <a:p>
            <a:pPr marL="285750" indent="-285750" algn="just">
              <a:lnSpc>
                <a:spcPct val="150000"/>
              </a:lnSpc>
              <a:buFont typeface="Arial" panose="020B0604020202020204" pitchFamily="34" charset="0"/>
              <a:buChar char="•"/>
            </a:pPr>
            <a:r>
              <a:rPr lang="mn-MN" sz="1400" dirty="0">
                <a:latin typeface=" Arial "/>
              </a:rPr>
              <a:t>Сумын хэмжээнй сэг зэм устгах ажлыг хуулийг дагуу зохион байгуулж Хилийн дэлгэрэх ХХК-тай 6,514,000 төгрөгийн гэрээг 2023 оны 03 дугаар сарын 29-ны өдрөөс 2023 оны 05-р сарын 10-ны өдрийг хүртэлх хугацаатайгаагаар байгуулан тус ажлыг гүйцэтгүүлж байна.</a:t>
            </a:r>
          </a:p>
          <a:p>
            <a:pPr marL="285750" indent="-285750" algn="just">
              <a:lnSpc>
                <a:spcPct val="150000"/>
              </a:lnSpc>
              <a:buFont typeface="Arial" panose="020B0604020202020204" pitchFamily="34" charset="0"/>
              <a:buChar char="•"/>
            </a:pPr>
            <a:r>
              <a:rPr lang="mn-MN" sz="1400" dirty="0">
                <a:effectLst/>
                <a:latin typeface=" Arial "/>
                <a:ea typeface="Calibri" panose="020F0502020204030204" pitchFamily="34" charset="0"/>
                <a:cs typeface="Times New Roman" panose="02020603050405020304" pitchFamily="18" charset="0"/>
              </a:rPr>
              <a:t>Орон нутаг хөгжлийн сангийн Шилэн дансны цахим сургалтанд Сангийн яамны төрийн сангийн газрын зөвлөх Ц.Нарантуяа багшийн удирлаган дор 03 сарын 28 нд хамрагдлаа.</a:t>
            </a:r>
            <a:endParaRPr lang="en-US" sz="1400" dirty="0">
              <a:effectLst/>
              <a:latin typeface=" Arial "/>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mn-MN" sz="1400" dirty="0">
              <a:latin typeface=" Arial "/>
            </a:endParaRPr>
          </a:p>
          <a:p>
            <a:pPr algn="just"/>
            <a:endParaRPr lang="en-US" sz="1400" dirty="0">
              <a:latin typeface=" Arial "/>
            </a:endParaRPr>
          </a:p>
        </p:txBody>
      </p:sp>
      <p:pic>
        <p:nvPicPr>
          <p:cNvPr id="2" name="Picture 1">
            <a:extLst>
              <a:ext uri="{FF2B5EF4-FFF2-40B4-BE49-F238E27FC236}">
                <a16:creationId xmlns:a16="http://schemas.microsoft.com/office/drawing/2014/main" xmlns="" id="{2D2A75A2-AF8A-7CF8-4655-6B5259020DB8}"/>
              </a:ext>
            </a:extLst>
          </p:cNvPr>
          <p:cNvPicPr>
            <a:picLocks noChangeAspect="1"/>
          </p:cNvPicPr>
          <p:nvPr/>
        </p:nvPicPr>
        <p:blipFill>
          <a:blip r:embed="rId3"/>
          <a:stretch>
            <a:fillRect/>
          </a:stretch>
        </p:blipFill>
        <p:spPr>
          <a:xfrm>
            <a:off x="1605705" y="4635432"/>
            <a:ext cx="3600558" cy="1748843"/>
          </a:xfrm>
          <a:prstGeom prst="rect">
            <a:avLst/>
          </a:prstGeom>
        </p:spPr>
      </p:pic>
      <p:pic>
        <p:nvPicPr>
          <p:cNvPr id="3" name="Picture 2">
            <a:extLst>
              <a:ext uri="{FF2B5EF4-FFF2-40B4-BE49-F238E27FC236}">
                <a16:creationId xmlns:a16="http://schemas.microsoft.com/office/drawing/2014/main" xmlns="" id="{BC46BC33-2FE3-8C55-24D0-76AC1C586AB0}"/>
              </a:ext>
            </a:extLst>
          </p:cNvPr>
          <p:cNvPicPr>
            <a:picLocks noChangeAspect="1"/>
          </p:cNvPicPr>
          <p:nvPr/>
        </p:nvPicPr>
        <p:blipFill>
          <a:blip r:embed="rId4"/>
          <a:stretch>
            <a:fillRect/>
          </a:stretch>
        </p:blipFill>
        <p:spPr>
          <a:xfrm>
            <a:off x="5936722" y="4632079"/>
            <a:ext cx="3648247" cy="1748843"/>
          </a:xfrm>
          <a:prstGeom prst="rect">
            <a:avLst/>
          </a:prstGeom>
        </p:spPr>
      </p:pic>
    </p:spTree>
    <p:extLst>
      <p:ext uri="{BB962C8B-B14F-4D97-AF65-F5344CB8AC3E}">
        <p14:creationId xmlns:p14="http://schemas.microsoft.com/office/powerpoint/2010/main" val="1312864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TextBox 1">
            <a:extLst>
              <a:ext uri="{FF2B5EF4-FFF2-40B4-BE49-F238E27FC236}">
                <a16:creationId xmlns:a16="http://schemas.microsoft.com/office/drawing/2014/main" xmlns="" id="{6A7CA013-50AE-44A3-7279-5EF22E14AE79}"/>
              </a:ext>
            </a:extLst>
          </p:cNvPr>
          <p:cNvSpPr txBox="1"/>
          <p:nvPr/>
        </p:nvSpPr>
        <p:spPr>
          <a:xfrm>
            <a:off x="2152358" y="564791"/>
            <a:ext cx="10075316" cy="830997"/>
          </a:xfrm>
          <a:prstGeom prst="rect">
            <a:avLst/>
          </a:prstGeom>
          <a:solidFill>
            <a:schemeClr val="accent4">
              <a:lumMod val="60000"/>
              <a:lumOff val="40000"/>
            </a:schemeClr>
          </a:solidFill>
        </p:spPr>
        <p:txBody>
          <a:bodyPr wrap="square" rtlCol="0">
            <a:spAutoFit/>
          </a:bodyPr>
          <a:lstStyle/>
          <a:p>
            <a:r>
              <a:rPr lang="mn-MN" sz="4800" dirty="0">
                <a:latin typeface="0 Arial " panose="020B0604020202090204" pitchFamily="34" charset="-52"/>
              </a:rPr>
              <a:t>    ХӨДӨӨ АЖ АХУЙН ХҮРЭЭНД</a:t>
            </a:r>
            <a:endParaRPr lang="en-US" sz="4800" dirty="0"/>
          </a:p>
        </p:txBody>
      </p:sp>
      <p:pic>
        <p:nvPicPr>
          <p:cNvPr id="3" name="Picture 2">
            <a:extLst>
              <a:ext uri="{FF2B5EF4-FFF2-40B4-BE49-F238E27FC236}">
                <a16:creationId xmlns:a16="http://schemas.microsoft.com/office/drawing/2014/main" xmlns="" id="{404CF8B8-61BF-A382-A7E3-3A677C666845}"/>
              </a:ext>
            </a:extLst>
          </p:cNvPr>
          <p:cNvPicPr>
            <a:picLocks noChangeAspect="1"/>
          </p:cNvPicPr>
          <p:nvPr/>
        </p:nvPicPr>
        <p:blipFill>
          <a:blip r:embed="rId3"/>
          <a:stretch>
            <a:fillRect/>
          </a:stretch>
        </p:blipFill>
        <p:spPr>
          <a:xfrm>
            <a:off x="1368513" y="402442"/>
            <a:ext cx="1116505" cy="1116505"/>
          </a:xfrm>
          <a:prstGeom prst="rect">
            <a:avLst/>
          </a:prstGeom>
        </p:spPr>
      </p:pic>
      <p:sp>
        <p:nvSpPr>
          <p:cNvPr id="5" name="TextBox 4">
            <a:extLst>
              <a:ext uri="{FF2B5EF4-FFF2-40B4-BE49-F238E27FC236}">
                <a16:creationId xmlns:a16="http://schemas.microsoft.com/office/drawing/2014/main" xmlns="" id="{1D1DD659-2B59-F0B7-CDB5-4B7E4529EA5D}"/>
              </a:ext>
            </a:extLst>
          </p:cNvPr>
          <p:cNvSpPr txBox="1"/>
          <p:nvPr/>
        </p:nvSpPr>
        <p:spPr>
          <a:xfrm>
            <a:off x="755099" y="1681296"/>
            <a:ext cx="11015003" cy="4190634"/>
          </a:xfrm>
          <a:prstGeom prst="rect">
            <a:avLst/>
          </a:prstGeom>
          <a:noFill/>
        </p:spPr>
        <p:txBody>
          <a:bodyPr wrap="square">
            <a:spAutoFit/>
          </a:bodyPr>
          <a:lstStyle/>
          <a:p>
            <a:pPr algn="just"/>
            <a:r>
              <a:rPr lang="mn-MN" sz="1400" b="1" kern="100" dirty="0">
                <a:effectLst/>
                <a:latin typeface="Arial" panose="020B0604020202020204" pitchFamily="34" charset="0"/>
                <a:ea typeface="Calibri" panose="020F0502020204030204" pitchFamily="34" charset="0"/>
              </a:rPr>
              <a:t>Хаваржилтын ерөнхий нөхцөл байдал:</a:t>
            </a:r>
            <a:endParaRPr lang="en-US" sz="1400" kern="100" dirty="0">
              <a:effectLst/>
              <a:latin typeface="Arial" panose="020B0604020202020204" pitchFamily="34" charset="0"/>
              <a:ea typeface="Calibri" panose="020F0502020204030204" pitchFamily="34" charset="0"/>
            </a:endParaRPr>
          </a:p>
          <a:p>
            <a:pPr indent="457200" algn="just"/>
            <a:r>
              <a:rPr lang="mn-MN" sz="1400" kern="100" dirty="0">
                <a:effectLst/>
                <a:latin typeface="Arial" panose="020B0604020202020204" pitchFamily="34" charset="0"/>
                <a:ea typeface="Calibri" panose="020F0502020204030204" pitchFamily="34" charset="0"/>
              </a:rPr>
              <a:t>Энэ хавар өөрийн сумын 88 малчин, 72 мал бүхий өрхийн 72035, гадны отрын 1540 нийт 73575 толгой мал хаваржиж байна. Нийт 29020 мал төллөхөөс 2023.03.</a:t>
            </a:r>
            <a:r>
              <a:rPr lang="en-US" sz="1400" kern="100" dirty="0">
                <a:effectLst/>
                <a:latin typeface="Arial" panose="020B0604020202020204" pitchFamily="34" charset="0"/>
                <a:ea typeface="Calibri" panose="020F0502020204030204" pitchFamily="34" charset="0"/>
              </a:rPr>
              <a:t>30</a:t>
            </a:r>
            <a:r>
              <a:rPr lang="mn-MN" sz="1400" kern="100" dirty="0">
                <a:effectLst/>
                <a:latin typeface="Arial" panose="020B0604020202020204" pitchFamily="34" charset="0"/>
                <a:ea typeface="Calibri" panose="020F0502020204030204" pitchFamily="34" charset="0"/>
              </a:rPr>
              <a:t>-ны байдлаар 7244 мал төллөн унага 17, тугал 96 хурга 5731, ишиг 1400 толгой нийт 7314 төл хүлээн авсан. Мал төллөлт 24.9 %, төл  бойжилт 100 %-тай байна. Том малын хорогдол 39 байгаа нь нийт малын 0.05 хувь болж байна. Сумын аюулгүй нөөцийн өвс дууссан, 12 тн 2 жил өнжсөн тэжээлтэй байна. </a:t>
            </a:r>
            <a:endParaRPr lang="en-US" sz="1400" kern="100" dirty="0">
              <a:effectLst/>
              <a:latin typeface="Arial" panose="020B0604020202020204" pitchFamily="34" charset="0"/>
              <a:ea typeface="Calibri" panose="020F0502020204030204" pitchFamily="34" charset="0"/>
            </a:endParaRPr>
          </a:p>
          <a:p>
            <a:pPr algn="just"/>
            <a:r>
              <a:rPr lang="mn-MN" sz="1400" b="1" kern="100" dirty="0">
                <a:effectLst/>
                <a:latin typeface="Arial" panose="020B0604020202020204" pitchFamily="34" charset="0"/>
                <a:ea typeface="Calibri" panose="020F0502020204030204" pitchFamily="34" charset="0"/>
              </a:rPr>
              <a:t>-Отор нүүдэл, зөвшөөрөлгүй нэвтэрсэн өрх, малын тоо:</a:t>
            </a:r>
            <a:endParaRPr lang="en-US" sz="1400" kern="100" dirty="0">
              <a:effectLst/>
              <a:latin typeface="Arial" panose="020B0604020202020204" pitchFamily="34" charset="0"/>
              <a:ea typeface="Calibri" panose="020F0502020204030204" pitchFamily="34" charset="0"/>
            </a:endParaRPr>
          </a:p>
          <a:p>
            <a:pPr indent="457200" algn="just"/>
            <a:r>
              <a:rPr lang="mn-MN" sz="1400" kern="100" dirty="0">
                <a:effectLst/>
                <a:latin typeface="Arial" panose="020B0604020202020204" pitchFamily="34" charset="0"/>
                <a:ea typeface="Calibri" panose="020F0502020204030204" pitchFamily="34" charset="0"/>
              </a:rPr>
              <a:t>Төв аймгийн Баян сумын 1 өрх,  Дундговь аймгийн 6 өрхийн болон эзэнгүй нийт 10000 гаруй толгой мал отроор ирж хаваржиж байгаа бөгөөд тус айлуудад бэлчээр нутаг чөлөөлөх тухай сумын Засаг даргын албан мэдэгдэл хүргүүлсэн. Одоогийн байдлаар зөвшөөрөл авсан отрын малчин байхгүй байна.</a:t>
            </a:r>
            <a:endParaRPr lang="en-US" sz="1400" kern="100" dirty="0">
              <a:effectLst/>
              <a:latin typeface="Arial" panose="020B0604020202020204" pitchFamily="34" charset="0"/>
              <a:ea typeface="Calibri" panose="020F0502020204030204" pitchFamily="34" charset="0"/>
            </a:endParaRPr>
          </a:p>
          <a:p>
            <a:pPr algn="just"/>
            <a:r>
              <a:rPr lang="mn-MN" sz="1400" b="1" kern="100" dirty="0">
                <a:effectLst/>
                <a:latin typeface="Arial" panose="020B0604020202020204" pitchFamily="34" charset="0"/>
                <a:ea typeface="Calibri" panose="020F0502020204030204" pitchFamily="34" charset="0"/>
              </a:rPr>
              <a:t>-Малын өвчний байдал, тайван эсэх:</a:t>
            </a:r>
            <a:endParaRPr lang="en-US" sz="1400" kern="100" dirty="0">
              <a:effectLst/>
              <a:latin typeface="Arial" panose="020B0604020202020204" pitchFamily="34" charset="0"/>
              <a:ea typeface="Calibri" panose="020F0502020204030204" pitchFamily="34" charset="0"/>
            </a:endParaRPr>
          </a:p>
          <a:p>
            <a:pPr algn="just"/>
            <a:r>
              <a:rPr lang="mn-MN" sz="1400" kern="100" dirty="0">
                <a:effectLst/>
                <a:latin typeface="Arial" panose="020B0604020202020204" pitchFamily="34" charset="0"/>
                <a:ea typeface="Calibri" panose="020F0502020204030204" pitchFamily="34" charset="0"/>
              </a:rPr>
              <a:t>Одоогоор малын өвчлөл гараагүй тайван байна. </a:t>
            </a:r>
            <a:endParaRPr lang="en-US" sz="1400" kern="100" dirty="0">
              <a:effectLst/>
              <a:latin typeface="Arial" panose="020B0604020202020204" pitchFamily="34" charset="0"/>
              <a:ea typeface="Calibri" panose="020F0502020204030204" pitchFamily="34" charset="0"/>
            </a:endParaRPr>
          </a:p>
          <a:p>
            <a:pPr algn="just"/>
            <a:r>
              <a:rPr lang="mn-MN" sz="1400" b="1" kern="100" dirty="0">
                <a:effectLst/>
                <a:latin typeface="Arial" panose="020B0604020202020204" pitchFamily="34" charset="0"/>
                <a:ea typeface="Calibri" panose="020F0502020204030204" pitchFamily="34" charset="0"/>
              </a:rPr>
              <a:t>-Цаг агаарын аюулт үзэгдлийн мэдээ дамжуулж байгаа мэдээлэл</a:t>
            </a:r>
            <a:r>
              <a:rPr lang="mn-MN" sz="1400" kern="100" dirty="0">
                <a:effectLst/>
                <a:latin typeface="Arial" panose="020B0604020202020204" pitchFamily="34" charset="0"/>
                <a:ea typeface="Calibri" panose="020F0502020204030204" pitchFamily="34" charset="0"/>
              </a:rPr>
              <a:t>:</a:t>
            </a:r>
            <a:endParaRPr lang="en-US" sz="1400" kern="100" dirty="0">
              <a:effectLst/>
              <a:latin typeface="Arial" panose="020B0604020202020204" pitchFamily="34" charset="0"/>
              <a:ea typeface="Calibri" panose="020F0502020204030204" pitchFamily="34" charset="0"/>
            </a:endParaRPr>
          </a:p>
          <a:p>
            <a:pPr indent="457200" algn="just"/>
            <a:r>
              <a:rPr lang="mn-MN" sz="1400" kern="100" dirty="0">
                <a:effectLst/>
                <a:latin typeface="Arial" panose="020B0604020202020204" pitchFamily="34" charset="0"/>
                <a:ea typeface="Calibri" panose="020F0502020204030204" pitchFamily="34" charset="0"/>
              </a:rPr>
              <a:t>Цаг агаарын мэдээ болон аюулт үзэгдлийн мэдээг Баянтал ХААТ дундын групп, багуудын Засаг дарга нар болон багийн цахим хаягаар мэдээллийг тогтмол хүргэж хэвшсэн. Мөн </a:t>
            </a:r>
            <a:r>
              <a:rPr lang="en-US" sz="1400" kern="100" dirty="0">
                <a:effectLst/>
                <a:latin typeface="Arial" panose="020B0604020202020204" pitchFamily="34" charset="0"/>
                <a:ea typeface="Calibri" panose="020F0502020204030204" pitchFamily="34" charset="0"/>
              </a:rPr>
              <a:t>WHAT 3 WORDS </a:t>
            </a:r>
            <a:r>
              <a:rPr lang="en-US" sz="1400" kern="100" dirty="0" err="1">
                <a:effectLst/>
                <a:latin typeface="Arial" panose="020B0604020202020204" pitchFamily="34" charset="0"/>
                <a:ea typeface="Calibri" panose="020F0502020204030204" pitchFamily="34" charset="0"/>
              </a:rPr>
              <a:t>апликэ</a:t>
            </a:r>
            <a:r>
              <a:rPr lang="mn-MN" sz="1400" kern="100" dirty="0">
                <a:effectLst/>
                <a:latin typeface="Arial" panose="020B0604020202020204" pitchFamily="34" charset="0"/>
                <a:ea typeface="Calibri" panose="020F0502020204030204" pitchFamily="34" charset="0"/>
              </a:rPr>
              <a:t>й</a:t>
            </a:r>
            <a:r>
              <a:rPr lang="en-US" sz="1400" kern="100" dirty="0" err="1">
                <a:effectLst/>
                <a:latin typeface="Arial" panose="020B0604020202020204" pitchFamily="34" charset="0"/>
                <a:ea typeface="Calibri" panose="020F0502020204030204" pitchFamily="34" charset="0"/>
              </a:rPr>
              <a:t>шний</a:t>
            </a:r>
            <a:r>
              <a:rPr lang="en-US" sz="1400" kern="100" dirty="0">
                <a:effectLst/>
                <a:latin typeface="Arial" panose="020B0604020202020204" pitchFamily="34" charset="0"/>
                <a:ea typeface="Calibri" panose="020F0502020204030204" pitchFamily="34" charset="0"/>
              </a:rPr>
              <a:t> </a:t>
            </a:r>
            <a:r>
              <a:rPr lang="en-US" sz="1400" kern="100" dirty="0" err="1">
                <a:effectLst/>
                <a:latin typeface="Arial" panose="020B0604020202020204" pitchFamily="34" charset="0"/>
                <a:ea typeface="Calibri" panose="020F0502020204030204" pitchFamily="34" charset="0"/>
              </a:rPr>
              <a:t>тала</a:t>
            </a:r>
            <a:r>
              <a:rPr lang="mn-MN" sz="1400" kern="100" dirty="0">
                <a:effectLst/>
                <a:latin typeface="Arial" panose="020B0604020202020204" pitchFamily="34" charset="0"/>
                <a:ea typeface="Calibri" panose="020F0502020204030204" pitchFamily="34" charset="0"/>
              </a:rPr>
              <a:t>а</a:t>
            </a:r>
            <a:r>
              <a:rPr lang="en-US" sz="1400" kern="100" dirty="0">
                <a:effectLst/>
                <a:latin typeface="Arial" panose="020B0604020202020204" pitchFamily="34" charset="0"/>
                <a:ea typeface="Calibri" panose="020F0502020204030204" pitchFamily="34" charset="0"/>
              </a:rPr>
              <a:t>р</a:t>
            </a:r>
            <a:r>
              <a:rPr lang="mn-MN" sz="1400" kern="100" dirty="0">
                <a:effectLst/>
                <a:latin typeface="Arial" panose="020B0604020202020204" pitchFamily="34" charset="0"/>
                <a:ea typeface="Calibri" panose="020F0502020204030204" pitchFamily="34" charset="0"/>
              </a:rPr>
              <a:t> малчдад мэдээлэл хүргэсэн. </a:t>
            </a:r>
            <a:endParaRPr lang="en-US" sz="1400" kern="100" dirty="0">
              <a:effectLst/>
              <a:latin typeface="Arial" panose="020B0604020202020204" pitchFamily="34" charset="0"/>
              <a:ea typeface="Calibri" panose="020F0502020204030204" pitchFamily="34" charset="0"/>
            </a:endParaRPr>
          </a:p>
          <a:p>
            <a:pPr algn="just"/>
            <a:r>
              <a:rPr lang="mn-MN" sz="1400" b="1" kern="100" dirty="0">
                <a:effectLst/>
                <a:latin typeface="Arial" panose="020B0604020202020204" pitchFamily="34" charset="0"/>
                <a:ea typeface="Calibri" panose="020F0502020204030204" pitchFamily="34" charset="0"/>
              </a:rPr>
              <a:t>-Тулгамдаж буй асуудал, санал:</a:t>
            </a:r>
            <a:endParaRPr lang="en-US" sz="1400" kern="100" dirty="0">
              <a:effectLst/>
              <a:latin typeface="Arial" panose="020B0604020202020204" pitchFamily="34" charset="0"/>
              <a:ea typeface="Calibri" panose="020F0502020204030204" pitchFamily="34" charset="0"/>
            </a:endParaRPr>
          </a:p>
          <a:p>
            <a:pPr algn="just"/>
            <a:r>
              <a:rPr lang="mn-MN" sz="1400" kern="100" dirty="0">
                <a:effectLst/>
                <a:latin typeface="Arial" panose="020B0604020202020204" pitchFamily="34" charset="0"/>
                <a:ea typeface="Calibri" panose="020F0502020204030204" pitchFamily="34" charset="0"/>
              </a:rPr>
              <a:t>1. Малчдын түвшинд </a:t>
            </a:r>
            <a:r>
              <a:rPr lang="en-US" sz="1400" kern="100" dirty="0">
                <a:solidFill>
                  <a:srgbClr val="000000"/>
                </a:solidFill>
                <a:effectLst/>
                <a:latin typeface="Arial" panose="020B0604020202020204" pitchFamily="34" charset="0"/>
                <a:ea typeface="Times New Roman" panose="02020603050405020304" pitchFamily="18" charset="0"/>
              </a:rPr>
              <a:t>273.7</a:t>
            </a:r>
            <a:r>
              <a:rPr lang="mn-MN" sz="1400" kern="100" dirty="0">
                <a:effectLst/>
                <a:latin typeface="Arial" panose="020B0604020202020204" pitchFamily="34" charset="0"/>
                <a:ea typeface="Calibri" panose="020F0502020204030204" pitchFamily="34" charset="0"/>
              </a:rPr>
              <a:t> тн өвс, 55 тн тэжээл бэлтгэсэн боловч цаг хүндэрвэл сумын аюулгүй нөөцийн өвс дууссан, тэжээл дутагдах төлөвтэй байгаа учир тусламжийн өвс, тэжээл авах хүсэлттэй байна. </a:t>
            </a:r>
            <a:endParaRPr lang="en-US" sz="1400" kern="100" dirty="0">
              <a:effectLst/>
              <a:latin typeface="Arial" panose="020B0604020202020204" pitchFamily="34" charset="0"/>
              <a:ea typeface="Calibri" panose="020F0502020204030204" pitchFamily="34" charset="0"/>
            </a:endParaRPr>
          </a:p>
          <a:p>
            <a:pPr algn="just"/>
            <a:r>
              <a:rPr lang="mn-MN" sz="1400" kern="100" dirty="0">
                <a:effectLst/>
                <a:latin typeface="Arial" panose="020B0604020202020204" pitchFamily="34" charset="0"/>
                <a:ea typeface="Calibri" panose="020F0502020204030204" pitchFamily="34" charset="0"/>
              </a:rPr>
              <a:t>2.Дамжин өнгөрч буй отрын малчид отрын зам гарцаар явахгүй байгаа хүндрэл байна.</a:t>
            </a:r>
            <a:endParaRPr lang="en-US" sz="1400" kern="100" dirty="0">
              <a:effectLst/>
              <a:latin typeface="Arial" panose="020B0604020202020204" pitchFamily="34" charset="0"/>
              <a:ea typeface="Calibri" panose="020F0502020204030204" pitchFamily="34"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366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726" y="1253021"/>
            <a:ext cx="10515600" cy="1325563"/>
          </a:xfrm>
        </p:spPr>
        <p:txBody>
          <a:bodyPr>
            <a:normAutofit fontScale="90000"/>
          </a:bodyPr>
          <a:lstStyle/>
          <a:p>
            <a:pPr marL="285750" indent="-285750" algn="just">
              <a:buFont typeface="Arial" panose="020B0604020202020204" pitchFamily="34" charset="0"/>
              <a:buChar char="•"/>
            </a:pPr>
            <a:r>
              <a:rPr lang="en-US" sz="1400" dirty="0">
                <a:latin typeface=" Arial "/>
                <a:cs typeface="Arial" panose="020B0604020202020204" pitchFamily="34" charset="0"/>
              </a:rPr>
              <a:t>03 –</a:t>
            </a:r>
            <a:r>
              <a:rPr lang="mn-MN" sz="1400" dirty="0">
                <a:latin typeface=" Arial "/>
                <a:cs typeface="Arial" panose="020B0604020202020204" pitchFamily="34" charset="0"/>
              </a:rPr>
              <a:t>р сарын </a:t>
            </a:r>
            <a:r>
              <a:rPr lang="en-US" sz="1400" dirty="0">
                <a:latin typeface=" Arial "/>
                <a:cs typeface="Arial" panose="020B0604020202020204" pitchFamily="34" charset="0"/>
              </a:rPr>
              <a:t>06-</a:t>
            </a:r>
            <a:r>
              <a:rPr lang="mn-MN" sz="1400" dirty="0">
                <a:latin typeface=" Arial "/>
                <a:cs typeface="Arial" panose="020B0604020202020204" pitchFamily="34" charset="0"/>
              </a:rPr>
              <a:t>ны өдөр Сумын Эмэгтэйчүүдийн зөвлөл баярын цэнгүүн зохион байгуулж </a:t>
            </a:r>
            <a:r>
              <a:rPr lang="en-US" sz="1400" dirty="0">
                <a:latin typeface=" Arial "/>
                <a:cs typeface="Arial" panose="020B0604020202020204" pitchFamily="34" charset="0"/>
              </a:rPr>
              <a:t>154</a:t>
            </a:r>
            <a:r>
              <a:rPr lang="mn-MN" sz="1400" dirty="0">
                <a:latin typeface=" Arial "/>
                <a:cs typeface="Arial" panose="020B0604020202020204" pitchFamily="34" charset="0"/>
              </a:rPr>
              <a:t> хүн хамрагдлаа.</a:t>
            </a:r>
            <a:br>
              <a:rPr lang="mn-MN" sz="1400" dirty="0">
                <a:latin typeface=" Arial "/>
                <a:cs typeface="Arial" panose="020B0604020202020204" pitchFamily="34" charset="0"/>
              </a:rPr>
            </a:br>
            <a:r>
              <a:rPr lang="mn-MN" sz="1400" dirty="0">
                <a:latin typeface=" Arial "/>
                <a:cs typeface="Arial" panose="020B0604020202020204" pitchFamily="34" charset="0"/>
              </a:rPr>
              <a:t> </a:t>
            </a:r>
            <a:br>
              <a:rPr lang="mn-MN" sz="1400" dirty="0">
                <a:latin typeface=" Arial "/>
                <a:cs typeface="Arial" panose="020B0604020202020204" pitchFamily="34" charset="0"/>
              </a:rPr>
            </a:br>
            <a:r>
              <a:rPr lang="mn-MN" sz="1400" dirty="0">
                <a:latin typeface=" Arial "/>
                <a:cs typeface="Arial" panose="020B0604020202020204" pitchFamily="34" charset="0"/>
              </a:rPr>
              <a:t>ОУ-ын Эмэгтэйчүүдийн эрхийг хамгаалах өдрийн баярыг тохиолдуулан Соёлын төвийн ажилчин албан хаагчдын зүгээс баярын цэнгүүн болон урлагын тоглолт зохион байгуулсан ба уг арга хэмжээнд 78 иргэн оролцлоо.</a:t>
            </a:r>
            <a:br>
              <a:rPr lang="mn-MN" sz="1400" dirty="0">
                <a:latin typeface=" Arial "/>
                <a:cs typeface="Arial" panose="020B0604020202020204" pitchFamily="34" charset="0"/>
              </a:rPr>
            </a:br>
            <a:r>
              <a:rPr lang="mn-MN" sz="1400" dirty="0">
                <a:latin typeface=" Arial "/>
                <a:cs typeface="Arial" panose="020B0604020202020204" pitchFamily="34" charset="0"/>
              </a:rPr>
              <a:t/>
            </a:r>
            <a:br>
              <a:rPr lang="mn-MN" sz="1400" dirty="0">
                <a:latin typeface=" Arial "/>
                <a:cs typeface="Arial" panose="020B0604020202020204" pitchFamily="34" charset="0"/>
              </a:rPr>
            </a:br>
            <a:r>
              <a:rPr lang="mn-MN" sz="1400" dirty="0">
                <a:latin typeface=" Arial "/>
                <a:cs typeface="Arial" panose="020B0604020202020204" pitchFamily="34" charset="0"/>
              </a:rPr>
              <a:t>Аймгийн Номын сангийн даргаар ахлуулсан зөвлөн туслах үйлчилгээний баг сумын Соёлын төвийн номын сангийн үйл ажиллагаатай танилцан арга зүйн зөвлөмжөөр хангаж ажиллаа. </a:t>
            </a:r>
            <a:br>
              <a:rPr lang="mn-MN" sz="1400" dirty="0">
                <a:latin typeface=" Arial "/>
                <a:cs typeface="Arial" panose="020B0604020202020204" pitchFamily="34" charset="0"/>
              </a:rPr>
            </a:br>
            <a:endParaRPr lang="mn-MN" sz="1400" dirty="0">
              <a:latin typeface=" Arial "/>
              <a:cs typeface="Arial" panose="020B0604020202020204" pitchFamily="34" charset="0"/>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2896" y="3025155"/>
            <a:ext cx="2224430" cy="166611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4771" y="3025156"/>
            <a:ext cx="2144456" cy="1666115"/>
          </a:xfrm>
          <a:prstGeom prst="rect">
            <a:avLst/>
          </a:prstGeom>
        </p:spPr>
      </p:pic>
      <p:sp>
        <p:nvSpPr>
          <p:cNvPr id="4" name="TextBox 3">
            <a:extLst>
              <a:ext uri="{FF2B5EF4-FFF2-40B4-BE49-F238E27FC236}">
                <a16:creationId xmlns:a16="http://schemas.microsoft.com/office/drawing/2014/main" xmlns="" id="{20FF6E2D-D7DB-9F33-A81B-1A04279289F7}"/>
              </a:ext>
            </a:extLst>
          </p:cNvPr>
          <p:cNvSpPr txBox="1"/>
          <p:nvPr/>
        </p:nvSpPr>
        <p:spPr>
          <a:xfrm>
            <a:off x="1417983" y="267001"/>
            <a:ext cx="10774017" cy="830997"/>
          </a:xfrm>
          <a:prstGeom prst="rect">
            <a:avLst/>
          </a:prstGeom>
          <a:solidFill>
            <a:schemeClr val="accent4">
              <a:lumMod val="60000"/>
              <a:lumOff val="40000"/>
            </a:schemeClr>
          </a:solidFill>
        </p:spPr>
        <p:txBody>
          <a:bodyPr wrap="square" rtlCol="0">
            <a:spAutoFit/>
          </a:bodyPr>
          <a:lstStyle/>
          <a:p>
            <a:r>
              <a:rPr lang="mn-MN" sz="4800" dirty="0">
                <a:latin typeface="0 Arial " panose="020B0604020202090204" pitchFamily="34" charset="-52"/>
              </a:rPr>
              <a:t>      БОЛОВСРОЛЫН ХҮРЭЭНД</a:t>
            </a:r>
            <a:r>
              <a:rPr lang="mn-MN" sz="3200" dirty="0">
                <a:latin typeface="0 Arial " panose="020B0604020202090204" pitchFamily="34" charset="-52"/>
              </a:rPr>
              <a:t>: СОЁЛЫН ТӨВ</a:t>
            </a:r>
            <a:endParaRPr lang="en-US" sz="4800" dirty="0"/>
          </a:p>
        </p:txBody>
      </p:sp>
      <p:pic>
        <p:nvPicPr>
          <p:cNvPr id="6" name="Picture 5">
            <a:extLst>
              <a:ext uri="{FF2B5EF4-FFF2-40B4-BE49-F238E27FC236}">
                <a16:creationId xmlns:a16="http://schemas.microsoft.com/office/drawing/2014/main" xmlns="" id="{C733C386-4176-F2F3-4F22-8D8287B4B938}"/>
              </a:ext>
            </a:extLst>
          </p:cNvPr>
          <p:cNvPicPr>
            <a:picLocks noChangeAspect="1"/>
          </p:cNvPicPr>
          <p:nvPr/>
        </p:nvPicPr>
        <p:blipFill>
          <a:blip r:embed="rId4"/>
          <a:stretch>
            <a:fillRect/>
          </a:stretch>
        </p:blipFill>
        <p:spPr>
          <a:xfrm>
            <a:off x="713133" y="107492"/>
            <a:ext cx="1116505" cy="1116505"/>
          </a:xfrm>
          <a:prstGeom prst="rect">
            <a:avLst/>
          </a:prstGeom>
        </p:spPr>
      </p:pic>
      <p:pic>
        <p:nvPicPr>
          <p:cNvPr id="7" name="Picture 6">
            <a:extLst>
              <a:ext uri="{FF2B5EF4-FFF2-40B4-BE49-F238E27FC236}">
                <a16:creationId xmlns:a16="http://schemas.microsoft.com/office/drawing/2014/main" xmlns="" id="{0D7424EF-0F33-079F-9FFB-A168E2F70465}"/>
              </a:ext>
            </a:extLst>
          </p:cNvPr>
          <p:cNvPicPr>
            <a:picLocks noChangeAspect="1"/>
          </p:cNvPicPr>
          <p:nvPr/>
        </p:nvPicPr>
        <p:blipFill>
          <a:blip r:embed="rId5"/>
          <a:stretch>
            <a:fillRect/>
          </a:stretch>
        </p:blipFill>
        <p:spPr>
          <a:xfrm>
            <a:off x="5666672" y="3025155"/>
            <a:ext cx="2776696" cy="1666115"/>
          </a:xfrm>
          <a:prstGeom prst="rect">
            <a:avLst/>
          </a:prstGeom>
        </p:spPr>
      </p:pic>
      <p:pic>
        <p:nvPicPr>
          <p:cNvPr id="8" name="Picture 7">
            <a:extLst>
              <a:ext uri="{FF2B5EF4-FFF2-40B4-BE49-F238E27FC236}">
                <a16:creationId xmlns:a16="http://schemas.microsoft.com/office/drawing/2014/main" xmlns="" id="{B979B108-8645-2E62-6A55-4AFF17F112F2}"/>
              </a:ext>
            </a:extLst>
          </p:cNvPr>
          <p:cNvPicPr>
            <a:picLocks noChangeAspect="1"/>
          </p:cNvPicPr>
          <p:nvPr/>
        </p:nvPicPr>
        <p:blipFill>
          <a:blip r:embed="rId6"/>
          <a:stretch>
            <a:fillRect/>
          </a:stretch>
        </p:blipFill>
        <p:spPr>
          <a:xfrm>
            <a:off x="8842334" y="3025155"/>
            <a:ext cx="2600702" cy="1666115"/>
          </a:xfrm>
          <a:prstGeom prst="rect">
            <a:avLst/>
          </a:prstGeom>
        </p:spPr>
      </p:pic>
      <p:pic>
        <p:nvPicPr>
          <p:cNvPr id="9" name="Picture 8">
            <a:extLst>
              <a:ext uri="{FF2B5EF4-FFF2-40B4-BE49-F238E27FC236}">
                <a16:creationId xmlns:a16="http://schemas.microsoft.com/office/drawing/2014/main" xmlns="" id="{D68DB95D-A0DB-9FDC-B714-CC548B84B851}"/>
              </a:ext>
            </a:extLst>
          </p:cNvPr>
          <p:cNvPicPr>
            <a:picLocks noChangeAspect="1"/>
          </p:cNvPicPr>
          <p:nvPr/>
        </p:nvPicPr>
        <p:blipFill>
          <a:blip r:embed="rId7"/>
          <a:stretch>
            <a:fillRect/>
          </a:stretch>
        </p:blipFill>
        <p:spPr>
          <a:xfrm>
            <a:off x="902896" y="4940798"/>
            <a:ext cx="2144456" cy="1526264"/>
          </a:xfrm>
          <a:prstGeom prst="rect">
            <a:avLst/>
          </a:prstGeom>
        </p:spPr>
      </p:pic>
      <p:pic>
        <p:nvPicPr>
          <p:cNvPr id="10" name="Picture 9">
            <a:extLst>
              <a:ext uri="{FF2B5EF4-FFF2-40B4-BE49-F238E27FC236}">
                <a16:creationId xmlns:a16="http://schemas.microsoft.com/office/drawing/2014/main" xmlns="" id="{24B35AB9-F90A-49AC-79DA-0FD5E4161854}"/>
              </a:ext>
            </a:extLst>
          </p:cNvPr>
          <p:cNvPicPr>
            <a:picLocks noChangeAspect="1"/>
          </p:cNvPicPr>
          <p:nvPr/>
        </p:nvPicPr>
        <p:blipFill>
          <a:blip r:embed="rId8"/>
          <a:stretch>
            <a:fillRect/>
          </a:stretch>
        </p:blipFill>
        <p:spPr>
          <a:xfrm>
            <a:off x="3324771" y="4940797"/>
            <a:ext cx="2131600" cy="1526265"/>
          </a:xfrm>
          <a:prstGeom prst="rect">
            <a:avLst/>
          </a:prstGeom>
        </p:spPr>
      </p:pic>
    </p:spTree>
    <p:extLst>
      <p:ext uri="{BB962C8B-B14F-4D97-AF65-F5344CB8AC3E}">
        <p14:creationId xmlns:p14="http://schemas.microsoft.com/office/powerpoint/2010/main" val="154076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D47D1C4-D992-6DF5-BCEB-B355352C5B96}"/>
              </a:ext>
            </a:extLst>
          </p:cNvPr>
          <p:cNvSpPr txBox="1"/>
          <p:nvPr/>
        </p:nvSpPr>
        <p:spPr>
          <a:xfrm>
            <a:off x="1417983" y="267001"/>
            <a:ext cx="10283687" cy="830997"/>
          </a:xfrm>
          <a:prstGeom prst="rect">
            <a:avLst/>
          </a:prstGeom>
          <a:solidFill>
            <a:schemeClr val="accent4">
              <a:lumMod val="60000"/>
              <a:lumOff val="40000"/>
            </a:schemeClr>
          </a:solidFill>
        </p:spPr>
        <p:txBody>
          <a:bodyPr wrap="square" rtlCol="0">
            <a:spAutoFit/>
          </a:bodyPr>
          <a:lstStyle/>
          <a:p>
            <a:r>
              <a:rPr lang="mn-MN" sz="4800" dirty="0">
                <a:latin typeface="0 Arial " panose="020B0604020202090204" pitchFamily="34" charset="-52"/>
              </a:rPr>
              <a:t>      БОЛОВСРОЛЫН ХҮРЭЭНД</a:t>
            </a:r>
            <a:r>
              <a:rPr lang="mn-MN" sz="3200" dirty="0">
                <a:latin typeface="0 Arial " panose="020B0604020202090204" pitchFamily="34" charset="-52"/>
              </a:rPr>
              <a:t>: ЕБСургууль</a:t>
            </a:r>
            <a:endParaRPr lang="en-US" sz="4800" dirty="0"/>
          </a:p>
        </p:txBody>
      </p:sp>
      <p:pic>
        <p:nvPicPr>
          <p:cNvPr id="9" name="Picture 8">
            <a:extLst>
              <a:ext uri="{FF2B5EF4-FFF2-40B4-BE49-F238E27FC236}">
                <a16:creationId xmlns:a16="http://schemas.microsoft.com/office/drawing/2014/main" xmlns="" id="{D651BDC8-6E81-A2F6-099E-9E0D9B044425}"/>
              </a:ext>
            </a:extLst>
          </p:cNvPr>
          <p:cNvPicPr>
            <a:picLocks noChangeAspect="1"/>
          </p:cNvPicPr>
          <p:nvPr/>
        </p:nvPicPr>
        <p:blipFill>
          <a:blip r:embed="rId2"/>
          <a:stretch>
            <a:fillRect/>
          </a:stretch>
        </p:blipFill>
        <p:spPr>
          <a:xfrm>
            <a:off x="713133" y="107492"/>
            <a:ext cx="1116505" cy="1116505"/>
          </a:xfrm>
          <a:prstGeom prst="rect">
            <a:avLst/>
          </a:prstGeom>
        </p:spPr>
      </p:pic>
      <p:sp>
        <p:nvSpPr>
          <p:cNvPr id="12" name="Rectangle 11">
            <a:extLst>
              <a:ext uri="{FF2B5EF4-FFF2-40B4-BE49-F238E27FC236}">
                <a16:creationId xmlns:a16="http://schemas.microsoft.com/office/drawing/2014/main" xmlns="" id="{ECD9E8DF-BED1-CD94-97C3-CE2DAA581F98}"/>
              </a:ext>
            </a:extLst>
          </p:cNvPr>
          <p:cNvSpPr>
            <a:spLocks noChangeArrowheads="1"/>
          </p:cNvSpPr>
          <p:nvPr/>
        </p:nvSpPr>
        <p:spPr bwMode="auto">
          <a:xfrm>
            <a:off x="967828" y="1434798"/>
            <a:ext cx="10600902"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mn-MN" sz="1800" kern="100" dirty="0">
                <a:effectLst/>
                <a:latin typeface="Arial" panose="020B0604020202020204" pitchFamily="34" charset="0"/>
                <a:ea typeface="Calibri" panose="020F0502020204030204" pitchFamily="34" charset="0"/>
              </a:rPr>
              <a:t> ГСА-ийн ЕБС-иуд болон Политехникийн коллежийн захиргаа аж ахуйн ажилтан ажилчдын дунд жил бүр уламжлал болгон зохион байгуулдаг Нөхөрсөг уулзалтад амжилттай оролцлоо. Ширээний теннис 1-р байр, дартс 2-р байр, гар бөмбөг 3-р байр, олс таталт 1-р байр эзэлсэн амжилт үзүүллээ.</a:t>
            </a:r>
            <a:endParaRPr lang="en-US" sz="1800" kern="100" dirty="0">
              <a:effectLst/>
              <a:latin typeface="Arial" panose="020B0604020202020204" pitchFamily="34" charset="0"/>
              <a:ea typeface="Calibri" panose="020F0502020204030204" pitchFamily="34" charset="0"/>
            </a:endParaRPr>
          </a:p>
          <a:p>
            <a:pPr algn="just"/>
            <a:endParaRPr lang="mn-MN" kern="100" dirty="0">
              <a:latin typeface="Arial" panose="020B0604020202020204" pitchFamily="34" charset="0"/>
              <a:ea typeface="Calibri" panose="020F0502020204030204" pitchFamily="34" charset="0"/>
            </a:endParaRPr>
          </a:p>
          <a:p>
            <a:pPr algn="just"/>
            <a:r>
              <a:rPr lang="mn-MN" sz="1800" kern="100" dirty="0">
                <a:effectLst/>
                <a:latin typeface="Arial" panose="020B0604020202020204" pitchFamily="34" charset="0"/>
                <a:ea typeface="Calibri" panose="020F0502020204030204" pitchFamily="34" charset="0"/>
              </a:rPr>
              <a:t>2023.03.21-03.22-ны өдрүүдэд 5-р сургуулийн сэтгэл зүйчийг урин 6-9-р 37 сурагч нэг бүртэй ганцаарчлан уулзалт хийн зөвлөгөө өгч, мөн эцэг эхэд сургалт зохион байгуулллаа. Сургалтад давхардсан тоогоор 30 эцэг эх хамрагдав.</a:t>
            </a:r>
            <a:endParaRPr lang="en-US" sz="1800" kern="100" dirty="0">
              <a:effectLst/>
              <a:latin typeface="Arial" panose="020B0604020202020204" pitchFamily="34" charset="0"/>
              <a:ea typeface="Calibri" panose="020F0502020204030204" pitchFamily="34" charset="0"/>
            </a:endParaRPr>
          </a:p>
          <a:p>
            <a:pPr algn="just"/>
            <a:endParaRPr lang="mn-MN" sz="1800" kern="100" dirty="0">
              <a:effectLst/>
              <a:latin typeface="Arial" panose="020B0604020202020204" pitchFamily="34" charset="0"/>
              <a:ea typeface="Calibri" panose="020F0502020204030204" pitchFamily="34" charset="0"/>
            </a:endParaRPr>
          </a:p>
          <a:p>
            <a:pPr algn="just"/>
            <a:r>
              <a:rPr lang="mn-MN" sz="1800" kern="100" dirty="0">
                <a:effectLst/>
                <a:latin typeface="Arial" panose="020B0604020202020204" pitchFamily="34" charset="0"/>
                <a:ea typeface="Calibri" panose="020F0502020204030204" pitchFamily="34" charset="0"/>
              </a:rPr>
              <a:t>Жил бүр уламжлал болгон зохион байгуулдаг олимпиадын </a:t>
            </a:r>
            <a:r>
              <a:rPr lang="en-US" sz="1800" kern="100" dirty="0">
                <a:effectLst/>
                <a:latin typeface="Arial" panose="020B0604020202020204" pitchFamily="34" charset="0"/>
                <a:ea typeface="Calibri" panose="020F0502020204030204" pitchFamily="34" charset="0"/>
              </a:rPr>
              <a:t>II</a:t>
            </a:r>
            <a:r>
              <a:rPr lang="mn-MN" sz="1800" kern="100" dirty="0">
                <a:effectLst/>
                <a:latin typeface="Arial" panose="020B0604020202020204" pitchFamily="34" charset="0"/>
                <a:ea typeface="Calibri" panose="020F0502020204030204" pitchFamily="34" charset="0"/>
              </a:rPr>
              <a:t>-н даваа ГСА-т боллоо. Олимпиадад тус сургуулийн 6 багш оролцсоноос </a:t>
            </a:r>
            <a:r>
              <a:rPr lang="mn-MN" kern="100" dirty="0">
                <a:latin typeface="Arial" panose="020B0604020202020204" pitchFamily="34" charset="0"/>
                <a:ea typeface="Calibri" panose="020F0502020204030204" pitchFamily="34" charset="0"/>
              </a:rPr>
              <a:t>Түүх нийгмийн ухааны</a:t>
            </a:r>
            <a:r>
              <a:rPr lang="mn-MN" sz="1800" kern="100" dirty="0">
                <a:effectLst/>
                <a:latin typeface="Arial" panose="020B0604020202020204" pitchFamily="34" charset="0"/>
                <a:ea typeface="Calibri" panose="020F0502020204030204" pitchFamily="34" charset="0"/>
              </a:rPr>
              <a:t> багш Б.Соёлоо тэргүүн байр эзлэв.</a:t>
            </a:r>
            <a:endParaRPr lang="en-US" sz="1800" kern="100" dirty="0">
              <a:effectLst/>
              <a:latin typeface="Arial" panose="020B0604020202020204" pitchFamily="34" charset="0"/>
              <a:ea typeface="Calibri" panose="020F0502020204030204" pitchFamily="34" charset="0"/>
            </a:endParaRPr>
          </a:p>
          <a:p>
            <a:pPr marL="0" marR="0" lvl="0" indent="0" algn="just"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 Arial "/>
            </a:endParaRPr>
          </a:p>
          <a:p>
            <a:pPr marL="0" marR="0" lvl="0" indent="0" algn="l"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 Arial "/>
            </a:endParaRPr>
          </a:p>
        </p:txBody>
      </p:sp>
      <p:sp>
        <p:nvSpPr>
          <p:cNvPr id="13" name="Rectangle 12">
            <a:extLst>
              <a:ext uri="{FF2B5EF4-FFF2-40B4-BE49-F238E27FC236}">
                <a16:creationId xmlns:a16="http://schemas.microsoft.com/office/drawing/2014/main" xmlns="" id="{90784640-A31F-E548-8C57-51BAC7BA106C}"/>
              </a:ext>
            </a:extLst>
          </p:cNvPr>
          <p:cNvSpPr>
            <a:spLocks noChangeArrowheads="1"/>
          </p:cNvSpPr>
          <p:nvPr/>
        </p:nvSpPr>
        <p:spPr bwMode="auto">
          <a:xfrm>
            <a:off x="172279" y="13294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xmlns="" id="{8862EA85-8F32-8BCD-F45F-5379C91DDAF7}"/>
              </a:ext>
            </a:extLst>
          </p:cNvPr>
          <p:cNvPicPr>
            <a:picLocks noChangeAspect="1"/>
          </p:cNvPicPr>
          <p:nvPr/>
        </p:nvPicPr>
        <p:blipFill>
          <a:blip r:embed="rId3"/>
          <a:stretch>
            <a:fillRect/>
          </a:stretch>
        </p:blipFill>
        <p:spPr>
          <a:xfrm>
            <a:off x="1100768" y="4646558"/>
            <a:ext cx="3919817" cy="1763917"/>
          </a:xfrm>
          <a:prstGeom prst="rect">
            <a:avLst/>
          </a:prstGeom>
        </p:spPr>
      </p:pic>
      <p:pic>
        <p:nvPicPr>
          <p:cNvPr id="3" name="Picture 2">
            <a:extLst>
              <a:ext uri="{FF2B5EF4-FFF2-40B4-BE49-F238E27FC236}">
                <a16:creationId xmlns:a16="http://schemas.microsoft.com/office/drawing/2014/main" xmlns="" id="{108527E3-A407-EF01-1229-494DA3800B11}"/>
              </a:ext>
            </a:extLst>
          </p:cNvPr>
          <p:cNvPicPr>
            <a:picLocks noChangeAspect="1"/>
          </p:cNvPicPr>
          <p:nvPr/>
        </p:nvPicPr>
        <p:blipFill>
          <a:blip r:embed="rId4"/>
          <a:stretch>
            <a:fillRect/>
          </a:stretch>
        </p:blipFill>
        <p:spPr>
          <a:xfrm>
            <a:off x="5250622" y="4646557"/>
            <a:ext cx="3247681" cy="1763917"/>
          </a:xfrm>
          <a:prstGeom prst="rect">
            <a:avLst/>
          </a:prstGeom>
        </p:spPr>
      </p:pic>
      <p:pic>
        <p:nvPicPr>
          <p:cNvPr id="4" name="Picture 3">
            <a:extLst>
              <a:ext uri="{FF2B5EF4-FFF2-40B4-BE49-F238E27FC236}">
                <a16:creationId xmlns:a16="http://schemas.microsoft.com/office/drawing/2014/main" xmlns="" id="{D528912E-4835-A410-6DD5-4EF2D74CBF48}"/>
              </a:ext>
            </a:extLst>
          </p:cNvPr>
          <p:cNvPicPr>
            <a:picLocks noChangeAspect="1"/>
          </p:cNvPicPr>
          <p:nvPr/>
        </p:nvPicPr>
        <p:blipFill>
          <a:blip r:embed="rId5"/>
          <a:stretch>
            <a:fillRect/>
          </a:stretch>
        </p:blipFill>
        <p:spPr>
          <a:xfrm>
            <a:off x="9226742" y="4609658"/>
            <a:ext cx="1548518" cy="1763917"/>
          </a:xfrm>
          <a:prstGeom prst="rect">
            <a:avLst/>
          </a:prstGeom>
        </p:spPr>
      </p:pic>
    </p:spTree>
    <p:extLst>
      <p:ext uri="{BB962C8B-B14F-4D97-AF65-F5344CB8AC3E}">
        <p14:creationId xmlns:p14="http://schemas.microsoft.com/office/powerpoint/2010/main" val="284990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1226CA-D114-B55F-5BD1-0BD64A576D5E}"/>
              </a:ext>
            </a:extLst>
          </p:cNvPr>
          <p:cNvSpPr>
            <a:spLocks noGrp="1"/>
          </p:cNvSpPr>
          <p:nvPr>
            <p:ph type="title"/>
          </p:nvPr>
        </p:nvSpPr>
        <p:spPr>
          <a:xfrm>
            <a:off x="838200" y="1624532"/>
            <a:ext cx="10515600" cy="2779857"/>
          </a:xfrm>
        </p:spPr>
        <p:txBody>
          <a:bodyPr>
            <a:normAutofit/>
          </a:bodyPr>
          <a:lstStyle/>
          <a:p>
            <a:pPr algn="just">
              <a:lnSpc>
                <a:spcPct val="150000"/>
              </a:lnSpc>
            </a:pPr>
            <a:r>
              <a:rPr lang="mn-MN" sz="1400" dirty="0">
                <a:latin typeface="Arial" panose="020B0604020202020204" pitchFamily="34" charset="0"/>
                <a:cs typeface="Arial" panose="020B0604020202020204" pitchFamily="34" charset="0"/>
              </a:rPr>
              <a:t>Сургуулийн өмнөх боловсролын багш нарын дунд “Хичээлийн арга зүй”-н судалгаа аймгийн хэмжээний 7 цэцэрлэгийн хүрээнд зохион байгуулагдаж байна. Тус судалгаанд хуваарийн дагуу 3 багш болон эрхлэгч нар хамрагдан аймгийн цэцэрлэгүүдээс туршлага судлан ажиллаж байна. Тус үйл ажиллагааны хүрээнд манай цэцэрлэгийн бэлтгэл бүлгийн ХЭЛ ЯРИА-ны хичээлд СӨБ-н мэргэжилтэн Өнөржаргал, Сансар цэцэрлэгийн бэлтгэл бүлгийн багш Буянжаргал, 1-р цэцэрлэгийн бэлтгэл бүлгийн багш Цэнд, 2-р цэцэрлэгийн бэлтгэл бүлгийн багш Мэнд-Амар, 5-р цэцэрлэгийн бэлтгэл бүлгийн багш Золзаяа, 6-р цэцэрлэгийн бэлтгэл бүлгийн багш Мөнгөнбаяр нар суун арга зүйн зөвлөмж зөвлөгөө өгч туршлага солилцон ажиллаа.</a:t>
            </a:r>
            <a:endParaRPr lang="en-US" sz="1400"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3FFEFD7F-0DE8-46F5-226E-ECCCF524AF82}"/>
              </a:ext>
            </a:extLst>
          </p:cNvPr>
          <p:cNvPicPr>
            <a:picLocks noGrp="1" noChangeAspect="1"/>
          </p:cNvPicPr>
          <p:nvPr>
            <p:ph idx="1"/>
          </p:nvPr>
        </p:nvPicPr>
        <p:blipFill rotWithShape="1">
          <a:blip r:embed="rId2"/>
          <a:srcRect t="36553" b="38743"/>
          <a:stretch/>
        </p:blipFill>
        <p:spPr>
          <a:xfrm>
            <a:off x="983673" y="4446409"/>
            <a:ext cx="3764680" cy="1923345"/>
          </a:xfrm>
          <a:prstGeom prst="rect">
            <a:avLst/>
          </a:prstGeom>
        </p:spPr>
      </p:pic>
      <p:pic>
        <p:nvPicPr>
          <p:cNvPr id="5" name="Picture 4">
            <a:extLst>
              <a:ext uri="{FF2B5EF4-FFF2-40B4-BE49-F238E27FC236}">
                <a16:creationId xmlns:a16="http://schemas.microsoft.com/office/drawing/2014/main" xmlns="" id="{7A103E6A-4B90-337B-61F0-FA41E7D22E78}"/>
              </a:ext>
            </a:extLst>
          </p:cNvPr>
          <p:cNvPicPr>
            <a:picLocks noChangeAspect="1"/>
          </p:cNvPicPr>
          <p:nvPr/>
        </p:nvPicPr>
        <p:blipFill rotWithShape="1">
          <a:blip r:embed="rId3"/>
          <a:srcRect t="36363" b="39394"/>
          <a:stretch/>
        </p:blipFill>
        <p:spPr>
          <a:xfrm>
            <a:off x="6771502" y="4404389"/>
            <a:ext cx="4106301" cy="2088486"/>
          </a:xfrm>
          <a:prstGeom prst="rect">
            <a:avLst/>
          </a:prstGeom>
        </p:spPr>
      </p:pic>
      <p:sp>
        <p:nvSpPr>
          <p:cNvPr id="3" name="TextBox 2">
            <a:extLst>
              <a:ext uri="{FF2B5EF4-FFF2-40B4-BE49-F238E27FC236}">
                <a16:creationId xmlns:a16="http://schemas.microsoft.com/office/drawing/2014/main" xmlns="" id="{2BDEF36D-D957-4270-DB43-26534D2F6301}"/>
              </a:ext>
            </a:extLst>
          </p:cNvPr>
          <p:cNvSpPr txBox="1"/>
          <p:nvPr/>
        </p:nvSpPr>
        <p:spPr>
          <a:xfrm>
            <a:off x="1417983" y="267001"/>
            <a:ext cx="10774017" cy="830997"/>
          </a:xfrm>
          <a:prstGeom prst="rect">
            <a:avLst/>
          </a:prstGeom>
          <a:solidFill>
            <a:schemeClr val="accent4">
              <a:lumMod val="60000"/>
              <a:lumOff val="40000"/>
            </a:schemeClr>
          </a:solidFill>
        </p:spPr>
        <p:txBody>
          <a:bodyPr wrap="square" rtlCol="0">
            <a:spAutoFit/>
          </a:bodyPr>
          <a:lstStyle/>
          <a:p>
            <a:r>
              <a:rPr lang="mn-MN" sz="4800" dirty="0">
                <a:latin typeface="0 Arial " panose="020B0604020202090204" pitchFamily="34" charset="-52"/>
              </a:rPr>
              <a:t>      БОЛОВСРОЛЫН ХҮРЭЭНД</a:t>
            </a:r>
            <a:r>
              <a:rPr lang="mn-MN" sz="3200" dirty="0">
                <a:latin typeface="0 Arial " panose="020B0604020202090204" pitchFamily="34" charset="-52"/>
              </a:rPr>
              <a:t>: СӨБ</a:t>
            </a:r>
            <a:endParaRPr lang="en-US" sz="4800" dirty="0"/>
          </a:p>
        </p:txBody>
      </p:sp>
      <p:pic>
        <p:nvPicPr>
          <p:cNvPr id="6" name="Picture 5">
            <a:extLst>
              <a:ext uri="{FF2B5EF4-FFF2-40B4-BE49-F238E27FC236}">
                <a16:creationId xmlns:a16="http://schemas.microsoft.com/office/drawing/2014/main" xmlns="" id="{99569C72-5710-97E9-9E3C-D9264AD04AC0}"/>
              </a:ext>
            </a:extLst>
          </p:cNvPr>
          <p:cNvPicPr>
            <a:picLocks noChangeAspect="1"/>
          </p:cNvPicPr>
          <p:nvPr/>
        </p:nvPicPr>
        <p:blipFill>
          <a:blip r:embed="rId4"/>
          <a:stretch>
            <a:fillRect/>
          </a:stretch>
        </p:blipFill>
        <p:spPr>
          <a:xfrm>
            <a:off x="713133" y="107492"/>
            <a:ext cx="1116505" cy="1116505"/>
          </a:xfrm>
          <a:prstGeom prst="rect">
            <a:avLst/>
          </a:prstGeom>
        </p:spPr>
      </p:pic>
    </p:spTree>
    <p:extLst>
      <p:ext uri="{BB962C8B-B14F-4D97-AF65-F5344CB8AC3E}">
        <p14:creationId xmlns:p14="http://schemas.microsoft.com/office/powerpoint/2010/main" val="1008248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825EFC5-5567-F7CB-10BF-D7EC82E622DC}"/>
              </a:ext>
            </a:extLst>
          </p:cNvPr>
          <p:cNvSpPr>
            <a:spLocks noGrp="1"/>
          </p:cNvSpPr>
          <p:nvPr>
            <p:ph idx="1"/>
          </p:nvPr>
        </p:nvSpPr>
        <p:spPr>
          <a:xfrm>
            <a:off x="838200" y="2700268"/>
            <a:ext cx="10515600" cy="4351338"/>
          </a:xfrm>
        </p:spPr>
        <p:txBody>
          <a:bodyPr/>
          <a:lstStyle/>
          <a:p>
            <a:pPr marL="0" indent="0" algn="ctr">
              <a:buNone/>
            </a:pPr>
            <a:r>
              <a:rPr lang="mn-MN" dirty="0">
                <a:latin typeface=" Arial "/>
              </a:rPr>
              <a:t>АНХААРАЛ ХАНДУУЛСАНД БАЯРЛАЛАА</a:t>
            </a:r>
            <a:endParaRPr lang="en-US" dirty="0">
              <a:latin typeface=" Arial "/>
            </a:endParaRPr>
          </a:p>
        </p:txBody>
      </p:sp>
    </p:spTree>
    <p:extLst>
      <p:ext uri="{BB962C8B-B14F-4D97-AF65-F5344CB8AC3E}">
        <p14:creationId xmlns:p14="http://schemas.microsoft.com/office/powerpoint/2010/main" val="241528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B402E55-9A2C-71E8-06F8-D42FBAD39E57}"/>
              </a:ext>
            </a:extLst>
          </p:cNvPr>
          <p:cNvSpPr txBox="1">
            <a:spLocks/>
          </p:cNvSpPr>
          <p:nvPr/>
        </p:nvSpPr>
        <p:spPr>
          <a:xfrm>
            <a:off x="838200" y="477078"/>
            <a:ext cx="10515600" cy="663582"/>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800" dirty="0">
                <a:latin typeface="Arial" panose="020B0604020202020204" pitchFamily="34" charset="0"/>
                <a:cs typeface="Arial" panose="020B0604020202020204" pitchFamily="34" charset="0"/>
              </a:rPr>
              <a:t>УДИРДЛАГА ЗОХИОН БАЙГУУЛАЛТЫН ХҮРЭЭНД:</a:t>
            </a:r>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18D0549-4AAE-0179-DAF1-18A5B4B0A65C}"/>
              </a:ext>
            </a:extLst>
          </p:cNvPr>
          <p:cNvPicPr>
            <a:picLocks noChangeAspect="1"/>
          </p:cNvPicPr>
          <p:nvPr/>
        </p:nvPicPr>
        <p:blipFill>
          <a:blip r:embed="rId2"/>
          <a:stretch>
            <a:fillRect/>
          </a:stretch>
        </p:blipFill>
        <p:spPr>
          <a:xfrm>
            <a:off x="685262" y="250616"/>
            <a:ext cx="1116505" cy="1116505"/>
          </a:xfrm>
          <a:prstGeom prst="rect">
            <a:avLst/>
          </a:prstGeom>
        </p:spPr>
      </p:pic>
      <p:sp>
        <p:nvSpPr>
          <p:cNvPr id="6" name="TextBox 5">
            <a:extLst>
              <a:ext uri="{FF2B5EF4-FFF2-40B4-BE49-F238E27FC236}">
                <a16:creationId xmlns:a16="http://schemas.microsoft.com/office/drawing/2014/main" xmlns="" id="{231B9343-FE7D-8651-34E3-08A303E5942F}"/>
              </a:ext>
            </a:extLst>
          </p:cNvPr>
          <p:cNvSpPr txBox="1"/>
          <p:nvPr/>
        </p:nvSpPr>
        <p:spPr>
          <a:xfrm>
            <a:off x="685262" y="1708226"/>
            <a:ext cx="11012556" cy="3917739"/>
          </a:xfrm>
          <a:prstGeom prst="rect">
            <a:avLst/>
          </a:prstGeom>
          <a:noFill/>
        </p:spPr>
        <p:txBody>
          <a:bodyPr wrap="square" rtlCol="0">
            <a:spAutoFit/>
          </a:bodyPr>
          <a:lstStyle/>
          <a:p>
            <a:pPr algn="just"/>
            <a:r>
              <a:rPr lang="mn-MN" sz="1400" kern="100" dirty="0">
                <a:effectLst/>
                <a:latin typeface=" Arial "/>
                <a:ea typeface="Calibri" panose="020F0502020204030204" pitchFamily="34" charset="0"/>
              </a:rPr>
              <a:t>2023 оны 03 дугаар сарын 21-ны өдөр  Аймгийн Нэгдсэн эмнэлгээс Эмч Дашням, Ундрах нар хүрэлцэн ирж амьсгалын замын  халдварт өвчин, Сүрьеэгээс  урьдчилан сэргийлэх, сургалт зохион байгуулагдаж Баянтал сумын албан байгууллагын албан  20 хаагчид,  10 иргэд хамрагдсан.</a:t>
            </a:r>
          </a:p>
          <a:p>
            <a:pPr algn="just"/>
            <a:endParaRPr lang="mn-MN" sz="1400" kern="100" dirty="0">
              <a:latin typeface=" Arial "/>
              <a:ea typeface="Calibri" panose="020F0502020204030204" pitchFamily="34" charset="0"/>
            </a:endParaRPr>
          </a:p>
          <a:p>
            <a:pPr algn="just"/>
            <a:r>
              <a:rPr lang="mn-MN" sz="1400" kern="100" dirty="0">
                <a:effectLst/>
                <a:latin typeface=" Arial "/>
                <a:ea typeface="Calibri" panose="020F0502020204030204" pitchFamily="34" charset="0"/>
              </a:rPr>
              <a:t>2023 оны 03 дугаар сарын 29-ны өдөр Баянтал  сумын Эрүүл мэндийн төв сумын иргэдээ урьдчилан сэргийлэх, үзлэг эрт илрүүлгийн  шинжилгээ витаминжуулах үйл ажиллагаа зохион байгууллаа.Үзлэгт 72 иргэн хамрагдсан.</a:t>
            </a:r>
            <a:endParaRPr lang="en-US" sz="1400" kern="100" dirty="0">
              <a:effectLst/>
              <a:latin typeface=" Arial "/>
              <a:ea typeface="Calibri" panose="020F0502020204030204" pitchFamily="34" charset="0"/>
            </a:endParaRPr>
          </a:p>
          <a:p>
            <a:pPr algn="just"/>
            <a:r>
              <a:rPr lang="mn-MN" sz="1400" kern="100" dirty="0">
                <a:effectLst/>
                <a:latin typeface=" Arial "/>
                <a:ea typeface="Calibri" panose="020F0502020204030204" pitchFamily="34" charset="0"/>
              </a:rPr>
              <a:t>Үзлэгт</a:t>
            </a:r>
            <a:r>
              <a:rPr lang="en-US" sz="1400" kern="100" dirty="0">
                <a:effectLst/>
                <a:latin typeface=" Arial "/>
                <a:ea typeface="Calibri" panose="020F0502020204030204" pitchFamily="34" charset="0"/>
              </a:rPr>
              <a:t>:</a:t>
            </a:r>
            <a:r>
              <a:rPr lang="mn-MN" sz="1400" kern="100" dirty="0">
                <a:effectLst/>
                <a:latin typeface=" Arial "/>
                <a:ea typeface="Calibri" panose="020F0502020204030204" pitchFamily="34" charset="0"/>
              </a:rPr>
              <a:t> Биеийн жингийн индекс тодорхойлох</a:t>
            </a:r>
            <a:endParaRPr lang="en-US" sz="1400" kern="100" dirty="0">
              <a:effectLst/>
              <a:latin typeface=" Arial "/>
              <a:ea typeface="Calibri" panose="020F0502020204030204" pitchFamily="34" charset="0"/>
            </a:endParaRPr>
          </a:p>
          <a:p>
            <a:pPr algn="just"/>
            <a:r>
              <a:rPr lang="mn-MN" sz="1400" kern="100" dirty="0">
                <a:effectLst/>
                <a:latin typeface=" Arial "/>
                <a:ea typeface="Calibri" panose="020F0502020204030204" pitchFamily="34" charset="0"/>
              </a:rPr>
              <a:t>Артерийн даралт  хэмжих, зүрх судасны өвчнөөс урьдчилан сэргийлэх </a:t>
            </a:r>
            <a:endParaRPr lang="en-US" sz="1400" kern="100" dirty="0">
              <a:effectLst/>
              <a:latin typeface=" Arial "/>
              <a:ea typeface="Calibri" panose="020F0502020204030204" pitchFamily="34" charset="0"/>
            </a:endParaRPr>
          </a:p>
          <a:p>
            <a:pPr algn="just"/>
            <a:r>
              <a:rPr lang="mn-MN" sz="1400" kern="100" dirty="0">
                <a:effectLst/>
                <a:latin typeface=" Arial "/>
                <a:ea typeface="Calibri" panose="020F0502020204030204" pitchFamily="34" charset="0"/>
              </a:rPr>
              <a:t>Элэгний В,С вирус тодорхойлох, сахар холестрины   хэвийн болон хэвийн бус хэмжээг  тодорхойлох  үзлэг хийгдсэн.</a:t>
            </a:r>
          </a:p>
          <a:p>
            <a:pPr algn="just"/>
            <a:endParaRPr lang="mn-MN" sz="1400" kern="100" dirty="0">
              <a:latin typeface=" Arial "/>
              <a:ea typeface="Calibri" panose="020F0502020204030204" pitchFamily="34" charset="0"/>
            </a:endParaRPr>
          </a:p>
          <a:p>
            <a:pPr lvl="0" algn="just">
              <a:lnSpc>
                <a:spcPct val="107000"/>
              </a:lnSpc>
              <a:buSzPts val="1200"/>
            </a:pPr>
            <a:r>
              <a:rPr lang="mn-MN" sz="1400" dirty="0">
                <a:solidFill>
                  <a:srgbClr val="000000"/>
                </a:solidFill>
                <a:effectLst/>
                <a:latin typeface=" Arial "/>
                <a:ea typeface="Times New Roman" panose="02020603050405020304" pitchFamily="18" charset="0"/>
                <a:cs typeface="Times New Roman" panose="02020603050405020304" pitchFamily="18" charset="0"/>
              </a:rPr>
              <a:t>2023 оны 03 сарын 15-аас 27-ны хооронд МОНГОЛ УЛСЫН УРТ ХУГАЦААНЫ ХӨГЖЛИЙН БОДЛОГО “Алсын хараа – 2050” сэдэвт богино хугацааны 40 цагийн цахим, танхим хосолсон сургалтад </a:t>
            </a:r>
            <a:r>
              <a:rPr lang="mn-MN" sz="1400" dirty="0">
                <a:solidFill>
                  <a:srgbClr val="000000"/>
                </a:solidFill>
                <a:latin typeface=" Arial "/>
                <a:ea typeface="Times New Roman" panose="02020603050405020304" pitchFamily="18" charset="0"/>
                <a:cs typeface="Times New Roman" panose="02020603050405020304" pitchFamily="18" charset="0"/>
              </a:rPr>
              <a:t>6 албан албан хаагч </a:t>
            </a:r>
            <a:r>
              <a:rPr lang="mn-MN" sz="1400" dirty="0">
                <a:solidFill>
                  <a:srgbClr val="000000"/>
                </a:solidFill>
                <a:effectLst/>
                <a:latin typeface=" Arial "/>
                <a:ea typeface="Times New Roman" panose="02020603050405020304" pitchFamily="18" charset="0"/>
                <a:cs typeface="Times New Roman" panose="02020603050405020304" pitchFamily="18" charset="0"/>
              </a:rPr>
              <a:t>хамрагдан шалгалт өгч үнэмлэх авсан.</a:t>
            </a:r>
            <a:endParaRPr lang="en-US" sz="1400" dirty="0">
              <a:effectLst/>
              <a:latin typeface=" Arial "/>
              <a:ea typeface="Calibri" panose="020F0502020204030204" pitchFamily="34" charset="0"/>
              <a:cs typeface="Times New Roman" panose="02020603050405020304" pitchFamily="18" charset="0"/>
            </a:endParaRPr>
          </a:p>
          <a:p>
            <a:pPr marL="457200" algn="just">
              <a:lnSpc>
                <a:spcPct val="107000"/>
              </a:lnSpc>
              <a:spcAft>
                <a:spcPts val="800"/>
              </a:spcAft>
            </a:pPr>
            <a:r>
              <a:rPr lang="mn-MN" sz="1400" dirty="0">
                <a:solidFill>
                  <a:srgbClr val="000000"/>
                </a:solidFill>
                <a:effectLst/>
                <a:latin typeface=" Arial "/>
                <a:ea typeface="Times New Roman" panose="02020603050405020304" pitchFamily="18" charset="0"/>
                <a:cs typeface="Times New Roman" panose="02020603050405020304" pitchFamily="18" charset="0"/>
              </a:rPr>
              <a:t> </a:t>
            </a:r>
            <a:endParaRPr lang="en-US" sz="1400" dirty="0">
              <a:effectLst/>
              <a:latin typeface=" Arial "/>
              <a:ea typeface="Calibri" panose="020F0502020204030204" pitchFamily="34" charset="0"/>
              <a:cs typeface="Times New Roman" panose="02020603050405020304" pitchFamily="18" charset="0"/>
            </a:endParaRPr>
          </a:p>
          <a:p>
            <a:pPr algn="just"/>
            <a:endParaRPr lang="en-US" sz="1400" kern="100" dirty="0">
              <a:effectLst/>
              <a:latin typeface=" Arial "/>
              <a:ea typeface="Calibri" panose="020F0502020204030204" pitchFamily="34" charset="0"/>
            </a:endParaRPr>
          </a:p>
          <a:p>
            <a:pPr algn="just"/>
            <a:endParaRPr lang="en-US" sz="1400" kern="100" dirty="0">
              <a:effectLst/>
              <a:latin typeface=" Arial "/>
              <a:ea typeface="Calibri" panose="020F0502020204030204" pitchFamily="34" charset="0"/>
            </a:endParaRPr>
          </a:p>
          <a:p>
            <a:pPr algn="just"/>
            <a:r>
              <a:rPr lang="mn-MN" sz="1400" dirty="0">
                <a:latin typeface=" Arial "/>
              </a:rPr>
              <a:t>..</a:t>
            </a:r>
            <a:endParaRPr lang="en-US" sz="1400" dirty="0">
              <a:latin typeface=" Arial "/>
            </a:endParaRPr>
          </a:p>
        </p:txBody>
      </p:sp>
      <p:pic>
        <p:nvPicPr>
          <p:cNvPr id="2" name="Picture 1">
            <a:extLst>
              <a:ext uri="{FF2B5EF4-FFF2-40B4-BE49-F238E27FC236}">
                <a16:creationId xmlns:a16="http://schemas.microsoft.com/office/drawing/2014/main" xmlns="" id="{C27698A3-4BFF-12F1-70F1-15ABACDC5099}"/>
              </a:ext>
            </a:extLst>
          </p:cNvPr>
          <p:cNvPicPr>
            <a:picLocks noChangeAspect="1"/>
          </p:cNvPicPr>
          <p:nvPr/>
        </p:nvPicPr>
        <p:blipFill>
          <a:blip r:embed="rId3"/>
          <a:stretch>
            <a:fillRect/>
          </a:stretch>
        </p:blipFill>
        <p:spPr>
          <a:xfrm>
            <a:off x="1021093" y="4705267"/>
            <a:ext cx="2536156" cy="1902117"/>
          </a:xfrm>
          <a:prstGeom prst="rect">
            <a:avLst/>
          </a:prstGeom>
        </p:spPr>
      </p:pic>
    </p:spTree>
    <p:extLst>
      <p:ext uri="{BB962C8B-B14F-4D97-AF65-F5344CB8AC3E}">
        <p14:creationId xmlns:p14="http://schemas.microsoft.com/office/powerpoint/2010/main" val="393651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A4D621F-1872-DD2C-B0E7-F15B7DD0CB18}"/>
              </a:ext>
            </a:extLst>
          </p:cNvPr>
          <p:cNvSpPr txBox="1"/>
          <p:nvPr/>
        </p:nvSpPr>
        <p:spPr>
          <a:xfrm>
            <a:off x="1245704" y="1914666"/>
            <a:ext cx="10243931" cy="1345048"/>
          </a:xfrm>
          <a:prstGeom prst="rect">
            <a:avLst/>
          </a:prstGeom>
          <a:noFill/>
        </p:spPr>
        <p:txBody>
          <a:bodyPr wrap="square">
            <a:spAutoFit/>
          </a:bodyPr>
          <a:lstStyle/>
          <a:p>
            <a:pPr marL="342900" lvl="0" indent="-342900" algn="just">
              <a:lnSpc>
                <a:spcPct val="150000"/>
              </a:lnSpc>
              <a:spcAft>
                <a:spcPts val="800"/>
              </a:spcAft>
              <a:buSzPts val="1200"/>
              <a:buFont typeface="Arial" panose="020B0604020202020204" pitchFamily="34" charset="0"/>
              <a:buAutoNum type="arabicPeriod"/>
            </a:pPr>
            <a:r>
              <a:rPr lang="en-US" sz="1400" dirty="0" err="1">
                <a:effectLst/>
                <a:latin typeface=" Arial "/>
                <a:ea typeface="Times New Roman" panose="02020603050405020304" pitchFamily="18" charset="0"/>
                <a:cs typeface="Times New Roman" panose="02020603050405020304" pitchFamily="18" charset="0"/>
              </a:rPr>
              <a:t>Ахмад</a:t>
            </a:r>
            <a:r>
              <a:rPr lang="en-US" sz="1400" dirty="0">
                <a:effectLst/>
                <a:latin typeface=" Arial "/>
                <a:ea typeface="Times New Roman" panose="02020603050405020304" pitchFamily="18" charset="0"/>
                <a:cs typeface="Times New Roman" panose="02020603050405020304" pitchFamily="18" charset="0"/>
              </a:rPr>
              <a:t> </a:t>
            </a:r>
            <a:r>
              <a:rPr lang="en-US" sz="1400" dirty="0" err="1">
                <a:effectLst/>
                <a:latin typeface=" Arial "/>
                <a:ea typeface="Times New Roman" panose="02020603050405020304" pitchFamily="18" charset="0"/>
                <a:cs typeface="Times New Roman" panose="02020603050405020304" pitchFamily="18" charset="0"/>
              </a:rPr>
              <a:t>настанд</a:t>
            </a:r>
            <a:r>
              <a:rPr lang="en-US" sz="1400" dirty="0">
                <a:effectLst/>
                <a:latin typeface=" Arial "/>
                <a:ea typeface="Times New Roman" panose="02020603050405020304" pitchFamily="18" charset="0"/>
                <a:cs typeface="Times New Roman" panose="02020603050405020304" pitchFamily="18" charset="0"/>
              </a:rPr>
              <a:t> </a:t>
            </a:r>
            <a:r>
              <a:rPr lang="en-US" sz="1400" dirty="0" err="1">
                <a:effectLst/>
                <a:latin typeface=" Arial "/>
                <a:ea typeface="Times New Roman" panose="02020603050405020304" pitchFamily="18" charset="0"/>
                <a:cs typeface="Times New Roman" panose="02020603050405020304" pitchFamily="18" charset="0"/>
              </a:rPr>
              <a:t>үзүүлэх</a:t>
            </a:r>
            <a:r>
              <a:rPr lang="en-US" sz="1400" dirty="0">
                <a:effectLst/>
                <a:latin typeface=" Arial "/>
                <a:ea typeface="Times New Roman" panose="02020603050405020304" pitchFamily="18" charset="0"/>
                <a:cs typeface="Times New Roman" panose="02020603050405020304" pitchFamily="18" charset="0"/>
              </a:rPr>
              <a:t> 8 </a:t>
            </a:r>
            <a:r>
              <a:rPr lang="en-US" sz="1400" dirty="0" err="1">
                <a:effectLst/>
                <a:latin typeface=" Arial "/>
                <a:ea typeface="Times New Roman" panose="02020603050405020304" pitchFamily="18" charset="0"/>
                <a:cs typeface="Times New Roman" panose="02020603050405020304" pitchFamily="18" charset="0"/>
              </a:rPr>
              <a:t>төрлийн</a:t>
            </a:r>
            <a:r>
              <a:rPr lang="en-US" sz="1400" dirty="0">
                <a:effectLst/>
                <a:latin typeface=" Arial "/>
                <a:ea typeface="Times New Roman" panose="02020603050405020304" pitchFamily="18" charset="0"/>
                <a:cs typeface="Times New Roman" panose="02020603050405020304" pitchFamily="18" charset="0"/>
              </a:rPr>
              <a:t> </a:t>
            </a:r>
            <a:r>
              <a:rPr lang="en-US" sz="1400" dirty="0" err="1">
                <a:effectLst/>
                <a:latin typeface=" Arial "/>
                <a:ea typeface="Times New Roman" panose="02020603050405020304" pitchFamily="18" charset="0"/>
                <a:cs typeface="Times New Roman" panose="02020603050405020304" pitchFamily="18" charset="0"/>
              </a:rPr>
              <a:t>тусламж</a:t>
            </a:r>
            <a:r>
              <a:rPr lang="en-US" sz="1400" dirty="0">
                <a:effectLst/>
                <a:latin typeface=" Arial "/>
                <a:ea typeface="Times New Roman" panose="02020603050405020304" pitchFamily="18" charset="0"/>
                <a:cs typeface="Times New Roman" panose="02020603050405020304" pitchFamily="18" charset="0"/>
              </a:rPr>
              <a:t>, </a:t>
            </a:r>
            <a:r>
              <a:rPr lang="en-US" sz="1400" dirty="0" err="1">
                <a:effectLst/>
                <a:latin typeface=" Arial "/>
                <a:ea typeface="Times New Roman" panose="02020603050405020304" pitchFamily="18" charset="0"/>
                <a:cs typeface="Times New Roman" panose="02020603050405020304" pitchFamily="18" charset="0"/>
              </a:rPr>
              <a:t>хөнгөлөлт</a:t>
            </a:r>
            <a:r>
              <a:rPr lang="mn-MN" sz="1400" dirty="0">
                <a:effectLst/>
                <a:latin typeface=" Arial "/>
                <a:ea typeface="Times New Roman" panose="02020603050405020304" pitchFamily="18" charset="0"/>
                <a:cs typeface="Times New Roman" panose="02020603050405020304" pitchFamily="18" charset="0"/>
              </a:rPr>
              <a:t> сэдвээр ахмадууддаа мэдээлэл өглөө. Мөн хөдөлмөр халамжийн асуудал хариуцсан мэргэжилтэн Г.Оюунболор ахмадын хөдөлмөр эрхлэлт, төсөл хөтөлбөрийн чиглэлээр, аймгийн Нийгмийн даатгалын сургалт хариуцсан байцаагч О.Байгальсайхан  болон холбогдох хүмүүс НД-ын багц хуулиар тус бүр сургалт зохион байгуулан ажиллаа.Сургалт мэдээлэлд нийт 26 ахмад настан хамрагдлаа.</a:t>
            </a:r>
            <a:endParaRPr lang="en-US" sz="1400" dirty="0">
              <a:effectLst/>
              <a:latin typeface=" Arial "/>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E778E287-13A4-9536-8376-662F968E0389}"/>
              </a:ext>
            </a:extLst>
          </p:cNvPr>
          <p:cNvPicPr>
            <a:picLocks noChangeAspect="1"/>
          </p:cNvPicPr>
          <p:nvPr/>
        </p:nvPicPr>
        <p:blipFill>
          <a:blip r:embed="rId2"/>
          <a:stretch>
            <a:fillRect/>
          </a:stretch>
        </p:blipFill>
        <p:spPr>
          <a:xfrm>
            <a:off x="1801767" y="3429000"/>
            <a:ext cx="4449277" cy="2591257"/>
          </a:xfrm>
          <a:prstGeom prst="rect">
            <a:avLst/>
          </a:prstGeom>
        </p:spPr>
      </p:pic>
      <p:sp>
        <p:nvSpPr>
          <p:cNvPr id="2" name="Title 1">
            <a:extLst>
              <a:ext uri="{FF2B5EF4-FFF2-40B4-BE49-F238E27FC236}">
                <a16:creationId xmlns:a16="http://schemas.microsoft.com/office/drawing/2014/main" xmlns="" id="{2D818726-B0CA-343C-D2D2-8E78DF026836}"/>
              </a:ext>
            </a:extLst>
          </p:cNvPr>
          <p:cNvSpPr txBox="1">
            <a:spLocks/>
          </p:cNvSpPr>
          <p:nvPr/>
        </p:nvSpPr>
        <p:spPr>
          <a:xfrm>
            <a:off x="838200" y="477078"/>
            <a:ext cx="10515600" cy="663582"/>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800" dirty="0">
                <a:latin typeface="Arial" panose="020B0604020202020204" pitchFamily="34" charset="0"/>
                <a:cs typeface="Arial" panose="020B0604020202020204" pitchFamily="34" charset="0"/>
              </a:rPr>
              <a:t>УДИРДЛАГА ЗОХИОН БАЙГУУЛАЛТЫН ХҮРЭЭНД:</a:t>
            </a: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20C951A8-9F45-DAC1-3110-785B387A12D5}"/>
              </a:ext>
            </a:extLst>
          </p:cNvPr>
          <p:cNvPicPr>
            <a:picLocks noChangeAspect="1"/>
          </p:cNvPicPr>
          <p:nvPr/>
        </p:nvPicPr>
        <p:blipFill>
          <a:blip r:embed="rId3"/>
          <a:stretch>
            <a:fillRect/>
          </a:stretch>
        </p:blipFill>
        <p:spPr>
          <a:xfrm>
            <a:off x="685262" y="250616"/>
            <a:ext cx="1116505" cy="1116505"/>
          </a:xfrm>
          <a:prstGeom prst="rect">
            <a:avLst/>
          </a:prstGeom>
        </p:spPr>
      </p:pic>
    </p:spTree>
    <p:extLst>
      <p:ext uri="{BB962C8B-B14F-4D97-AF65-F5344CB8AC3E}">
        <p14:creationId xmlns:p14="http://schemas.microsoft.com/office/powerpoint/2010/main" val="287174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7B402E55-9A2C-71E8-06F8-D42FBAD39E57}"/>
              </a:ext>
            </a:extLst>
          </p:cNvPr>
          <p:cNvSpPr txBox="1">
            <a:spLocks/>
          </p:cNvSpPr>
          <p:nvPr/>
        </p:nvSpPr>
        <p:spPr>
          <a:xfrm>
            <a:off x="1127557" y="371059"/>
            <a:ext cx="10515600" cy="769599"/>
          </a:xfrm>
          <a:prstGeom prst="rect">
            <a:avLst/>
          </a:prstGeom>
          <a:solidFill>
            <a:schemeClr val="accent4">
              <a:lumMod val="60000"/>
              <a:lumOff val="40000"/>
            </a:schemeClr>
          </a:solidFill>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mn-MN" sz="2800" dirty="0">
                <a:latin typeface="Arial" panose="020B0604020202020204" pitchFamily="34" charset="0"/>
                <a:cs typeface="Arial" panose="020B0604020202020204" pitchFamily="34" charset="0"/>
              </a:rPr>
              <a:t>           САНХҮҮ ТӨСӨВ:1 ДҮГЭЭР УЛИРЛЫН ОРЛОГЫН </a:t>
            </a:r>
          </a:p>
          <a:p>
            <a:pPr algn="just"/>
            <a:r>
              <a:rPr lang="mn-MN" sz="2800" dirty="0">
                <a:latin typeface="Arial" panose="020B0604020202020204" pitchFamily="34" charset="0"/>
                <a:cs typeface="Arial" panose="020B0604020202020204" pitchFamily="34" charset="0"/>
              </a:rPr>
              <a:t>           БҮРДҮҮЛЭЛТИЙН ТАЛААР </a:t>
            </a:r>
            <a:endParaRPr lang="en-US"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718D0549-4AAE-0179-DAF1-18A5B4B0A65C}"/>
              </a:ext>
            </a:extLst>
          </p:cNvPr>
          <p:cNvPicPr>
            <a:picLocks noChangeAspect="1"/>
          </p:cNvPicPr>
          <p:nvPr/>
        </p:nvPicPr>
        <p:blipFill>
          <a:blip r:embed="rId2"/>
          <a:stretch>
            <a:fillRect/>
          </a:stretch>
        </p:blipFill>
        <p:spPr>
          <a:xfrm>
            <a:off x="427383" y="197607"/>
            <a:ext cx="1116505" cy="1116505"/>
          </a:xfrm>
          <a:prstGeom prst="rect">
            <a:avLst/>
          </a:prstGeom>
        </p:spPr>
      </p:pic>
      <p:sp>
        <p:nvSpPr>
          <p:cNvPr id="8" name="Rectangle 7"/>
          <p:cNvSpPr/>
          <p:nvPr/>
        </p:nvSpPr>
        <p:spPr>
          <a:xfrm>
            <a:off x="1243514" y="1546474"/>
            <a:ext cx="10283687" cy="2314544"/>
          </a:xfrm>
          <a:prstGeom prst="rect">
            <a:avLst/>
          </a:prstGeom>
        </p:spPr>
        <p:txBody>
          <a:bodyPr wrap="square">
            <a:spAutoFit/>
          </a:bodyPr>
          <a:lstStyle/>
          <a:p>
            <a:pPr algn="just">
              <a:lnSpc>
                <a:spcPct val="150000"/>
              </a:lnSpc>
            </a:pPr>
            <a:r>
              <a:rPr lang="mn-MN" sz="1400" dirty="0">
                <a:latin typeface=" Arial "/>
              </a:rPr>
              <a:t>	2023 оны </a:t>
            </a:r>
            <a:r>
              <a:rPr lang="en-US" sz="1400" dirty="0">
                <a:latin typeface=" Arial "/>
              </a:rPr>
              <a:t>03 </a:t>
            </a:r>
            <a:r>
              <a:rPr lang="mn-MN" sz="1400" dirty="0">
                <a:latin typeface=" Arial "/>
              </a:rPr>
              <a:t>дугаар сарын 3</a:t>
            </a:r>
            <a:r>
              <a:rPr lang="en-US" sz="1400" dirty="0">
                <a:latin typeface=" Arial "/>
              </a:rPr>
              <a:t>0</a:t>
            </a:r>
            <a:r>
              <a:rPr lang="mn-MN" sz="1400" dirty="0">
                <a:latin typeface=" Arial "/>
              </a:rPr>
              <a:t>-ний байдлаар </a:t>
            </a:r>
            <a:r>
              <a:rPr lang="en-US" sz="1400" dirty="0">
                <a:latin typeface=" Arial "/>
              </a:rPr>
              <a:t>21,755.0  </a:t>
            </a:r>
            <a:r>
              <a:rPr lang="mn-MN" sz="1400" dirty="0">
                <a:latin typeface=" Arial "/>
              </a:rPr>
              <a:t>мянган төгрөг төлөвлөгөө батлагдсанаас гүйцэтгэлээр </a:t>
            </a:r>
            <a:r>
              <a:rPr lang="en-US" sz="1400" dirty="0">
                <a:latin typeface=" Arial "/>
              </a:rPr>
              <a:t>30</a:t>
            </a:r>
            <a:r>
              <a:rPr lang="mn-MN" sz="1400" dirty="0">
                <a:latin typeface=" Arial "/>
              </a:rPr>
              <a:t>,</a:t>
            </a:r>
            <a:r>
              <a:rPr lang="en-US" sz="1400" dirty="0">
                <a:latin typeface=" Arial "/>
              </a:rPr>
              <a:t>408.2</a:t>
            </a:r>
            <a:r>
              <a:rPr lang="mn-MN" sz="1400" dirty="0">
                <a:latin typeface=" Arial "/>
              </a:rPr>
              <a:t> мянган төгрөг буюу </a:t>
            </a:r>
            <a:r>
              <a:rPr lang="en-US" sz="1400" dirty="0">
                <a:latin typeface=" Arial "/>
              </a:rPr>
              <a:t>139.8</a:t>
            </a:r>
            <a:r>
              <a:rPr lang="mn-MN" sz="1400" dirty="0">
                <a:latin typeface=" Arial "/>
              </a:rPr>
              <a:t> хувиар орлогыг  давуулан биелүүлсэн байна.</a:t>
            </a:r>
            <a:endParaRPr lang="en-US" sz="1400" dirty="0">
              <a:latin typeface=" Arial "/>
            </a:endParaRPr>
          </a:p>
          <a:p>
            <a:pPr algn="just">
              <a:lnSpc>
                <a:spcPct val="150000"/>
              </a:lnSpc>
            </a:pPr>
            <a:r>
              <a:rPr lang="en-US" sz="1400" dirty="0" err="1">
                <a:latin typeface=" Arial "/>
              </a:rPr>
              <a:t>Баянтал</a:t>
            </a:r>
            <a:r>
              <a:rPr lang="en-US" sz="1400" dirty="0">
                <a:latin typeface=" Arial "/>
              </a:rPr>
              <a:t> </a:t>
            </a:r>
            <a:r>
              <a:rPr lang="en-US" sz="1400" dirty="0" err="1">
                <a:latin typeface=" Arial "/>
              </a:rPr>
              <a:t>сумын</a:t>
            </a:r>
            <a:r>
              <a:rPr lang="en-US" sz="1400" dirty="0">
                <a:latin typeface=" Arial "/>
              </a:rPr>
              <a:t> </a:t>
            </a:r>
            <a:r>
              <a:rPr lang="en-US" sz="1400" dirty="0" err="1">
                <a:latin typeface=" Arial "/>
              </a:rPr>
              <a:t>нэгтгэл</a:t>
            </a:r>
            <a:r>
              <a:rPr lang="mn-MN" sz="1400" dirty="0">
                <a:latin typeface=" Arial "/>
              </a:rPr>
              <a:t>ийн /ОН/ төлөвлөгөө 576,984.1  мянган төгрөг, гүйцэтгэл 323,326.1 мянган  төгрөг байна. Үүнээс үндсэн цалин, унаа хоол,нэмэгдэл урамшуулалд  93,879.2 мянган төгрөг НДШ 8,383.6 мянган  төгрөг зарцуулсан байна.</a:t>
            </a:r>
            <a:endParaRPr lang="en-US" sz="1400" dirty="0">
              <a:latin typeface=" Arial "/>
            </a:endParaRPr>
          </a:p>
          <a:p>
            <a:pPr algn="just">
              <a:lnSpc>
                <a:spcPct val="150000"/>
              </a:lnSpc>
            </a:pPr>
            <a:r>
              <a:rPr lang="en-US" sz="1400" dirty="0" err="1">
                <a:latin typeface=" Arial "/>
              </a:rPr>
              <a:t>Баянтал</a:t>
            </a:r>
            <a:r>
              <a:rPr lang="en-US" sz="1400" dirty="0">
                <a:latin typeface=" Arial "/>
              </a:rPr>
              <a:t> </a:t>
            </a:r>
            <a:r>
              <a:rPr lang="en-US" sz="1400" dirty="0" err="1">
                <a:latin typeface=" Arial "/>
              </a:rPr>
              <a:t>сумын</a:t>
            </a:r>
            <a:r>
              <a:rPr lang="en-US" sz="1400" dirty="0">
                <a:latin typeface=" Arial "/>
              </a:rPr>
              <a:t> </a:t>
            </a:r>
            <a:r>
              <a:rPr lang="en-US" sz="1400" dirty="0" err="1">
                <a:latin typeface=" Arial "/>
              </a:rPr>
              <a:t>нэгтгэлий</a:t>
            </a:r>
            <a:r>
              <a:rPr lang="mn-MN" sz="1400" dirty="0">
                <a:latin typeface=" Arial "/>
              </a:rPr>
              <a:t>н  /ОН/ өглөг 4,328.1 мянган төгрөг, авлага 3,576.8 мянган </a:t>
            </a:r>
            <a:r>
              <a:rPr lang="en-US" sz="1400" dirty="0" err="1">
                <a:latin typeface=" Arial "/>
              </a:rPr>
              <a:t>төгрөг</a:t>
            </a:r>
            <a:r>
              <a:rPr lang="en-US" sz="1400" dirty="0">
                <a:latin typeface=" Arial "/>
              </a:rPr>
              <a:t>  </a:t>
            </a:r>
            <a:r>
              <a:rPr lang="mn-MN" sz="1400" dirty="0">
                <a:latin typeface=" Arial "/>
              </a:rPr>
              <a:t>байна. Өглөг үүссэн шалтгаан байгууллагуудын тогтмол зардал болох гэрэл цахилгаааны зардал 1 сараас нэмэгдснээс үүссэн өглөг байна. </a:t>
            </a:r>
            <a:endParaRPr lang="en-US" sz="1400" dirty="0">
              <a:latin typeface=" Arial "/>
            </a:endParaRPr>
          </a:p>
          <a:p>
            <a:pPr algn="just">
              <a:lnSpc>
                <a:spcPct val="150000"/>
              </a:lnSpc>
            </a:pPr>
            <a:r>
              <a:rPr lang="mn-MN" sz="1400" dirty="0">
                <a:latin typeface=" Arial "/>
              </a:rPr>
              <a:t>	</a:t>
            </a:r>
            <a:endParaRPr lang="en-US" sz="1400" dirty="0">
              <a:latin typeface=" Arial "/>
            </a:endParaRPr>
          </a:p>
        </p:txBody>
      </p:sp>
      <p:graphicFrame>
        <p:nvGraphicFramePr>
          <p:cNvPr id="9" name="Chart 8"/>
          <p:cNvGraphicFramePr/>
          <p:nvPr/>
        </p:nvGraphicFramePr>
        <p:xfrm>
          <a:off x="2032000" y="3657600"/>
          <a:ext cx="8128000" cy="3021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751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29041860"/>
              </p:ext>
            </p:extLst>
          </p:nvPr>
        </p:nvGraphicFramePr>
        <p:xfrm>
          <a:off x="874643" y="1192696"/>
          <a:ext cx="10515600" cy="2980944"/>
        </p:xfrm>
        <a:graphic>
          <a:graphicData uri="http://schemas.openxmlformats.org/drawingml/2006/table">
            <a:tbl>
              <a:tblPr/>
              <a:tblGrid>
                <a:gridCol w="10515600">
                  <a:extLst>
                    <a:ext uri="{9D8B030D-6E8A-4147-A177-3AD203B41FA5}">
                      <a16:colId xmlns:a16="http://schemas.microsoft.com/office/drawing/2014/main" xmlns="" val="20000"/>
                    </a:ext>
                  </a:extLst>
                </a:gridCol>
              </a:tblGrid>
              <a:tr h="957601">
                <a:tc>
                  <a:txBody>
                    <a:bodyPr/>
                    <a:lstStyle/>
                    <a:p>
                      <a:pPr algn="just">
                        <a:lnSpc>
                          <a:spcPct val="150000"/>
                        </a:lnSpc>
                        <a:spcAft>
                          <a:spcPts val="0"/>
                        </a:spcAft>
                      </a:pPr>
                      <a:endParaRPr lang="mn-MN" sz="1400" dirty="0">
                        <a:solidFill>
                          <a:srgbClr val="000000"/>
                        </a:solidFill>
                        <a:effectLst/>
                        <a:latin typeface=" Arial "/>
                        <a:ea typeface="Verdana"/>
                        <a:cs typeface="Times New Roman"/>
                      </a:endParaRPr>
                    </a:p>
                    <a:p>
                      <a:pPr algn="just">
                        <a:lnSpc>
                          <a:spcPct val="150000"/>
                        </a:lnSpc>
                        <a:spcAft>
                          <a:spcPts val="0"/>
                        </a:spcAft>
                      </a:pPr>
                      <a:r>
                        <a:rPr lang="mn-MN" sz="1400" dirty="0">
                          <a:solidFill>
                            <a:srgbClr val="000000"/>
                          </a:solidFill>
                          <a:effectLst/>
                          <a:latin typeface=" Arial "/>
                          <a:ea typeface="Verdana"/>
                          <a:cs typeface="Times New Roman"/>
                        </a:rPr>
                        <a:t>           Сумын </a:t>
                      </a:r>
                      <a:r>
                        <a:rPr kumimoji="0" lang="mn-MN" sz="1400" b="0" i="0" u="none" strike="noStrike" kern="1200" cap="none" spc="0" normalizeH="0" baseline="0" noProof="0" dirty="0">
                          <a:ln>
                            <a:noFill/>
                          </a:ln>
                          <a:solidFill>
                            <a:srgbClr val="000000"/>
                          </a:solidFill>
                          <a:effectLst/>
                          <a:uLnTx/>
                          <a:uFillTx/>
                          <a:latin typeface=" Arial "/>
                          <a:ea typeface="Verdana"/>
                          <a:cs typeface="Times New Roman"/>
                        </a:rPr>
                        <a:t> Иргэдийн Төлөөлөгчдийн Хурлын  </a:t>
                      </a:r>
                      <a:r>
                        <a:rPr lang="mn-MN" sz="1400" dirty="0">
                          <a:solidFill>
                            <a:srgbClr val="000000"/>
                          </a:solidFill>
                          <a:effectLst/>
                          <a:latin typeface=" Arial "/>
                          <a:ea typeface="Verdana"/>
                          <a:cs typeface="Times New Roman"/>
                        </a:rPr>
                        <a:t>2023 оны 03 дугаар сарын23-ны</a:t>
                      </a:r>
                      <a:r>
                        <a:rPr lang="mn-MN" sz="1400" baseline="0" dirty="0">
                          <a:solidFill>
                            <a:srgbClr val="000000"/>
                          </a:solidFill>
                          <a:effectLst/>
                          <a:latin typeface=" Arial "/>
                          <a:ea typeface="Verdana"/>
                          <a:cs typeface="Times New Roman"/>
                        </a:rPr>
                        <a:t> </a:t>
                      </a:r>
                      <a:r>
                        <a:rPr lang="mn-MN" sz="1400" dirty="0">
                          <a:solidFill>
                            <a:srgbClr val="000000"/>
                          </a:solidFill>
                          <a:effectLst/>
                          <a:latin typeface=" Arial "/>
                          <a:ea typeface="Verdana"/>
                          <a:cs typeface="Times New Roman"/>
                        </a:rPr>
                        <a:t>өдрийн 04 дүгээр тогтоолоор Сумын 2023 оны төсөвт нэмэлт өөрчлөлт оруулан 1,659,950.9 мянган төгрөгөөр өөрчлөгдөн батлагдсан байна.  Үүнд аймгийн Иргэдийн төлөөлөгчдийн хурлын 2023 оны 02 дугаар сарын 01-ний өдрийн 10 дугаар тогтоолоор  сумын</a:t>
                      </a:r>
                      <a:r>
                        <a:rPr lang="mn-MN" sz="1400" baseline="0" dirty="0">
                          <a:solidFill>
                            <a:srgbClr val="000000"/>
                          </a:solidFill>
                          <a:effectLst/>
                          <a:latin typeface=" Arial "/>
                          <a:ea typeface="Verdana"/>
                          <a:cs typeface="Times New Roman"/>
                        </a:rPr>
                        <a:t> Иргэдийн төлөөлөгчдийн Хуралд гэмт хэргээс урьдчилан сэргийлэх зардалд 5000.0 мянган төгрөг нэмж батлагдсан, сумын Иргэдийн Төлөөлөгчдийн Хурлаас  Орон нутаг хөгжил сангийн  дансны үлдэгдэл  2,963.0 мянган төгрөг, Хоршоо  хөгжүүлэх сангийн дансны үлдэгдэл 559.9 мянган төгрөг,  Орон нутгийн ерөнхий орлого дансны эхний үлдэгдэл 3,580.6 мянган төгрөг нийт  12,103.5  мянган төгрөгийг сумын төсөвт нэмэлт өөрчлөлт оруулсан байна. </a:t>
                      </a:r>
                      <a:endParaRPr lang="en-US" sz="1400" dirty="0">
                        <a:effectLst/>
                        <a:latin typeface=" Arial "/>
                        <a:ea typeface="Verdana"/>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xmlns="" val="10000"/>
                  </a:ext>
                </a:extLst>
              </a:tr>
              <a:tr h="420624">
                <a:tc>
                  <a:txBody>
                    <a:bodyPr/>
                    <a:lstStyle/>
                    <a:p>
                      <a:pPr algn="just">
                        <a:lnSpc>
                          <a:spcPct val="150000"/>
                        </a:lnSpc>
                        <a:spcAft>
                          <a:spcPts val="0"/>
                        </a:spcAft>
                      </a:pPr>
                      <a:endParaRPr lang="en-US" sz="1400" dirty="0">
                        <a:effectLst/>
                        <a:latin typeface=" Arial "/>
                        <a:ea typeface="Verdana"/>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sp>
        <p:nvSpPr>
          <p:cNvPr id="14"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838200" y="365125"/>
            <a:ext cx="10515600" cy="827571"/>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a:latin typeface="Arial" panose="020B0604020202020204" pitchFamily="34" charset="0"/>
                <a:cs typeface="Arial" panose="020B0604020202020204" pitchFamily="34" charset="0"/>
              </a:rPr>
              <a:t>САНХҮҮ ТӨСӨВ: 2023 ОНЫ ТӨСӨВТ </a:t>
            </a:r>
            <a:br>
              <a:rPr lang="mn-MN" sz="2400" dirty="0">
                <a:latin typeface="Arial" panose="020B0604020202020204" pitchFamily="34" charset="0"/>
                <a:cs typeface="Arial" panose="020B0604020202020204" pitchFamily="34" charset="0"/>
              </a:rPr>
            </a:br>
            <a:r>
              <a:rPr lang="mn-MN" sz="2400" dirty="0">
                <a:latin typeface="Arial" panose="020B0604020202020204" pitchFamily="34" charset="0"/>
                <a:cs typeface="Arial" panose="020B0604020202020204" pitchFamily="34" charset="0"/>
              </a:rPr>
              <a:t>НЭМЭЛТ ӨӨРЧЛӨЛТ ОРУУЛАХ ТАЛААР</a:t>
            </a:r>
            <a:endParaRPr lang="en-US" sz="2400" dirty="0">
              <a:latin typeface="Arial" panose="020B0604020202020204" pitchFamily="34" charset="0"/>
              <a:cs typeface="Arial" panose="020B0604020202020204" pitchFamily="34" charset="0"/>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73" y="217729"/>
            <a:ext cx="1116013"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C:\Users\toriin san\Downloads\338665340_761241128740888_2213939882956219956_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74" t="6570" r="12319" b="5314"/>
          <a:stretch/>
        </p:blipFill>
        <p:spPr bwMode="auto">
          <a:xfrm>
            <a:off x="1391478" y="3797585"/>
            <a:ext cx="2676939" cy="23779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oriin san\Downloads\338912992_765252745110361_2385283238328636380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796" t="22802" r="16957" b="34106"/>
          <a:stretch/>
        </p:blipFill>
        <p:spPr bwMode="auto">
          <a:xfrm>
            <a:off x="4916557" y="3793951"/>
            <a:ext cx="2796208" cy="23815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oriin san\Downloads\333592053_217572500853505_7622181146442714529_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638" r="10580"/>
          <a:stretch/>
        </p:blipFill>
        <p:spPr bwMode="auto">
          <a:xfrm>
            <a:off x="8521149" y="3802206"/>
            <a:ext cx="2796208" cy="239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8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55615914"/>
              </p:ext>
            </p:extLst>
          </p:nvPr>
        </p:nvGraphicFramePr>
        <p:xfrm>
          <a:off x="970722" y="1328668"/>
          <a:ext cx="10515600" cy="3647440"/>
        </p:xfrm>
        <a:graphic>
          <a:graphicData uri="http://schemas.openxmlformats.org/drawingml/2006/table">
            <a:tbl>
              <a:tblPr/>
              <a:tblGrid>
                <a:gridCol w="10515600">
                  <a:extLst>
                    <a:ext uri="{9D8B030D-6E8A-4147-A177-3AD203B41FA5}">
                      <a16:colId xmlns:a16="http://schemas.microsoft.com/office/drawing/2014/main" xmlns="" val="20000"/>
                    </a:ext>
                  </a:extLst>
                </a:gridCol>
              </a:tblGrid>
              <a:tr h="1286481">
                <a:tc>
                  <a:txBody>
                    <a:bodyPr/>
                    <a:lstStyle/>
                    <a:p>
                      <a:pPr algn="just">
                        <a:lnSpc>
                          <a:spcPct val="150000"/>
                        </a:lnSpc>
                        <a:spcAft>
                          <a:spcPts val="1000"/>
                        </a:spcAft>
                      </a:pPr>
                      <a:r>
                        <a:rPr lang="mn-MN" sz="1400" dirty="0">
                          <a:solidFill>
                            <a:srgbClr val="000000"/>
                          </a:solidFill>
                          <a:effectLst/>
                          <a:latin typeface="Arial"/>
                          <a:ea typeface="Times New Roman"/>
                          <a:cs typeface="Times New Roman"/>
                        </a:rPr>
                        <a:t>Төсвийн ерөнхийлөн захирагчийн болон төсвийн байгууллагын санхүүгийн нэгдсэн тайланг гаргаж Төрийн Аудитын газарт Санхүү төрийн сангийн хэлтэст  хуулийн хугацаанд хүргүүлэн ажиллаа. </a:t>
                      </a:r>
                      <a:endParaRPr lang="en-US" sz="1400" dirty="0">
                        <a:effectLst/>
                        <a:latin typeface="Verdana"/>
                        <a:ea typeface="Verdana"/>
                        <a:cs typeface="Times New Roman"/>
                      </a:endParaRPr>
                    </a:p>
                    <a:p>
                      <a:pPr algn="just">
                        <a:lnSpc>
                          <a:spcPct val="150000"/>
                        </a:lnSpc>
                        <a:spcAft>
                          <a:spcPts val="1000"/>
                        </a:spcAft>
                      </a:pPr>
                      <a:r>
                        <a:rPr lang="mn-MN" sz="1400" dirty="0">
                          <a:effectLst/>
                          <a:latin typeface="Arial"/>
                          <a:ea typeface="Calibri"/>
                          <a:cs typeface="Times New Roman"/>
                        </a:rPr>
                        <a:t>           Төсвийн төвлөрүүлэн захирагчийн 2022 оны санхүүгийн нэгтгэсэн тайланд харьяа 3 төсвийн байгууллага,  2 тусгай</a:t>
                      </a:r>
                      <a:r>
                        <a:rPr lang="mn-MN" sz="1400" baseline="0" dirty="0">
                          <a:effectLst/>
                          <a:latin typeface="Arial"/>
                          <a:ea typeface="Calibri"/>
                          <a:cs typeface="Times New Roman"/>
                        </a:rPr>
                        <a:t> </a:t>
                      </a:r>
                      <a:r>
                        <a:rPr lang="mn-MN" sz="1400" dirty="0">
                          <a:effectLst/>
                          <a:latin typeface="Arial"/>
                          <a:ea typeface="Calibri"/>
                          <a:cs typeface="Times New Roman"/>
                        </a:rPr>
                        <a:t>сангийн  нийт 5 санхүүгийн тайлан нэгтгэгдсэнээс 2 байгууллагад дүгнэлт гаргаж, 3 байгууллага түүвэрт хамрагдсан байна. Аудитаар хамрагдсан харьяа 2  байгууллагуудын санхүүгийн тайланд “Өөрчлөлттэй” дүгнэлт өгсөн авсан.</a:t>
                      </a:r>
                      <a:r>
                        <a:rPr lang="mn-MN" sz="1400" baseline="0" dirty="0">
                          <a:effectLst/>
                          <a:latin typeface="Arial"/>
                          <a:ea typeface="Calibri"/>
                          <a:cs typeface="Times New Roman"/>
                        </a:rPr>
                        <a:t> </a:t>
                      </a:r>
                      <a:r>
                        <a:rPr lang="mn-MN" sz="1400" dirty="0">
                          <a:effectLst/>
                          <a:latin typeface="Arial"/>
                          <a:ea typeface="Calibri"/>
                          <a:cs typeface="Times New Roman"/>
                        </a:rPr>
                        <a:t> Харьяа</a:t>
                      </a:r>
                      <a:r>
                        <a:rPr lang="mn-MN" sz="1400" baseline="0" dirty="0">
                          <a:effectLst/>
                          <a:latin typeface="Arial"/>
                          <a:ea typeface="Calibri"/>
                          <a:cs typeface="Times New Roman"/>
                        </a:rPr>
                        <a:t> Байгууллагуудын санхүүгийн тайланд хийсэн аудитаар нийт 372.7 сая төгрөгийн алдаа, зөрчил илрүүлснээс 113.3 сая төгрөгийн 10 алдааг аудитын явцад залруулж, 2.4 сая төгрөгийн 3 зөрчилд акт тогтоож, 31.5 саяя төгрөгийн3 зөрчлийг арилгах албан шаардлага хүргүүлж, зөрчлийг арилгах, давтан гаргахгүй байх 2 зөвлөмжийг хүргүүлсэн байна. Шилэн дансны тухай хууль, бусад хууль тогтоомжийн нийцлийн аудитаар 225.4 сая төгрөгийн 6 албан шаардлага хүргүүлсэн байна. </a:t>
                      </a:r>
                      <a:endParaRPr lang="en-US" sz="1400" dirty="0">
                        <a:effectLst/>
                        <a:latin typeface="Verdana"/>
                        <a:ea typeface="Verdana"/>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xmlns="" val="10000"/>
                  </a:ext>
                </a:extLst>
              </a:tr>
              <a:tr h="220816">
                <a:tc>
                  <a:txBody>
                    <a:bodyPr/>
                    <a:lstStyle/>
                    <a:p>
                      <a:pPr algn="just">
                        <a:lnSpc>
                          <a:spcPct val="150000"/>
                        </a:lnSpc>
                        <a:spcAft>
                          <a:spcPts val="1000"/>
                        </a:spcAft>
                      </a:pPr>
                      <a:endParaRPr lang="en-US" sz="1400" dirty="0">
                        <a:effectLst/>
                        <a:latin typeface="Verdana"/>
                        <a:ea typeface="Verdana"/>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sp>
        <p:nvSpPr>
          <p:cNvPr id="4"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838200" y="365125"/>
            <a:ext cx="10515600" cy="827571"/>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2400" dirty="0">
                <a:latin typeface="Arial" panose="020B0604020202020204" pitchFamily="34" charset="0"/>
                <a:cs typeface="Arial" panose="020B0604020202020204" pitchFamily="34" charset="0"/>
              </a:rPr>
              <a:t>              САНХҮҮ ТӨСӨВ: СУМЫН ОРОН НУТГИЙН НЭГТГЭСЭН        </a:t>
            </a:r>
            <a:br>
              <a:rPr lang="mn-MN" sz="2400" dirty="0">
                <a:latin typeface="Arial" panose="020B0604020202020204" pitchFamily="34" charset="0"/>
                <a:cs typeface="Arial" panose="020B0604020202020204" pitchFamily="34" charset="0"/>
              </a:rPr>
            </a:br>
            <a:r>
              <a:rPr lang="mn-MN" sz="2400" dirty="0">
                <a:latin typeface="Arial" panose="020B0604020202020204" pitchFamily="34" charset="0"/>
                <a:cs typeface="Arial" panose="020B0604020202020204" pitchFamily="34" charset="0"/>
              </a:rPr>
              <a:t>              САНХҮҮГИЙН ТАЙЛАНГИЙН ТАЛААР </a:t>
            </a:r>
            <a:endParaRPr lang="en-US" sz="2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86" y="161960"/>
            <a:ext cx="1116013"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6846" y="4522921"/>
            <a:ext cx="2920682" cy="218660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3652" y="4463285"/>
            <a:ext cx="2809550" cy="2305877"/>
          </a:xfrm>
          <a:prstGeom prst="rect">
            <a:avLst/>
          </a:prstGeom>
        </p:spPr>
      </p:pic>
    </p:spTree>
    <p:extLst>
      <p:ext uri="{BB962C8B-B14F-4D97-AF65-F5344CB8AC3E}">
        <p14:creationId xmlns:p14="http://schemas.microsoft.com/office/powerpoint/2010/main" val="366229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801756" y="172278"/>
            <a:ext cx="10793895" cy="1262407"/>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a:latin typeface="Arial" panose="020B0604020202020204" pitchFamily="34" charset="0"/>
                <a:cs typeface="Arial" panose="020B0604020202020204" pitchFamily="34" charset="0"/>
              </a:rPr>
              <a:t>САНХҮҮ ТӨСӨВ: БАЯНТАЛ СУМЫН ЗАСАГ ДАРГЫН 2022 ОНЫ </a:t>
            </a:r>
            <a:br>
              <a:rPr lang="mn-MN" sz="2400" dirty="0">
                <a:latin typeface="Arial" panose="020B0604020202020204" pitchFamily="34" charset="0"/>
                <a:cs typeface="Arial" panose="020B0604020202020204" pitchFamily="34" charset="0"/>
              </a:rPr>
            </a:br>
            <a:r>
              <a:rPr lang="mn-MN" sz="2400" dirty="0">
                <a:latin typeface="Arial" panose="020B0604020202020204" pitchFamily="34" charset="0"/>
                <a:cs typeface="Arial" panose="020B0604020202020204" pitchFamily="34" charset="0"/>
              </a:rPr>
              <a:t> САНХҮҮГИЙН НЭГТГЭСЭН ТАЙЛАНГААР ИЛЭРСЭН ЗӨРЧЛИЙН НЭГТГЭЛ </a:t>
            </a:r>
            <a:endParaRPr lang="en-US"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69" y="15717"/>
            <a:ext cx="1424547" cy="143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toriin san\Desktop\80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2075" t="6763" r="11177" b="54976"/>
          <a:stretch/>
        </p:blipFill>
        <p:spPr bwMode="auto">
          <a:xfrm>
            <a:off x="397565" y="1341921"/>
            <a:ext cx="11410122" cy="478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81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4243"/>
            <a:ext cx="10757452" cy="4969566"/>
          </a:xfrm>
        </p:spPr>
        <p:txBody>
          <a:bodyPr/>
          <a:lstStyle/>
          <a:p>
            <a:endParaRPr lang="en-US" dirty="0"/>
          </a:p>
        </p:txBody>
      </p:sp>
      <p:sp>
        <p:nvSpPr>
          <p:cNvPr id="4"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838200" y="365125"/>
            <a:ext cx="10515600" cy="1238387"/>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a:latin typeface="Arial" panose="020B0604020202020204" pitchFamily="34" charset="0"/>
                <a:cs typeface="Arial" panose="020B0604020202020204" pitchFamily="34" charset="0"/>
              </a:rPr>
              <a:t>САНХҮҮ ТӨСӨВ: САНХҮҮГИЙН НЭГТГЭСЭН ТАЙЛАНГИЙН АУДИТААР </a:t>
            </a:r>
            <a:br>
              <a:rPr lang="mn-MN" sz="2400" dirty="0">
                <a:latin typeface="Arial" panose="020B0604020202020204" pitchFamily="34" charset="0"/>
                <a:cs typeface="Arial" panose="020B0604020202020204" pitchFamily="34" charset="0"/>
              </a:rPr>
            </a:br>
            <a:r>
              <a:rPr lang="mn-MN" sz="2400" dirty="0">
                <a:latin typeface="Arial" panose="020B0604020202020204" pitchFamily="34" charset="0"/>
                <a:cs typeface="Arial" panose="020B0604020202020204" pitchFamily="34" charset="0"/>
              </a:rPr>
              <a:t>ИЛРҮҮЛСЭН АУДИТЫН АЛДАА, ЗӨРЧИЛ БАЙГУУЛЛАГА ТУС БҮРЭЭРЭЭ</a:t>
            </a:r>
            <a:endParaRPr lang="en-US" sz="2400" dirty="0">
              <a:latin typeface="Arial" panose="020B0604020202020204" pitchFamily="34" charset="0"/>
              <a:cs typeface="Arial" panose="020B0604020202020204" pitchFamily="34" charset="0"/>
            </a:endParaRPr>
          </a:p>
        </p:txBody>
      </p:sp>
      <p:pic>
        <p:nvPicPr>
          <p:cNvPr id="4099" name="Picture 3" descr="C:\Users\toriin san\Desktop\8.jpg"/>
          <p:cNvPicPr>
            <a:picLocks noChangeAspect="1" noChangeArrowheads="1"/>
          </p:cNvPicPr>
          <p:nvPr/>
        </p:nvPicPr>
        <p:blipFill rotWithShape="1">
          <a:blip r:embed="rId2">
            <a:extLst>
              <a:ext uri="{28A0092B-C50C-407E-A947-70E740481C1C}">
                <a14:useLocalDpi xmlns:a14="http://schemas.microsoft.com/office/drawing/2010/main" val="0"/>
              </a:ext>
            </a:extLst>
          </a:blip>
          <a:srcRect l="3861" t="14493" r="3412" b="15749"/>
          <a:stretch/>
        </p:blipFill>
        <p:spPr bwMode="auto">
          <a:xfrm>
            <a:off x="949187" y="1867658"/>
            <a:ext cx="10535477" cy="478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01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838200" y="365125"/>
            <a:ext cx="11075504" cy="827571"/>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a:latin typeface="Arial" panose="020B0604020202020204" pitchFamily="34" charset="0"/>
                <a:cs typeface="Arial" panose="020B0604020202020204" pitchFamily="34" charset="0"/>
              </a:rPr>
              <a:t> Санхүү төсөв: Санхүүгийн нэгтгэсэн тайлангийн аудитаар Шилэн </a:t>
            </a:r>
            <a:br>
              <a:rPr lang="mn-MN" sz="2400" dirty="0">
                <a:latin typeface="Arial" panose="020B0604020202020204" pitchFamily="34" charset="0"/>
                <a:cs typeface="Arial" panose="020B0604020202020204" pitchFamily="34" charset="0"/>
              </a:rPr>
            </a:br>
            <a:r>
              <a:rPr lang="mn-MN" sz="2400" dirty="0">
                <a:latin typeface="Arial" panose="020B0604020202020204" pitchFamily="34" charset="0"/>
                <a:cs typeface="Arial" panose="020B0604020202020204" pitchFamily="34" charset="0"/>
              </a:rPr>
              <a:t>  дансны нийцлийн аудитаар илэрсэн зөрил байгууллага тус бүрээрээ</a:t>
            </a:r>
            <a:endParaRPr lang="en-US"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23" y="206306"/>
            <a:ext cx="1116013"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toriin san\Desktop\80003.jpg"/>
          <p:cNvPicPr>
            <a:picLocks noChangeAspect="1" noChangeArrowheads="1"/>
          </p:cNvPicPr>
          <p:nvPr/>
        </p:nvPicPr>
        <p:blipFill rotWithShape="1">
          <a:blip r:embed="rId3">
            <a:extLst>
              <a:ext uri="{28A0092B-C50C-407E-A947-70E740481C1C}">
                <a14:useLocalDpi xmlns:a14="http://schemas.microsoft.com/office/drawing/2010/main" val="0"/>
              </a:ext>
            </a:extLst>
          </a:blip>
          <a:srcRect l="4308" t="11191" r="3711" b="37198"/>
          <a:stretch/>
        </p:blipFill>
        <p:spPr bwMode="auto">
          <a:xfrm>
            <a:off x="927652" y="1537251"/>
            <a:ext cx="10442713" cy="438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6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1126</Words>
  <Application>Microsoft Office PowerPoint</Application>
  <PresentationFormat>Custom</PresentationFormat>
  <Paragraphs>59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САНХҮҮ ТӨСӨВ: 2023 ОНЫ ТӨСӨВТ  НЭМЭЛТ ӨӨРЧЛӨЛТ ОРУУЛАХ ТАЛААР</vt:lpstr>
      <vt:lpstr>              САНХҮҮ ТӨСӨВ: СУМЫН ОРОН НУТГИЙН НЭГТГЭСЭН                       САНХҮҮГИЙН ТАЙЛАНГИЙН ТАЛААР </vt:lpstr>
      <vt:lpstr>САНХҮҮ ТӨСӨВ: БАЯНТАЛ СУМЫН ЗАСАГ ДАРГЫН 2022 ОНЫ   САНХҮҮГИЙН НЭГТГЭСЭН ТАЙЛАНГААР ИЛЭРСЭН ЗӨРЧЛИЙН НЭГТГЭЛ </vt:lpstr>
      <vt:lpstr>САНХҮҮ ТӨСӨВ: САНХҮҮГИЙН НЭГТГЭСЭН ТАЙЛАНГИЙН АУДИТААР  ИЛРҮҮЛСЭН АУДИТЫН АЛДАА, ЗӨРЧИЛ БАЙГУУЛЛАГА ТУС БҮРЭЭРЭЭ</vt:lpstr>
      <vt:lpstr> Санхүү төсөв: Санхүүгийн нэгтгэсэн тайлангийн аудитаар Шилэн    дансны нийцлийн аудитаар илэрсэн зөрил байгууллага тус бүрээрээ</vt:lpstr>
      <vt:lpstr>PowerPoint Presentation</vt:lpstr>
      <vt:lpstr>PowerPoint Presentation</vt:lpstr>
      <vt:lpstr>03 –р сарын 06-ны өдөр Сумын Эмэгтэйчүүдийн зөвлөл баярын цэнгүүн зохион байгуулж 154 хүн хамрагдлаа.   ОУ-ын Эмэгтэйчүүдийн эрхийг хамгаалах өдрийн баярыг тохиолдуулан Соёлын төвийн ажилчин албан хаагчдын зүгээс баярын цэнгүүн болон урлагын тоглолт зохион байгуулсан ба уг арга хэмжээнд 78 иргэн оролцлоо.  Аймгийн Номын сангийн даргаар ахлуулсан зөвлөн туслах үйлчилгээний баг сумын Соёлын төвийн номын сангийн үйл ажиллагаатай танилцан арга зүйн зөвлөмжөөр хангаж ажиллаа.  </vt:lpstr>
      <vt:lpstr>PowerPoint Presentation</vt:lpstr>
      <vt:lpstr>Сургуулийн өмнөх боловсролын багш нарын дунд “Хичээлийн арга зүй”-н судалгаа аймгийн хэмжээний 7 цэцэрлэгийн хүрээнд зохион байгуулагдаж байна. Тус судалгаанд хуваарийн дагуу 3 багш болон эрхлэгч нар хамрагдан аймгийн цэцэрлэгүүдээс туршлага судлан ажиллаж байна. Тус үйл ажиллагааны хүрээнд манай цэцэрлэгийн бэлтгэл бүлгийн ХЭЛ ЯРИА-ны хичээлд СӨБ-н мэргэжилтэн Өнөржаргал, Сансар цэцэрлэгийн бэлтгэл бүлгийн багш Буянжаргал, 1-р цэцэрлэгийн бэлтгэл бүлгийн багш Цэнд, 2-р цэцэрлэгийн бэлтгэл бүлгийн багш Мэнд-Амар, 5-р цэцэрлэгийн бэлтгэл бүлгийн багш Золзаяа, 6-р цэцэрлэгийн бэлтгэл бүлгийн багш Мөнгөнбаяр нар суун арга зүйн зөвлөмж зөвлөгөө өгч туршлага солилцон ажиллаа.</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Windows-7</cp:lastModifiedBy>
  <cp:revision>4</cp:revision>
  <dcterms:created xsi:type="dcterms:W3CDTF">2023-03-31T01:59:58Z</dcterms:created>
  <dcterms:modified xsi:type="dcterms:W3CDTF">2023-04-18T04:18:08Z</dcterms:modified>
</cp:coreProperties>
</file>