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9" r:id="rId3"/>
    <p:sldId id="260" r:id="rId4"/>
    <p:sldId id="267" r:id="rId5"/>
    <p:sldId id="256" r:id="rId6"/>
    <p:sldId id="277" r:id="rId7"/>
    <p:sldId id="280" r:id="rId8"/>
    <p:sldId id="27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22" d="100"/>
          <a:sy n="122" d="100"/>
        </p:scale>
        <p:origin x="-150"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CABA4-3F97-4F1B-A51A-1CF65711EF7F}"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1A9ED-9857-419F-AA1D-4E2345C0B2A3}" type="slidenum">
              <a:rPr lang="en-US" smtClean="0"/>
              <a:t>‹#›</a:t>
            </a:fld>
            <a:endParaRPr lang="en-US"/>
          </a:p>
        </p:txBody>
      </p:sp>
    </p:spTree>
    <p:extLst>
      <p:ext uri="{BB962C8B-B14F-4D97-AF65-F5344CB8AC3E}">
        <p14:creationId xmlns:p14="http://schemas.microsoft.com/office/powerpoint/2010/main" val="36976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13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E16CA-5551-27AC-A181-37453FDD9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4BC890-9723-ADB0-2830-841F87A72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2D76E9-FF83-8CAA-D968-D72042CF6CE7}"/>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5" name="Footer Placeholder 4">
            <a:extLst>
              <a:ext uri="{FF2B5EF4-FFF2-40B4-BE49-F238E27FC236}">
                <a16:creationId xmlns:a16="http://schemas.microsoft.com/office/drawing/2014/main" xmlns="" id="{FED850E2-ACAA-3AF1-BC89-2887B8951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738092-AC81-4D7B-0CD6-640FD82B5A55}"/>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217305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42951F-B7FA-26F7-61CF-3FF8FFE95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95AEDF3-13A3-801B-C3E3-7C24AE1716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42FFC-0F60-0636-FC52-901EEC8C42CD}"/>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5" name="Footer Placeholder 4">
            <a:extLst>
              <a:ext uri="{FF2B5EF4-FFF2-40B4-BE49-F238E27FC236}">
                <a16:creationId xmlns:a16="http://schemas.microsoft.com/office/drawing/2014/main" xmlns="" id="{8AF2B5B9-7F26-2974-4D64-DD28C1689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F5A384-B792-4BA8-3DD3-D13A83F48CFF}"/>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219696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BCE996-BEF1-9486-2D15-AC6E4CC23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C545F4B-86D8-964D-76B4-917B3C35D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0E824D-6700-BBD5-95C8-12C5460F9A81}"/>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5" name="Footer Placeholder 4">
            <a:extLst>
              <a:ext uri="{FF2B5EF4-FFF2-40B4-BE49-F238E27FC236}">
                <a16:creationId xmlns:a16="http://schemas.microsoft.com/office/drawing/2014/main" xmlns="" id="{02B4BB0C-DA4D-C74B-7844-7D80FC43C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A42847-D37F-A345-FD32-151A4D55B7A7}"/>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400244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DA577-7B9D-525F-8225-284B5753C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C388BBF-2231-DCAE-E3AD-20ED4E1E5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B7403E-7950-4354-B954-64DDBEC88128}"/>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5" name="Footer Placeholder 4">
            <a:extLst>
              <a:ext uri="{FF2B5EF4-FFF2-40B4-BE49-F238E27FC236}">
                <a16:creationId xmlns:a16="http://schemas.microsoft.com/office/drawing/2014/main" xmlns="" id="{52EC7578-F333-3D2D-9CC9-88D3507A0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36A2C8-F52D-319C-77F1-8A539611E629}"/>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271674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D911D7-1F8A-B6EE-05AC-613FBB1FA0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A6E9F87-B89B-6CCD-02B3-E18D491AC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532BEDC-4996-DE3F-0BF9-A364D027AEF2}"/>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5" name="Footer Placeholder 4">
            <a:extLst>
              <a:ext uri="{FF2B5EF4-FFF2-40B4-BE49-F238E27FC236}">
                <a16:creationId xmlns:a16="http://schemas.microsoft.com/office/drawing/2014/main" xmlns="" id="{99A5095A-7C00-9906-610A-DE38EA32E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77FAB-CEA0-7454-5C00-4F94B02ECDD6}"/>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413538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14D3A-AFC1-0825-2BA0-A935F9CE18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085432-38C7-1796-3557-CA41D56A6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5259B4-BF08-A5DB-4789-70697E839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1EBE734-E2B9-4FA9-7025-4F5168A80EF5}"/>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6" name="Footer Placeholder 5">
            <a:extLst>
              <a:ext uri="{FF2B5EF4-FFF2-40B4-BE49-F238E27FC236}">
                <a16:creationId xmlns:a16="http://schemas.microsoft.com/office/drawing/2014/main" xmlns="" id="{E19CD895-6C96-FED8-1E52-0A28376A6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748566-7E21-7764-7762-8F9BB6FAE98E}"/>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67479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5E29FA-3586-5315-FE45-7F1B47A33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CD02E5B-905F-1063-2418-C68480F05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8F8A39-1038-0019-393C-858EF770F5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1FE1A0-D01D-CF78-16E8-AA858FD92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384B017-321E-1DB7-C3F0-2244DF64FF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908156-FCB2-BE4E-5FA1-086970AFBAB1}"/>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8" name="Footer Placeholder 7">
            <a:extLst>
              <a:ext uri="{FF2B5EF4-FFF2-40B4-BE49-F238E27FC236}">
                <a16:creationId xmlns:a16="http://schemas.microsoft.com/office/drawing/2014/main" xmlns="" id="{41F49040-197B-D0DD-969C-B1C9B692F4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7F998E-31CD-A5E3-E826-E150CC7DE220}"/>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248204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EAC5D7-C7B5-4830-06FF-4E1E01086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174F56-1319-BAB0-6B00-92FC5D3FD061}"/>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4" name="Footer Placeholder 3">
            <a:extLst>
              <a:ext uri="{FF2B5EF4-FFF2-40B4-BE49-F238E27FC236}">
                <a16:creationId xmlns:a16="http://schemas.microsoft.com/office/drawing/2014/main" xmlns="" id="{F971F63E-61CF-825B-19F4-23AD4DA600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DEC523A-5FBA-2A4E-3618-121C2FAEFA3D}"/>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51462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23F0E6-71B2-2EC0-0F8E-37568EFA757D}"/>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3" name="Footer Placeholder 2">
            <a:extLst>
              <a:ext uri="{FF2B5EF4-FFF2-40B4-BE49-F238E27FC236}">
                <a16:creationId xmlns:a16="http://schemas.microsoft.com/office/drawing/2014/main" xmlns="" id="{18F56A5B-2E68-A957-B935-0ECEE8FDFB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E5FC7F8-D8A3-8A59-9335-91BF3F4FB731}"/>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257128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49898-F1E8-48B2-FB79-7253DAA5C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517E29D-7FBB-8B6D-08FE-950DF4D4EF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48B5F9B-7022-9626-F716-10B86F64A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A553B6-AB85-A98F-600B-86795BE630ED}"/>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6" name="Footer Placeholder 5">
            <a:extLst>
              <a:ext uri="{FF2B5EF4-FFF2-40B4-BE49-F238E27FC236}">
                <a16:creationId xmlns:a16="http://schemas.microsoft.com/office/drawing/2014/main" xmlns="" id="{DACCBC42-5E4F-DD75-906C-4C764F350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8A3821-F9DB-205C-EE64-6E910DF9ED47}"/>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233181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D4B41-12AF-0E75-A8DB-0E0FB3DDA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797C863-77AF-46D4-D7F2-838323D056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1E5045-E361-6CD8-9804-069F80140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66B984D-0EE2-6528-9740-C39A05741E3A}"/>
              </a:ext>
            </a:extLst>
          </p:cNvPr>
          <p:cNvSpPr>
            <a:spLocks noGrp="1"/>
          </p:cNvSpPr>
          <p:nvPr>
            <p:ph type="dt" sz="half" idx="10"/>
          </p:nvPr>
        </p:nvSpPr>
        <p:spPr/>
        <p:txBody>
          <a:bodyPr/>
          <a:lstStyle/>
          <a:p>
            <a:fld id="{D293CBAD-2CA4-46C1-B6E1-9B06BED8D95A}" type="datetimeFigureOut">
              <a:rPr lang="en-US" smtClean="0"/>
              <a:t>4/18/2023</a:t>
            </a:fld>
            <a:endParaRPr lang="en-US"/>
          </a:p>
        </p:txBody>
      </p:sp>
      <p:sp>
        <p:nvSpPr>
          <p:cNvPr id="6" name="Footer Placeholder 5">
            <a:extLst>
              <a:ext uri="{FF2B5EF4-FFF2-40B4-BE49-F238E27FC236}">
                <a16:creationId xmlns:a16="http://schemas.microsoft.com/office/drawing/2014/main" xmlns="" id="{1DF49A9E-0BCA-C8A4-2B65-07D5D4F51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0854FC-CF24-2941-90F5-9CBB169B76BA}"/>
              </a:ext>
            </a:extLst>
          </p:cNvPr>
          <p:cNvSpPr>
            <a:spLocks noGrp="1"/>
          </p:cNvSpPr>
          <p:nvPr>
            <p:ph type="sldNum" sz="quarter" idx="12"/>
          </p:nvPr>
        </p:nvSpPr>
        <p:spPr/>
        <p:txBody>
          <a:bodyPr/>
          <a:lstStyle/>
          <a:p>
            <a:fld id="{C80699EC-C98A-401B-BBA5-80D03D69B042}" type="slidenum">
              <a:rPr lang="en-US" smtClean="0"/>
              <a:t>‹#›</a:t>
            </a:fld>
            <a:endParaRPr lang="en-US"/>
          </a:p>
        </p:txBody>
      </p:sp>
    </p:spTree>
    <p:extLst>
      <p:ext uri="{BB962C8B-B14F-4D97-AF65-F5344CB8AC3E}">
        <p14:creationId xmlns:p14="http://schemas.microsoft.com/office/powerpoint/2010/main" val="9467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D921C11-294A-A9BF-82DC-37B7F4E48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2D5B50A-5373-8723-E7CC-A6C4F2767B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3AF980-58E4-C0D9-B7AD-A81981ABE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3CBAD-2CA4-46C1-B6E1-9B06BED8D95A}" type="datetimeFigureOut">
              <a:rPr lang="en-US" smtClean="0"/>
              <a:t>4/18/2023</a:t>
            </a:fld>
            <a:endParaRPr lang="en-US"/>
          </a:p>
        </p:txBody>
      </p:sp>
      <p:sp>
        <p:nvSpPr>
          <p:cNvPr id="5" name="Footer Placeholder 4">
            <a:extLst>
              <a:ext uri="{FF2B5EF4-FFF2-40B4-BE49-F238E27FC236}">
                <a16:creationId xmlns:a16="http://schemas.microsoft.com/office/drawing/2014/main" xmlns="" id="{18D97771-2EC7-9E19-0BAA-613C3CD35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6E8ADD-0378-B606-893C-AE0E815A0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699EC-C98A-401B-BBA5-80D03D69B042}" type="slidenum">
              <a:rPr lang="en-US" smtClean="0"/>
              <a:t>‹#›</a:t>
            </a:fld>
            <a:endParaRPr lang="en-US"/>
          </a:p>
        </p:txBody>
      </p:sp>
    </p:spTree>
    <p:extLst>
      <p:ext uri="{BB962C8B-B14F-4D97-AF65-F5344CB8AC3E}">
        <p14:creationId xmlns:p14="http://schemas.microsoft.com/office/powerpoint/2010/main" val="1725635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F139CA-962E-3440-CAC9-D96847336C9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2491409"/>
            <a:ext cx="12192000" cy="4509052"/>
          </a:xfrm>
          <a:prstGeom prst="rect">
            <a:avLst/>
          </a:prstGeom>
        </p:spPr>
      </p:pic>
      <p:sp>
        <p:nvSpPr>
          <p:cNvPr id="6" name="TextBox 5">
            <a:extLst>
              <a:ext uri="{FF2B5EF4-FFF2-40B4-BE49-F238E27FC236}">
                <a16:creationId xmlns:a16="http://schemas.microsoft.com/office/drawing/2014/main" xmlns="" id="{17728C04-C218-90D8-70A7-1EF875173C29}"/>
              </a:ext>
            </a:extLst>
          </p:cNvPr>
          <p:cNvSpPr txBox="1"/>
          <p:nvPr/>
        </p:nvSpPr>
        <p:spPr>
          <a:xfrm>
            <a:off x="4893613" y="198783"/>
            <a:ext cx="6904383" cy="4154984"/>
          </a:xfrm>
          <a:prstGeom prst="rect">
            <a:avLst/>
          </a:prstGeom>
          <a:noFill/>
        </p:spPr>
        <p:txBody>
          <a:bodyPr wrap="square" rtlCol="0">
            <a:spAutoFit/>
          </a:bodyPr>
          <a:lstStyle/>
          <a:p>
            <a:pPr algn="ctr"/>
            <a:r>
              <a:rPr lang="mn-MN"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latin typeface="0 Arial " panose="020B0604020202090204" pitchFamily="34" charset="-52"/>
              </a:rPr>
              <a:t>БАЯНТАЛ СУМЫН СҮҮЛИЙН 14 ХОНОГИЙН ЦАГ ҮЕИЙН МЭДЭЭ</a:t>
            </a:r>
            <a:endParaRPr lang="en-US"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endParaRPr>
          </a:p>
        </p:txBody>
      </p:sp>
      <p:pic>
        <p:nvPicPr>
          <p:cNvPr id="7" name="Picture 6">
            <a:extLst>
              <a:ext uri="{FF2B5EF4-FFF2-40B4-BE49-F238E27FC236}">
                <a16:creationId xmlns:a16="http://schemas.microsoft.com/office/drawing/2014/main" xmlns="" id="{A1164984-CB39-F495-E3C9-05D4BCB2E7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23" b="92614" l="4830" r="94602">
                        <a14:foregroundMark x1="36648" y1="14489" x2="61932" y2="11932"/>
                        <a14:foregroundMark x1="51420" y1="8523" x2="51420" y2="8523"/>
                        <a14:foregroundMark x1="9659" y1="35511" x2="9659" y2="38068"/>
                        <a14:foregroundMark x1="4830" y1="45455" x2="4830" y2="45455"/>
                        <a14:foregroundMark x1="95170" y1="46023" x2="93750" y2="46023"/>
                        <a14:foregroundMark x1="41761" y1="87500" x2="41761" y2="87500"/>
                        <a14:foregroundMark x1="22159" y1="79545" x2="61364" y2="89489"/>
                        <a14:foregroundMark x1="61364" y1="89489" x2="75852" y2="82955"/>
                        <a14:foregroundMark x1="75852" y1="82955" x2="66761" y2="80398"/>
                        <a14:foregroundMark x1="45455" y1="90057" x2="46591" y2="90057"/>
                        <a14:foregroundMark x1="47443" y1="92614" x2="47443" y2="92614"/>
                        <a14:foregroundMark x1="31818" y1="26420" x2="54830" y2="21591"/>
                        <a14:foregroundMark x1="54830" y1="21591" x2="66761" y2="26705"/>
                      </a14:backgroundRemoval>
                    </a14:imgEffect>
                    <a14:imgEffect>
                      <a14:saturation sat="300000"/>
                    </a14:imgEffect>
                  </a14:imgLayer>
                </a14:imgProps>
              </a:ext>
            </a:extLst>
          </a:blip>
          <a:stretch>
            <a:fillRect/>
          </a:stretch>
        </p:blipFill>
        <p:spPr>
          <a:xfrm>
            <a:off x="503582" y="291548"/>
            <a:ext cx="3038310" cy="303831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734897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B402E55-9A2C-71E8-06F8-D42FBAD39E57}"/>
              </a:ext>
            </a:extLst>
          </p:cNvPr>
          <p:cNvSpPr txBox="1">
            <a:spLocks/>
          </p:cNvSpPr>
          <p:nvPr/>
        </p:nvSpPr>
        <p:spPr>
          <a:xfrm>
            <a:off x="838200" y="477078"/>
            <a:ext cx="10515600" cy="663582"/>
          </a:xfrm>
          <a:prstGeom prst="rect">
            <a:avLst/>
          </a:prstGeom>
          <a:solidFill>
            <a:schemeClr val="accent4">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ОРОН НУТГИЙН ХӨГЖЛИЙН САН:</a:t>
            </a:r>
            <a:endParaRPr lang="en-US"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718D0549-4AAE-0179-DAF1-18A5B4B0A65C}"/>
              </a:ext>
            </a:extLst>
          </p:cNvPr>
          <p:cNvPicPr>
            <a:picLocks noChangeAspect="1"/>
          </p:cNvPicPr>
          <p:nvPr/>
        </p:nvPicPr>
        <p:blipFill>
          <a:blip r:embed="rId2"/>
          <a:stretch>
            <a:fillRect/>
          </a:stretch>
        </p:blipFill>
        <p:spPr>
          <a:xfrm>
            <a:off x="685262" y="250616"/>
            <a:ext cx="1116505" cy="1116505"/>
          </a:xfrm>
          <a:prstGeom prst="rect">
            <a:avLst/>
          </a:prstGeom>
        </p:spPr>
      </p:pic>
      <p:sp>
        <p:nvSpPr>
          <p:cNvPr id="6" name="TextBox 5">
            <a:extLst>
              <a:ext uri="{FF2B5EF4-FFF2-40B4-BE49-F238E27FC236}">
                <a16:creationId xmlns:a16="http://schemas.microsoft.com/office/drawing/2014/main" xmlns="" id="{231B9343-FE7D-8651-34E3-08A303E5942F}"/>
              </a:ext>
            </a:extLst>
          </p:cNvPr>
          <p:cNvSpPr txBox="1"/>
          <p:nvPr/>
        </p:nvSpPr>
        <p:spPr>
          <a:xfrm>
            <a:off x="685262" y="1708226"/>
            <a:ext cx="11012556" cy="95410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mn-MN" sz="1400" dirty="0">
                <a:latin typeface=" Arial "/>
              </a:rPr>
              <a:t>2024 онд ОНХС-гийн хөрөнгөөр хийгдэх ажил бараа, үйлчилгээний иргэдийн саналийг цахимаар болон гар утасны аппликейшн-аар авахаар бэлтгэл ажлыг ханган ажиллаж байна.</a:t>
            </a:r>
          </a:p>
          <a:p>
            <a:pPr algn="just"/>
            <a:endParaRPr lang="en-US" sz="1400" dirty="0">
              <a:latin typeface=" Arial "/>
            </a:endParaRPr>
          </a:p>
        </p:txBody>
      </p:sp>
      <p:pic>
        <p:nvPicPr>
          <p:cNvPr id="7" name="Picture 6">
            <a:extLst>
              <a:ext uri="{FF2B5EF4-FFF2-40B4-BE49-F238E27FC236}">
                <a16:creationId xmlns:a16="http://schemas.microsoft.com/office/drawing/2014/main" xmlns="" id="{2850C8F5-675E-8C19-1AE4-E791B37F331A}"/>
              </a:ext>
            </a:extLst>
          </p:cNvPr>
          <p:cNvPicPr>
            <a:picLocks noChangeAspect="1"/>
          </p:cNvPicPr>
          <p:nvPr/>
        </p:nvPicPr>
        <p:blipFill>
          <a:blip r:embed="rId3"/>
          <a:stretch>
            <a:fillRect/>
          </a:stretch>
        </p:blipFill>
        <p:spPr>
          <a:xfrm>
            <a:off x="1243514" y="2906734"/>
            <a:ext cx="4381216" cy="2463231"/>
          </a:xfrm>
          <a:prstGeom prst="rect">
            <a:avLst/>
          </a:prstGeom>
        </p:spPr>
      </p:pic>
      <p:pic>
        <p:nvPicPr>
          <p:cNvPr id="10" name="Picture 9">
            <a:extLst>
              <a:ext uri="{FF2B5EF4-FFF2-40B4-BE49-F238E27FC236}">
                <a16:creationId xmlns:a16="http://schemas.microsoft.com/office/drawing/2014/main" xmlns="" id="{37E1E9F9-6102-93CA-88FE-4FB1800D2769}"/>
              </a:ext>
            </a:extLst>
          </p:cNvPr>
          <p:cNvPicPr>
            <a:picLocks noChangeAspect="1"/>
          </p:cNvPicPr>
          <p:nvPr/>
        </p:nvPicPr>
        <p:blipFill>
          <a:blip r:embed="rId4"/>
          <a:stretch>
            <a:fillRect/>
          </a:stretch>
        </p:blipFill>
        <p:spPr>
          <a:xfrm>
            <a:off x="6309975" y="2906733"/>
            <a:ext cx="4381216" cy="2463232"/>
          </a:xfrm>
          <a:prstGeom prst="rect">
            <a:avLst/>
          </a:prstGeom>
        </p:spPr>
      </p:pic>
    </p:spTree>
    <p:extLst>
      <p:ext uri="{BB962C8B-B14F-4D97-AF65-F5344CB8AC3E}">
        <p14:creationId xmlns:p14="http://schemas.microsoft.com/office/powerpoint/2010/main" val="131286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TextBox 1">
            <a:extLst>
              <a:ext uri="{FF2B5EF4-FFF2-40B4-BE49-F238E27FC236}">
                <a16:creationId xmlns:a16="http://schemas.microsoft.com/office/drawing/2014/main" xmlns="" id="{6A7CA013-50AE-44A3-7279-5EF22E14AE79}"/>
              </a:ext>
            </a:extLst>
          </p:cNvPr>
          <p:cNvSpPr txBox="1"/>
          <p:nvPr/>
        </p:nvSpPr>
        <p:spPr>
          <a:xfrm>
            <a:off x="2152358" y="564791"/>
            <a:ext cx="10075316" cy="830997"/>
          </a:xfrm>
          <a:prstGeom prst="rect">
            <a:avLst/>
          </a:prstGeom>
          <a:solidFill>
            <a:schemeClr val="accent4">
              <a:lumMod val="60000"/>
              <a:lumOff val="40000"/>
            </a:schemeClr>
          </a:solidFill>
        </p:spPr>
        <p:txBody>
          <a:bodyPr wrap="square" rtlCol="0">
            <a:spAutoFit/>
          </a:bodyPr>
          <a:lstStyle/>
          <a:p>
            <a:r>
              <a:rPr lang="mn-MN" sz="4800" dirty="0">
                <a:latin typeface="0 Arial " panose="020B0604020202090204" pitchFamily="34" charset="-52"/>
              </a:rPr>
              <a:t>    ХӨДӨӨ АЖ АХУЙН ХҮРЭЭНД</a:t>
            </a:r>
            <a:endParaRPr lang="en-US" sz="4800" dirty="0"/>
          </a:p>
        </p:txBody>
      </p:sp>
      <p:pic>
        <p:nvPicPr>
          <p:cNvPr id="3" name="Picture 2">
            <a:extLst>
              <a:ext uri="{FF2B5EF4-FFF2-40B4-BE49-F238E27FC236}">
                <a16:creationId xmlns:a16="http://schemas.microsoft.com/office/drawing/2014/main" xmlns="" id="{404CF8B8-61BF-A382-A7E3-3A677C666845}"/>
              </a:ext>
            </a:extLst>
          </p:cNvPr>
          <p:cNvPicPr>
            <a:picLocks noChangeAspect="1"/>
          </p:cNvPicPr>
          <p:nvPr/>
        </p:nvPicPr>
        <p:blipFill>
          <a:blip r:embed="rId3"/>
          <a:stretch>
            <a:fillRect/>
          </a:stretch>
        </p:blipFill>
        <p:spPr>
          <a:xfrm>
            <a:off x="1368513" y="402442"/>
            <a:ext cx="1116505" cy="1116505"/>
          </a:xfrm>
          <a:prstGeom prst="rect">
            <a:avLst/>
          </a:prstGeom>
        </p:spPr>
      </p:pic>
      <p:sp>
        <p:nvSpPr>
          <p:cNvPr id="5" name="TextBox 4">
            <a:extLst>
              <a:ext uri="{FF2B5EF4-FFF2-40B4-BE49-F238E27FC236}">
                <a16:creationId xmlns:a16="http://schemas.microsoft.com/office/drawing/2014/main" xmlns="" id="{1D1DD659-2B59-F0B7-CDB5-4B7E4529EA5D}"/>
              </a:ext>
            </a:extLst>
          </p:cNvPr>
          <p:cNvSpPr txBox="1"/>
          <p:nvPr/>
        </p:nvSpPr>
        <p:spPr>
          <a:xfrm>
            <a:off x="755099" y="1681296"/>
            <a:ext cx="11015003" cy="4665444"/>
          </a:xfrm>
          <a:prstGeom prst="rect">
            <a:avLst/>
          </a:prstGeom>
          <a:noFill/>
        </p:spPr>
        <p:txBody>
          <a:bodyPr wrap="square">
            <a:spAutoFit/>
          </a:bodyPr>
          <a:lstStyle/>
          <a:p>
            <a:pPr>
              <a:lnSpc>
                <a:spcPct val="107000"/>
              </a:lnSpc>
              <a:spcAft>
                <a:spcPts val="800"/>
              </a:spcAft>
            </a:pPr>
            <a:r>
              <a:rPr lang="mn-MN" sz="1200" b="1" dirty="0">
                <a:effectLst/>
                <a:latin typeface="Arial" panose="020B0604020202020204" pitchFamily="34" charset="0"/>
                <a:ea typeface="Calibri" panose="020F0502020204030204" pitchFamily="34" charset="0"/>
                <a:cs typeface="Times New Roman" panose="02020603050405020304" pitchFamily="18" charset="0"/>
              </a:rPr>
              <a:t>Хаваржилтын ерөнхий нөхцөл байдал:</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200" dirty="0">
                <a:effectLst/>
                <a:latin typeface="Arial" panose="020B0604020202020204" pitchFamily="34" charset="0"/>
                <a:ea typeface="Calibri" panose="020F0502020204030204" pitchFamily="34" charset="0"/>
                <a:cs typeface="Times New Roman" panose="02020603050405020304" pitchFamily="18" charset="0"/>
              </a:rPr>
              <a:t>Энэ хавар өөрийн сумын 88 малчин, 72 мал бүхий өрхийн 72035, гадны отрын 1540 нийт 73575 толгой мал хаваржиж байна. Мал төллөж эхэлсэн 2023.03.14-ны байдлаар нийт хээлтэгчийн 0.005 хувь буюу 286 эх мал төллөн унага 2, тугал 5 хурга 178, ишиг 105 толгой нийт 290 төл хүлээн авч төл  бойжилт 100 %-тай байна. 39 мал хорогдоод байгаа нь нийт малын 0.05 хувь болж байна. Сумын аюулгүй нөөцийн өвс дууссан, 12 тн 2 жил өнжсөн тэжээлтэй байна.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n-MN" sz="1200" b="1" dirty="0">
                <a:effectLst/>
                <a:latin typeface="Arial" panose="020B0604020202020204" pitchFamily="34" charset="0"/>
                <a:ea typeface="Calibri" panose="020F0502020204030204" pitchFamily="34" charset="0"/>
                <a:cs typeface="Times New Roman" panose="02020603050405020304" pitchFamily="18" charset="0"/>
              </a:rPr>
              <a:t>-Отор нүүдэл, зөвшөөрөлгүй нэвтэрсэн өрх, малын тоо:</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200" dirty="0">
                <a:effectLst/>
                <a:latin typeface="Arial" panose="020B0604020202020204" pitchFamily="34" charset="0"/>
                <a:ea typeface="Calibri" panose="020F0502020204030204" pitchFamily="34" charset="0"/>
                <a:cs typeface="Times New Roman" panose="02020603050405020304" pitchFamily="18" charset="0"/>
              </a:rPr>
              <a:t>Төв аймгийн Баян сумын 1 өрх,  Дундговь аймгийн 6 өрхийн болон эзэнгүй нийт 10000 гаруй толгой мал отроор ирж хаваржиж байгаа бөгөөд тус айлуудад бэлчээр нутаг чөлөөлөх тухай сумын Засаг даргын албан мэдэгдэл хүргүүлсэн. Одоогийн байдлаар зөвшөөрөл авсан отрын малчин байхгүй байна.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n-MN" sz="1200" b="1" dirty="0">
                <a:effectLst/>
                <a:latin typeface="Arial" panose="020B0604020202020204" pitchFamily="34" charset="0"/>
                <a:ea typeface="Calibri" panose="020F0502020204030204" pitchFamily="34" charset="0"/>
                <a:cs typeface="Times New Roman" panose="02020603050405020304" pitchFamily="18" charset="0"/>
              </a:rPr>
              <a:t>-Малын өвчний байдал, тайван эсэх: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n-MN" sz="1200" dirty="0">
                <a:effectLst/>
                <a:latin typeface="Arial" panose="020B0604020202020204" pitchFamily="34" charset="0"/>
                <a:ea typeface="Calibri" panose="020F0502020204030204" pitchFamily="34" charset="0"/>
                <a:cs typeface="Times New Roman" panose="02020603050405020304" pitchFamily="18" charset="0"/>
              </a:rPr>
              <a:t>Одоогоор малын өвчлөл гараагүй тайван байна.Малын өвчнөөс сэргийлэх талаар Баянтал ХААТ группэд 2 удаа сэрэмжлүүлэг хүргэсэн.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mn-MN" sz="1200" b="1" dirty="0">
                <a:effectLst/>
                <a:latin typeface="Arial" panose="020B0604020202020204" pitchFamily="34" charset="0"/>
                <a:ea typeface="Calibri" panose="020F0502020204030204" pitchFamily="34" charset="0"/>
                <a:cs typeface="Times New Roman" panose="02020603050405020304" pitchFamily="18" charset="0"/>
              </a:rPr>
              <a:t>-Цаг агаарын аюулт үзэгдлийн мэдээ дамжуулж байгаа мэдээлэл</a:t>
            </a:r>
            <a:r>
              <a:rPr lang="mn-MN" sz="1200" dirty="0">
                <a:effectLst/>
                <a:latin typeface="Arial" panose="020B060402020202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mn-MN" sz="1200" dirty="0">
                <a:effectLst/>
                <a:latin typeface="Arial" panose="020B0604020202020204" pitchFamily="34" charset="0"/>
                <a:ea typeface="Calibri" panose="020F0502020204030204" pitchFamily="34" charset="0"/>
                <a:cs typeface="Times New Roman" panose="02020603050405020304" pitchFamily="18" charset="0"/>
              </a:rPr>
              <a:t>Цаг агаарын мэдээ болон аюулт үзэгдлийн мэдээг Баянтал ХААТ дундын групп, багуудын Засаг дарга нар болон багийн цахим хаягаар мэдээллийг тогтмол хүргэж хэвшсэн. Мөн </a:t>
            </a:r>
            <a:r>
              <a:rPr lang="en-US" sz="1200" dirty="0">
                <a:effectLst/>
                <a:latin typeface="Arial" panose="020B0604020202020204" pitchFamily="34" charset="0"/>
                <a:ea typeface="Calibri" panose="020F0502020204030204" pitchFamily="34" charset="0"/>
                <a:cs typeface="Times New Roman" panose="02020603050405020304" pitchFamily="18" charset="0"/>
              </a:rPr>
              <a:t>WHAT 3 WORDS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апликэ</a:t>
            </a:r>
            <a:r>
              <a:rPr lang="mn-MN" sz="1200" dirty="0">
                <a:effectLst/>
                <a:latin typeface="Arial" panose="020B0604020202020204" pitchFamily="34" charset="0"/>
                <a:ea typeface="Calibri" panose="020F0502020204030204" pitchFamily="34" charset="0"/>
                <a:cs typeface="Times New Roman" panose="02020603050405020304" pitchFamily="18" charset="0"/>
              </a:rPr>
              <a:t>й</a:t>
            </a:r>
            <a:r>
              <a:rPr lang="en-US" sz="1200" dirty="0" err="1">
                <a:effectLst/>
                <a:latin typeface="Arial" panose="020B0604020202020204" pitchFamily="34" charset="0"/>
                <a:ea typeface="Calibri" panose="020F0502020204030204" pitchFamily="34" charset="0"/>
                <a:cs typeface="Times New Roman" panose="02020603050405020304" pitchFamily="18" charset="0"/>
              </a:rPr>
              <a:t>шний</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тала</a:t>
            </a:r>
            <a:r>
              <a:rPr lang="mn-MN" sz="1200" dirty="0">
                <a:effectLst/>
                <a:latin typeface="Arial" panose="020B0604020202020204" pitchFamily="34" charset="0"/>
                <a:ea typeface="Calibri" panose="020F0502020204030204" pitchFamily="34" charset="0"/>
                <a:cs typeface="Times New Roman" panose="02020603050405020304" pitchFamily="18" charset="0"/>
              </a:rPr>
              <a:t>а</a:t>
            </a:r>
            <a:r>
              <a:rPr lang="en-US" sz="1200" dirty="0">
                <a:effectLst/>
                <a:latin typeface="Arial" panose="020B0604020202020204" pitchFamily="34" charset="0"/>
                <a:ea typeface="Calibri" panose="020F0502020204030204" pitchFamily="34" charset="0"/>
                <a:cs typeface="Times New Roman" panose="02020603050405020304" pitchFamily="18" charset="0"/>
              </a:rPr>
              <a:t>р</a:t>
            </a:r>
            <a:r>
              <a:rPr lang="mn-MN" sz="1200" dirty="0">
                <a:effectLst/>
                <a:latin typeface="Arial" panose="020B0604020202020204" pitchFamily="34" charset="0"/>
                <a:ea typeface="Calibri" panose="020F0502020204030204" pitchFamily="34" charset="0"/>
                <a:cs typeface="Times New Roman" panose="02020603050405020304" pitchFamily="18" charset="0"/>
              </a:rPr>
              <a:t> малчдад мэдээлэл хүргэсэн.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200" b="1" dirty="0">
                <a:effectLst/>
                <a:latin typeface="Arial" panose="020B0604020202020204" pitchFamily="34" charset="0"/>
                <a:ea typeface="Calibri" panose="020F0502020204030204" pitchFamily="34" charset="0"/>
                <a:cs typeface="Times New Roman" panose="02020603050405020304" pitchFamily="18" charset="0"/>
              </a:rPr>
              <a:t>-Тулгамдаж буй асуудал, санал:</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200" dirty="0">
                <a:effectLst/>
                <a:latin typeface="Arial" panose="020B0604020202020204" pitchFamily="34" charset="0"/>
                <a:ea typeface="Calibri" panose="020F0502020204030204" pitchFamily="34" charset="0"/>
                <a:cs typeface="Times New Roman" panose="02020603050405020304" pitchFamily="18" charset="0"/>
              </a:rPr>
              <a:t>1. Малчдын түвшинд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273.7</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mn-MN" sz="1200" dirty="0">
                <a:effectLst/>
                <a:latin typeface="Arial" panose="020B0604020202020204" pitchFamily="34" charset="0"/>
                <a:ea typeface="Calibri" panose="020F0502020204030204" pitchFamily="34" charset="0"/>
                <a:cs typeface="Times New Roman" panose="02020603050405020304" pitchFamily="18" charset="0"/>
              </a:rPr>
              <a:t>тн өвс, 55 тн тэжээл бэлтгэсэн боловч цаг хүндэрвэл сумын аюулгүй нөөцийн өвс дууссан, тэжээл дутагдах төлөвтэй байгаа учир тусламжийн өвс, тэжээл авах хүсэлттэй байна.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mn-MN" sz="1200" dirty="0">
                <a:effectLst/>
                <a:latin typeface="Arial" panose="020B0604020202020204" pitchFamily="34" charset="0"/>
                <a:ea typeface="Calibri" panose="020F0502020204030204" pitchFamily="34" charset="0"/>
                <a:cs typeface="Times New Roman" panose="02020603050405020304" pitchFamily="18" charset="0"/>
              </a:rPr>
              <a:t>2.Дамжин өнгөрч буй отрын малчид отрын зам гарцаар явахгүй байгаа хүндрэл байна.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366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726" y="1253021"/>
            <a:ext cx="10515600" cy="1325563"/>
          </a:xfrm>
        </p:spPr>
        <p:txBody>
          <a:bodyPr>
            <a:normAutofit fontScale="90000"/>
          </a:bodyPr>
          <a:lstStyle/>
          <a:p>
            <a:pPr marL="285750" indent="-285750" algn="just">
              <a:buFont typeface="Arial" panose="020B0604020202020204" pitchFamily="34" charset="0"/>
              <a:buChar char="•"/>
            </a:pPr>
            <a:r>
              <a:rPr lang="en-US" sz="1400" dirty="0">
                <a:latin typeface=" Arial "/>
                <a:cs typeface="Arial" panose="020B0604020202020204" pitchFamily="34" charset="0"/>
              </a:rPr>
              <a:t>03 –</a:t>
            </a:r>
            <a:r>
              <a:rPr lang="mn-MN" sz="1400" dirty="0">
                <a:latin typeface=" Arial "/>
                <a:cs typeface="Arial" panose="020B0604020202020204" pitchFamily="34" charset="0"/>
              </a:rPr>
              <a:t>р сарын </a:t>
            </a:r>
            <a:r>
              <a:rPr lang="en-US" sz="1400" dirty="0">
                <a:latin typeface=" Arial "/>
                <a:cs typeface="Arial" panose="020B0604020202020204" pitchFamily="34" charset="0"/>
              </a:rPr>
              <a:t>06-</a:t>
            </a:r>
            <a:r>
              <a:rPr lang="mn-MN" sz="1400" dirty="0">
                <a:latin typeface=" Arial "/>
                <a:cs typeface="Arial" panose="020B0604020202020204" pitchFamily="34" charset="0"/>
              </a:rPr>
              <a:t>ны өдөр Сумын Эмэгтэйчүүдийн зөвлөл баярын цэнгүүн зохион байгуулж </a:t>
            </a:r>
            <a:r>
              <a:rPr lang="en-US" sz="1400" dirty="0">
                <a:latin typeface=" Arial "/>
                <a:cs typeface="Arial" panose="020B0604020202020204" pitchFamily="34" charset="0"/>
              </a:rPr>
              <a:t>154</a:t>
            </a:r>
            <a:r>
              <a:rPr lang="mn-MN" sz="1400" dirty="0">
                <a:latin typeface=" Arial "/>
                <a:cs typeface="Arial" panose="020B0604020202020204" pitchFamily="34" charset="0"/>
              </a:rPr>
              <a:t> хүн хамрагдлаа.</a:t>
            </a:r>
            <a:br>
              <a:rPr lang="mn-MN" sz="1400" dirty="0">
                <a:latin typeface=" Arial "/>
                <a:cs typeface="Arial" panose="020B0604020202020204" pitchFamily="34" charset="0"/>
              </a:rPr>
            </a:br>
            <a:r>
              <a:rPr lang="mn-MN" sz="1400" dirty="0">
                <a:latin typeface=" Arial "/>
                <a:cs typeface="Arial" panose="020B0604020202020204" pitchFamily="34" charset="0"/>
              </a:rPr>
              <a:t> </a:t>
            </a:r>
            <a:br>
              <a:rPr lang="mn-MN" sz="1400" dirty="0">
                <a:latin typeface=" Arial "/>
                <a:cs typeface="Arial" panose="020B0604020202020204" pitchFamily="34" charset="0"/>
              </a:rPr>
            </a:br>
            <a:r>
              <a:rPr lang="mn-MN" sz="1400" dirty="0">
                <a:latin typeface=" Arial "/>
                <a:cs typeface="Arial" panose="020B0604020202020204" pitchFamily="34" charset="0"/>
              </a:rPr>
              <a:t>ОУ-ын Эмэгтэйчүүдийн эрхийг хамгаалах өдрийн баярыг тохиолдуулан Соёлын төвийн ажилчин албан хаагчдын зүгээс баярын цэнгүүн болон урлагын тоглолт зохион байгуулсан ба уг арга хэмжээнд 78 иргэн оролцлоо.</a:t>
            </a:r>
            <a:br>
              <a:rPr lang="mn-MN" sz="1400" dirty="0">
                <a:latin typeface=" Arial "/>
                <a:cs typeface="Arial" panose="020B0604020202020204" pitchFamily="34" charset="0"/>
              </a:rPr>
            </a:br>
            <a:r>
              <a:rPr lang="mn-MN" sz="1400" dirty="0">
                <a:latin typeface=" Arial "/>
                <a:cs typeface="Arial" panose="020B0604020202020204" pitchFamily="34" charset="0"/>
              </a:rPr>
              <a:t/>
            </a:r>
            <a:br>
              <a:rPr lang="mn-MN" sz="1400" dirty="0">
                <a:latin typeface=" Arial "/>
                <a:cs typeface="Arial" panose="020B0604020202020204" pitchFamily="34" charset="0"/>
              </a:rPr>
            </a:br>
            <a:r>
              <a:rPr lang="mn-MN" sz="1400" dirty="0">
                <a:latin typeface=" Arial "/>
                <a:cs typeface="Arial" panose="020B0604020202020204" pitchFamily="34" charset="0"/>
              </a:rPr>
              <a:t>Аймгийн Номын сангийн даргаар ахлуулсан зөвлөн туслах үйлчилгээний баг сумын Соёлын төвийн номын сангийн үйл ажиллагаатай танилцан арга зүйн зөвлөмжөөр хангаж ажиллаа. </a:t>
            </a:r>
            <a:br>
              <a:rPr lang="mn-MN" sz="1400" dirty="0">
                <a:latin typeface=" Arial "/>
                <a:cs typeface="Arial" panose="020B0604020202020204" pitchFamily="34" charset="0"/>
              </a:rPr>
            </a:br>
            <a:endParaRPr lang="mn-MN" sz="1400" dirty="0">
              <a:latin typeface=" Arial "/>
              <a:cs typeface="Arial" panose="020B0604020202020204" pitchFamily="34" charset="0"/>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2896" y="3025155"/>
            <a:ext cx="2224430" cy="166611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771" y="3025156"/>
            <a:ext cx="2144456" cy="1666115"/>
          </a:xfrm>
          <a:prstGeom prst="rect">
            <a:avLst/>
          </a:prstGeom>
        </p:spPr>
      </p:pic>
      <p:sp>
        <p:nvSpPr>
          <p:cNvPr id="4" name="TextBox 3">
            <a:extLst>
              <a:ext uri="{FF2B5EF4-FFF2-40B4-BE49-F238E27FC236}">
                <a16:creationId xmlns:a16="http://schemas.microsoft.com/office/drawing/2014/main" xmlns="" id="{20FF6E2D-D7DB-9F33-A81B-1A04279289F7}"/>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dirty="0">
                <a:latin typeface="0 Arial " panose="020B0604020202090204" pitchFamily="34" charset="-52"/>
              </a:rPr>
              <a:t>      БОЛОВСРОЛЫН ХҮРЭЭНД</a:t>
            </a:r>
            <a:r>
              <a:rPr lang="mn-MN" sz="3200" dirty="0">
                <a:latin typeface="0 Arial " panose="020B0604020202090204" pitchFamily="34" charset="-52"/>
              </a:rPr>
              <a:t>: СОЁЛЫН ТӨВ</a:t>
            </a:r>
            <a:endParaRPr lang="en-US" sz="4800" dirty="0"/>
          </a:p>
        </p:txBody>
      </p:sp>
      <p:pic>
        <p:nvPicPr>
          <p:cNvPr id="6" name="Picture 5">
            <a:extLst>
              <a:ext uri="{FF2B5EF4-FFF2-40B4-BE49-F238E27FC236}">
                <a16:creationId xmlns:a16="http://schemas.microsoft.com/office/drawing/2014/main" xmlns="" id="{C733C386-4176-F2F3-4F22-8D8287B4B938}"/>
              </a:ext>
            </a:extLst>
          </p:cNvPr>
          <p:cNvPicPr>
            <a:picLocks noChangeAspect="1"/>
          </p:cNvPicPr>
          <p:nvPr/>
        </p:nvPicPr>
        <p:blipFill>
          <a:blip r:embed="rId4"/>
          <a:stretch>
            <a:fillRect/>
          </a:stretch>
        </p:blipFill>
        <p:spPr>
          <a:xfrm>
            <a:off x="713133" y="107492"/>
            <a:ext cx="1116505" cy="1116505"/>
          </a:xfrm>
          <a:prstGeom prst="rect">
            <a:avLst/>
          </a:prstGeom>
        </p:spPr>
      </p:pic>
      <p:pic>
        <p:nvPicPr>
          <p:cNvPr id="7" name="Picture 6">
            <a:extLst>
              <a:ext uri="{FF2B5EF4-FFF2-40B4-BE49-F238E27FC236}">
                <a16:creationId xmlns:a16="http://schemas.microsoft.com/office/drawing/2014/main" xmlns="" id="{0D7424EF-0F33-079F-9FFB-A168E2F70465}"/>
              </a:ext>
            </a:extLst>
          </p:cNvPr>
          <p:cNvPicPr>
            <a:picLocks noChangeAspect="1"/>
          </p:cNvPicPr>
          <p:nvPr/>
        </p:nvPicPr>
        <p:blipFill>
          <a:blip r:embed="rId5"/>
          <a:stretch>
            <a:fillRect/>
          </a:stretch>
        </p:blipFill>
        <p:spPr>
          <a:xfrm>
            <a:off x="5666672" y="3025155"/>
            <a:ext cx="2776696" cy="1666115"/>
          </a:xfrm>
          <a:prstGeom prst="rect">
            <a:avLst/>
          </a:prstGeom>
        </p:spPr>
      </p:pic>
      <p:pic>
        <p:nvPicPr>
          <p:cNvPr id="8" name="Picture 7">
            <a:extLst>
              <a:ext uri="{FF2B5EF4-FFF2-40B4-BE49-F238E27FC236}">
                <a16:creationId xmlns:a16="http://schemas.microsoft.com/office/drawing/2014/main" xmlns="" id="{B979B108-8645-2E62-6A55-4AFF17F112F2}"/>
              </a:ext>
            </a:extLst>
          </p:cNvPr>
          <p:cNvPicPr>
            <a:picLocks noChangeAspect="1"/>
          </p:cNvPicPr>
          <p:nvPr/>
        </p:nvPicPr>
        <p:blipFill>
          <a:blip r:embed="rId6"/>
          <a:stretch>
            <a:fillRect/>
          </a:stretch>
        </p:blipFill>
        <p:spPr>
          <a:xfrm>
            <a:off x="8842334" y="3025155"/>
            <a:ext cx="2600702" cy="1666115"/>
          </a:xfrm>
          <a:prstGeom prst="rect">
            <a:avLst/>
          </a:prstGeom>
        </p:spPr>
      </p:pic>
      <p:pic>
        <p:nvPicPr>
          <p:cNvPr id="9" name="Picture 8">
            <a:extLst>
              <a:ext uri="{FF2B5EF4-FFF2-40B4-BE49-F238E27FC236}">
                <a16:creationId xmlns:a16="http://schemas.microsoft.com/office/drawing/2014/main" xmlns="" id="{D68DB95D-A0DB-9FDC-B714-CC548B84B851}"/>
              </a:ext>
            </a:extLst>
          </p:cNvPr>
          <p:cNvPicPr>
            <a:picLocks noChangeAspect="1"/>
          </p:cNvPicPr>
          <p:nvPr/>
        </p:nvPicPr>
        <p:blipFill>
          <a:blip r:embed="rId7"/>
          <a:stretch>
            <a:fillRect/>
          </a:stretch>
        </p:blipFill>
        <p:spPr>
          <a:xfrm>
            <a:off x="902896" y="4940798"/>
            <a:ext cx="2144456" cy="1526264"/>
          </a:xfrm>
          <a:prstGeom prst="rect">
            <a:avLst/>
          </a:prstGeom>
        </p:spPr>
      </p:pic>
      <p:pic>
        <p:nvPicPr>
          <p:cNvPr id="10" name="Picture 9">
            <a:extLst>
              <a:ext uri="{FF2B5EF4-FFF2-40B4-BE49-F238E27FC236}">
                <a16:creationId xmlns:a16="http://schemas.microsoft.com/office/drawing/2014/main" xmlns="" id="{24B35AB9-F90A-49AC-79DA-0FD5E4161854}"/>
              </a:ext>
            </a:extLst>
          </p:cNvPr>
          <p:cNvPicPr>
            <a:picLocks noChangeAspect="1"/>
          </p:cNvPicPr>
          <p:nvPr/>
        </p:nvPicPr>
        <p:blipFill>
          <a:blip r:embed="rId8"/>
          <a:stretch>
            <a:fillRect/>
          </a:stretch>
        </p:blipFill>
        <p:spPr>
          <a:xfrm>
            <a:off x="3324771" y="4940797"/>
            <a:ext cx="2131600" cy="1526265"/>
          </a:xfrm>
          <a:prstGeom prst="rect">
            <a:avLst/>
          </a:prstGeom>
        </p:spPr>
      </p:pic>
    </p:spTree>
    <p:extLst>
      <p:ext uri="{BB962C8B-B14F-4D97-AF65-F5344CB8AC3E}">
        <p14:creationId xmlns:p14="http://schemas.microsoft.com/office/powerpoint/2010/main" val="1540766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0D47D1C4-D992-6DF5-BCEB-B355352C5B96}"/>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dirty="0">
                <a:latin typeface="0 Arial " panose="020B0604020202090204" pitchFamily="34" charset="-52"/>
              </a:rPr>
              <a:t>      БОЛОВСРОЛЫН ХҮРЭЭНД</a:t>
            </a:r>
            <a:r>
              <a:rPr lang="mn-MN" sz="3200" dirty="0">
                <a:latin typeface="0 Arial " panose="020B0604020202090204" pitchFamily="34" charset="-52"/>
              </a:rPr>
              <a:t>: ЕБСургууль</a:t>
            </a:r>
            <a:endParaRPr lang="en-US" sz="4800" dirty="0"/>
          </a:p>
        </p:txBody>
      </p:sp>
      <p:pic>
        <p:nvPicPr>
          <p:cNvPr id="9" name="Picture 8">
            <a:extLst>
              <a:ext uri="{FF2B5EF4-FFF2-40B4-BE49-F238E27FC236}">
                <a16:creationId xmlns:a16="http://schemas.microsoft.com/office/drawing/2014/main" xmlns="" id="{D651BDC8-6E81-A2F6-099E-9E0D9B044425}"/>
              </a:ext>
            </a:extLst>
          </p:cNvPr>
          <p:cNvPicPr>
            <a:picLocks noChangeAspect="1"/>
          </p:cNvPicPr>
          <p:nvPr/>
        </p:nvPicPr>
        <p:blipFill>
          <a:blip r:embed="rId2"/>
          <a:stretch>
            <a:fillRect/>
          </a:stretch>
        </p:blipFill>
        <p:spPr>
          <a:xfrm>
            <a:off x="713133" y="107492"/>
            <a:ext cx="1116505" cy="1116505"/>
          </a:xfrm>
          <a:prstGeom prst="rect">
            <a:avLst/>
          </a:prstGeom>
        </p:spPr>
      </p:pic>
      <p:pic>
        <p:nvPicPr>
          <p:cNvPr id="10" name="Picture 6">
            <a:extLst>
              <a:ext uri="{FF2B5EF4-FFF2-40B4-BE49-F238E27FC236}">
                <a16:creationId xmlns:a16="http://schemas.microsoft.com/office/drawing/2014/main" xmlns="" id="{621C5040-4957-F74A-B97A-DE5A77B42E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527" y="3376361"/>
            <a:ext cx="1979977" cy="1761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xmlns="" id="{D98ABB53-FA5F-B58F-85A7-8E7DDA320B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2380" y="3376359"/>
            <a:ext cx="2452439" cy="17610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ECD9E8DF-BED1-CD94-97C3-CE2DAA581F98}"/>
              </a:ext>
            </a:extLst>
          </p:cNvPr>
          <p:cNvSpPr>
            <a:spLocks noChangeArrowheads="1"/>
          </p:cNvSpPr>
          <p:nvPr/>
        </p:nvSpPr>
        <p:spPr bwMode="auto">
          <a:xfrm>
            <a:off x="1323976" y="1323655"/>
            <a:ext cx="9888606"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mn-MN" altLang="en-US" sz="1400" b="0" i="0" u="none" strike="noStrike" cap="none" normalizeH="0" baseline="0" dirty="0">
                <a:ln>
                  <a:noFill/>
                </a:ln>
                <a:solidFill>
                  <a:schemeClr val="tx1"/>
                </a:solidFill>
                <a:effectLst/>
                <a:latin typeface=" Arial "/>
                <a:ea typeface="Calibri" panose="020F0502020204030204" pitchFamily="34" charset="0"/>
                <a:cs typeface="Arial" panose="020B0604020202020204" pitchFamily="34" charset="0"/>
              </a:rPr>
              <a:t> 2023 оны 03 дугаар сарын 06-ны өдөр аймгийн Боловсрол шинжлэх ухааны газар болон ахмад багш нар сургуулийн сургалтын үйл ажиллагаатай танилцан ажиллаж хичээл зааж мөн багш нарын хичээлд суун хамтран ажиллалаа.</a:t>
            </a:r>
          </a:p>
          <a:p>
            <a:pPr marR="0" lvl="0" algn="just" defTabSz="914400" rtl="0" eaLnBrk="0" fontAlgn="base" latinLnBrk="0" hangingPunct="0">
              <a:lnSpc>
                <a:spcPct val="100000"/>
              </a:lnSpc>
              <a:spcBef>
                <a:spcPct val="0"/>
              </a:spcBef>
              <a:spcAft>
                <a:spcPct val="0"/>
              </a:spcAft>
              <a:buClrTx/>
              <a:buSzTx/>
              <a:tabLst/>
            </a:pPr>
            <a:endParaRPr kumimoji="0" lang="mn-MN" altLang="en-US" sz="1400" b="0" i="0" u="none" strike="noStrike" cap="none" normalizeH="0" baseline="0" dirty="0">
              <a:ln>
                <a:noFill/>
              </a:ln>
              <a:solidFill>
                <a:schemeClr val="tx1"/>
              </a:solidFill>
              <a:effectLst/>
              <a:latin typeface=" Arial "/>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mn-MN" altLang="en-US" sz="1400" b="0" i="0" u="none" strike="noStrike" cap="none" normalizeH="0" baseline="0" dirty="0">
                <a:ln>
                  <a:noFill/>
                </a:ln>
                <a:solidFill>
                  <a:schemeClr val="tx1"/>
                </a:solidFill>
                <a:effectLst/>
                <a:latin typeface=" Arial "/>
              </a:rPr>
              <a:t> Хичээл сургалтын үйл ажиллагаа хэвийн хуваарийн дагуу явагдаж байна. 2023 оны 03 дугаар сарын 24-ны өдрөөс эхлэн сурагчдын 3 дугаар улирлын амралт эхлэхээр төлөвлөн ажиллаж байна. </a:t>
            </a:r>
          </a:p>
          <a:p>
            <a:pPr marR="0" lvl="0" algn="just" defTabSz="914400" rtl="0" eaLnBrk="0" fontAlgn="base" latinLnBrk="0" hangingPunct="0">
              <a:lnSpc>
                <a:spcPct val="100000"/>
              </a:lnSpc>
              <a:spcBef>
                <a:spcPct val="0"/>
              </a:spcBef>
              <a:spcAft>
                <a:spcPct val="0"/>
              </a:spcAft>
              <a:buClrTx/>
              <a:buSzTx/>
              <a:tabLst/>
            </a:pPr>
            <a:endParaRPr kumimoji="0" lang="mn-MN" altLang="en-US" sz="1400" b="0" i="0" u="none" strike="noStrike" cap="none" normalizeH="0" baseline="0" dirty="0">
              <a:ln>
                <a:noFill/>
              </a:ln>
              <a:solidFill>
                <a:schemeClr val="tx1"/>
              </a:solidFill>
              <a:effectLst/>
              <a:latin typeface=" Arial "/>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mn-MN" altLang="en-US" sz="1400" b="0" i="0" u="none" strike="noStrike" cap="none" normalizeH="0" baseline="0" dirty="0">
                <a:ln>
                  <a:noFill/>
                </a:ln>
                <a:solidFill>
                  <a:schemeClr val="tx1"/>
                </a:solidFill>
                <a:effectLst/>
                <a:latin typeface=" Arial "/>
              </a:rPr>
              <a:t>Дотуур байр, Үдийн хоолны сурагчдын  хоол хүнсийг гэрээт байгууллагаас эрүүл ахуй, гарал үүслийн баримт бичгийн дагуу хоол хүнс татан нийлүүлэн ажиллаж байна</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 Arial "/>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 Arial "/>
            </a:endParaRPr>
          </a:p>
        </p:txBody>
      </p:sp>
      <p:sp>
        <p:nvSpPr>
          <p:cNvPr id="13" name="Rectangle 12">
            <a:extLst>
              <a:ext uri="{FF2B5EF4-FFF2-40B4-BE49-F238E27FC236}">
                <a16:creationId xmlns:a16="http://schemas.microsoft.com/office/drawing/2014/main" xmlns="" id="{90784640-A31F-E548-8C57-51BAC7BA106C}"/>
              </a:ext>
            </a:extLst>
          </p:cNvPr>
          <p:cNvSpPr>
            <a:spLocks noChangeArrowheads="1"/>
          </p:cNvSpPr>
          <p:nvPr/>
        </p:nvSpPr>
        <p:spPr bwMode="auto">
          <a:xfrm>
            <a:off x="172279" y="1329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xmlns="" id="{1646A08A-C5AC-9D81-734B-81792F9F252B}"/>
              </a:ext>
            </a:extLst>
          </p:cNvPr>
          <p:cNvPicPr>
            <a:picLocks noChangeAspect="1"/>
          </p:cNvPicPr>
          <p:nvPr/>
        </p:nvPicPr>
        <p:blipFill>
          <a:blip r:embed="rId5"/>
          <a:stretch>
            <a:fillRect/>
          </a:stretch>
        </p:blipFill>
        <p:spPr>
          <a:xfrm>
            <a:off x="6838813" y="3387203"/>
            <a:ext cx="4900652" cy="1750221"/>
          </a:xfrm>
          <a:prstGeom prst="rect">
            <a:avLst/>
          </a:prstGeom>
        </p:spPr>
      </p:pic>
      <p:pic>
        <p:nvPicPr>
          <p:cNvPr id="15" name="Picture 19" descr="327507170_921682938830801_7519728155805676985_n">
            <a:extLst>
              <a:ext uri="{FF2B5EF4-FFF2-40B4-BE49-F238E27FC236}">
                <a16:creationId xmlns:a16="http://schemas.microsoft.com/office/drawing/2014/main" xmlns="" id="{A36C01F2-416C-33BB-82BA-19720787A9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4989" y="5243442"/>
            <a:ext cx="2574105" cy="14054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BD0ED539-AF99-32C4-9160-3FB5D7638BA4}"/>
              </a:ext>
            </a:extLst>
          </p:cNvPr>
          <p:cNvPicPr>
            <a:picLocks noChangeAspect="1"/>
          </p:cNvPicPr>
          <p:nvPr/>
        </p:nvPicPr>
        <p:blipFill>
          <a:blip r:embed="rId7"/>
          <a:stretch>
            <a:fillRect/>
          </a:stretch>
        </p:blipFill>
        <p:spPr>
          <a:xfrm>
            <a:off x="6834556" y="5237082"/>
            <a:ext cx="2187141" cy="1405494"/>
          </a:xfrm>
          <a:prstGeom prst="rect">
            <a:avLst/>
          </a:prstGeom>
        </p:spPr>
      </p:pic>
    </p:spTree>
    <p:extLst>
      <p:ext uri="{BB962C8B-B14F-4D97-AF65-F5344CB8AC3E}">
        <p14:creationId xmlns:p14="http://schemas.microsoft.com/office/powerpoint/2010/main" val="2849907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023FA-E589-9F13-E0B4-2DAFC7C36197}"/>
              </a:ext>
            </a:extLst>
          </p:cNvPr>
          <p:cNvSpPr>
            <a:spLocks noGrp="1"/>
          </p:cNvSpPr>
          <p:nvPr>
            <p:ph type="title"/>
          </p:nvPr>
        </p:nvSpPr>
        <p:spPr>
          <a:xfrm>
            <a:off x="546651" y="1495593"/>
            <a:ext cx="11274287" cy="1325563"/>
          </a:xfrm>
        </p:spPr>
        <p:txBody>
          <a:bodyPr>
            <a:normAutofit fontScale="90000"/>
          </a:bodyPr>
          <a:lstStyle/>
          <a:p>
            <a:pPr marL="285750" indent="-285750" algn="just">
              <a:buFont typeface="Arial" panose="020B0604020202020204" pitchFamily="34" charset="0"/>
              <a:buChar char="•"/>
            </a:pPr>
            <a:r>
              <a:rPr lang="mn-MN" sz="1800" dirty="0">
                <a:latin typeface="Arial" panose="020B0604020202020204" pitchFamily="34" charset="0"/>
                <a:cs typeface="Arial" panose="020B0604020202020204" pitchFamily="34" charset="0"/>
              </a:rPr>
              <a:t>Гал тогооны 380 вольтоор амилладаг тоног төхөөрөмжүүд /1-р хоолны тогоо, 2-р хоолны тогоо, буузны жигнүүр, дуков, 4 ширэмтэй пийшин/ </a:t>
            </a:r>
            <a:r>
              <a:rPr lang="mn-MN" sz="1400" dirty="0">
                <a:latin typeface="Arial" panose="020B0604020202020204" pitchFamily="34" charset="0"/>
                <a:cs typeface="Arial" panose="020B0604020202020204" pitchFamily="34" charset="0"/>
              </a:rPr>
              <a:t>газардуулгагүй</a:t>
            </a:r>
            <a:r>
              <a:rPr lang="mn-MN" sz="1800" dirty="0">
                <a:latin typeface="Arial" panose="020B0604020202020204" pitchFamily="34" charset="0"/>
                <a:cs typeface="Arial" panose="020B0604020202020204" pitchFamily="34" charset="0"/>
              </a:rPr>
              <a:t> байсныг сумын Засаг даргын Тамгын газрын газардуулгад холбуулан бүх тоног төхөөрөмжийг газардуулгатай болгон тогоочийн ажлын байрны осол, аюулгүй байдлыг хангалаа.</a:t>
            </a:r>
            <a:br>
              <a:rPr lang="mn-MN" sz="1800" dirty="0">
                <a:latin typeface="Arial" panose="020B0604020202020204" pitchFamily="34" charset="0"/>
                <a:cs typeface="Arial" panose="020B0604020202020204" pitchFamily="34" charset="0"/>
              </a:rPr>
            </a:br>
            <a:r>
              <a:rPr lang="mn-MN" sz="1800" dirty="0">
                <a:latin typeface="Arial" panose="020B0604020202020204" pitchFamily="34" charset="0"/>
                <a:cs typeface="Arial" panose="020B0604020202020204" pitchFamily="34" charset="0"/>
              </a:rPr>
              <a:t/>
            </a:r>
            <a:br>
              <a:rPr lang="mn-MN" sz="1800" dirty="0">
                <a:latin typeface="Arial" panose="020B0604020202020204" pitchFamily="34" charset="0"/>
                <a:cs typeface="Arial" panose="020B0604020202020204" pitchFamily="34" charset="0"/>
              </a:rPr>
            </a:br>
            <a:r>
              <a:rPr lang="mn-MN" sz="1800" dirty="0">
                <a:latin typeface="Arial" panose="020B0604020202020204" pitchFamily="34" charset="0"/>
                <a:cs typeface="Arial" panose="020B0604020202020204" pitchFamily="34" charset="0"/>
              </a:rPr>
              <a:t>Цэцэрлэгийн ахмад багш Ё.Нансалмаа нь хүүхдийн хөдөлгөөн эрүүл мэндийг дэмжих зорилготойгоор 700,000 төгрөгний үнэ бүхий биеийн тамирын хэрэглэгдэхүүний багцыг хандивлалаа.</a:t>
            </a:r>
            <a:endParaRPr lang="en-US" sz="18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xmlns="" id="{F0A7769A-EE0C-4287-5452-3A8C8C9CE449}"/>
              </a:ext>
            </a:extLst>
          </p:cNvPr>
          <p:cNvPicPr>
            <a:picLocks noGrp="1" noChangeAspect="1"/>
          </p:cNvPicPr>
          <p:nvPr>
            <p:ph idx="1"/>
          </p:nvPr>
        </p:nvPicPr>
        <p:blipFill>
          <a:blip r:embed="rId2"/>
          <a:stretch>
            <a:fillRect/>
          </a:stretch>
        </p:blipFill>
        <p:spPr>
          <a:xfrm>
            <a:off x="3207853" y="3915712"/>
            <a:ext cx="2053259" cy="1944761"/>
          </a:xfrm>
          <a:prstGeom prst="rect">
            <a:avLst/>
          </a:prstGeom>
        </p:spPr>
      </p:pic>
      <p:pic>
        <p:nvPicPr>
          <p:cNvPr id="7" name="Picture 6">
            <a:extLst>
              <a:ext uri="{FF2B5EF4-FFF2-40B4-BE49-F238E27FC236}">
                <a16:creationId xmlns:a16="http://schemas.microsoft.com/office/drawing/2014/main" xmlns="" id="{8872478C-9BAD-59AE-1D55-F2A6C295BDE2}"/>
              </a:ext>
            </a:extLst>
          </p:cNvPr>
          <p:cNvPicPr>
            <a:picLocks noChangeAspect="1"/>
          </p:cNvPicPr>
          <p:nvPr/>
        </p:nvPicPr>
        <p:blipFill>
          <a:blip r:embed="rId3"/>
          <a:stretch>
            <a:fillRect/>
          </a:stretch>
        </p:blipFill>
        <p:spPr>
          <a:xfrm>
            <a:off x="901975" y="3915711"/>
            <a:ext cx="2053260" cy="1944761"/>
          </a:xfrm>
          <a:prstGeom prst="rect">
            <a:avLst/>
          </a:prstGeom>
        </p:spPr>
      </p:pic>
      <p:sp>
        <p:nvSpPr>
          <p:cNvPr id="3" name="TextBox 2">
            <a:extLst>
              <a:ext uri="{FF2B5EF4-FFF2-40B4-BE49-F238E27FC236}">
                <a16:creationId xmlns:a16="http://schemas.microsoft.com/office/drawing/2014/main" xmlns="" id="{58BB6187-0DCB-9F8A-F3C9-B7C1E503AE06}"/>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dirty="0">
                <a:latin typeface="0 Arial " panose="020B0604020202090204" pitchFamily="34" charset="-52"/>
              </a:rPr>
              <a:t>      БОЛОВСРОЛЫН ХҮРЭЭНД</a:t>
            </a:r>
            <a:r>
              <a:rPr lang="mn-MN" sz="3200" dirty="0">
                <a:latin typeface="0 Arial " panose="020B0604020202090204" pitchFamily="34" charset="-52"/>
              </a:rPr>
              <a:t>: Цэцэрлэг</a:t>
            </a:r>
            <a:endParaRPr lang="en-US" sz="4800" dirty="0"/>
          </a:p>
        </p:txBody>
      </p:sp>
      <p:pic>
        <p:nvPicPr>
          <p:cNvPr id="4" name="Picture 3">
            <a:extLst>
              <a:ext uri="{FF2B5EF4-FFF2-40B4-BE49-F238E27FC236}">
                <a16:creationId xmlns:a16="http://schemas.microsoft.com/office/drawing/2014/main" xmlns="" id="{90EF2636-809A-35EB-1378-319C42ECCD98}"/>
              </a:ext>
            </a:extLst>
          </p:cNvPr>
          <p:cNvPicPr>
            <a:picLocks noChangeAspect="1"/>
          </p:cNvPicPr>
          <p:nvPr/>
        </p:nvPicPr>
        <p:blipFill>
          <a:blip r:embed="rId4"/>
          <a:stretch>
            <a:fillRect/>
          </a:stretch>
        </p:blipFill>
        <p:spPr>
          <a:xfrm>
            <a:off x="713133" y="107492"/>
            <a:ext cx="1116505" cy="1116505"/>
          </a:xfrm>
          <a:prstGeom prst="rect">
            <a:avLst/>
          </a:prstGeom>
        </p:spPr>
      </p:pic>
      <p:pic>
        <p:nvPicPr>
          <p:cNvPr id="8" name="Content Placeholder 3">
            <a:extLst>
              <a:ext uri="{FF2B5EF4-FFF2-40B4-BE49-F238E27FC236}">
                <a16:creationId xmlns:a16="http://schemas.microsoft.com/office/drawing/2014/main" xmlns="" id="{90D1C246-66F7-DEF9-FBCD-FB07DB2EA797}"/>
              </a:ext>
            </a:extLst>
          </p:cNvPr>
          <p:cNvPicPr>
            <a:picLocks noChangeAspect="1"/>
          </p:cNvPicPr>
          <p:nvPr/>
        </p:nvPicPr>
        <p:blipFill>
          <a:blip r:embed="rId5"/>
          <a:stretch>
            <a:fillRect/>
          </a:stretch>
        </p:blipFill>
        <p:spPr>
          <a:xfrm>
            <a:off x="5550324" y="3918431"/>
            <a:ext cx="2917141" cy="1944761"/>
          </a:xfrm>
          <a:prstGeom prst="rect">
            <a:avLst/>
          </a:prstGeom>
        </p:spPr>
      </p:pic>
      <p:pic>
        <p:nvPicPr>
          <p:cNvPr id="9" name="Picture 8">
            <a:extLst>
              <a:ext uri="{FF2B5EF4-FFF2-40B4-BE49-F238E27FC236}">
                <a16:creationId xmlns:a16="http://schemas.microsoft.com/office/drawing/2014/main" xmlns="" id="{2AD66502-061B-23FD-A262-1DF1B775CF1F}"/>
              </a:ext>
            </a:extLst>
          </p:cNvPr>
          <p:cNvPicPr>
            <a:picLocks noChangeAspect="1"/>
          </p:cNvPicPr>
          <p:nvPr/>
        </p:nvPicPr>
        <p:blipFill>
          <a:blip r:embed="rId6"/>
          <a:stretch>
            <a:fillRect/>
          </a:stretch>
        </p:blipFill>
        <p:spPr>
          <a:xfrm>
            <a:off x="8756677" y="3918432"/>
            <a:ext cx="2717899" cy="1942040"/>
          </a:xfrm>
          <a:prstGeom prst="rect">
            <a:avLst/>
          </a:prstGeom>
        </p:spPr>
      </p:pic>
    </p:spTree>
    <p:extLst>
      <p:ext uri="{BB962C8B-B14F-4D97-AF65-F5344CB8AC3E}">
        <p14:creationId xmlns:p14="http://schemas.microsoft.com/office/powerpoint/2010/main" val="374350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88F743-5144-E943-B6DB-2B0771F54C2B}"/>
              </a:ext>
            </a:extLst>
          </p:cNvPr>
          <p:cNvSpPr>
            <a:spLocks noGrp="1"/>
          </p:cNvSpPr>
          <p:nvPr>
            <p:ph idx="1"/>
          </p:nvPr>
        </p:nvSpPr>
        <p:spPr/>
        <p:txBody>
          <a:bodyPr>
            <a:normAutofit lnSpcReduction="10000"/>
          </a:bodyPr>
          <a:lstStyle/>
          <a:p>
            <a:pPr algn="just">
              <a:spcAft>
                <a:spcPts val="600"/>
              </a:spcAft>
            </a:pPr>
            <a:r>
              <a:rPr lang="mn-MN" sz="1800" dirty="0">
                <a:effectLst/>
                <a:latin typeface="Arial" panose="020B0604020202020204" pitchFamily="34" charset="0"/>
                <a:ea typeface="Microsoft Sans Serif" panose="020B0604020202020204" pitchFamily="34" charset="0"/>
              </a:rPr>
              <a:t>Нийт үзлэг – 110 </a:t>
            </a:r>
            <a:r>
              <a:rPr lang="mn-MN" sz="1800" u="sng" dirty="0">
                <a:effectLst/>
                <a:latin typeface="Arial" panose="020B0604020202020204" pitchFamily="34" charset="0"/>
                <a:ea typeface="Microsoft Sans Serif" panose="020B0604020202020204" pitchFamily="34" charset="0"/>
              </a:rPr>
              <a:t>үүнээс:</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Урьдчилан сэргийлэх үзлэг – 32</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Идэвхитэй хяналт -3 </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Гэрийн идэвхитэй хяналт – 3</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Гэрийн дуудлагын үзлэгийн тоо – 2</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Нийт жирэмсэн эх – 9  </a:t>
            </a:r>
            <a:r>
              <a:rPr lang="mn-MN" sz="1800" u="sng" dirty="0">
                <a:effectLst/>
                <a:latin typeface="Arial" panose="020B0604020202020204" pitchFamily="34" charset="0"/>
                <a:ea typeface="Microsoft Sans Serif" panose="020B0604020202020204" pitchFamily="34" charset="0"/>
              </a:rPr>
              <a:t>үүнээс:</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3 – р сард шинээр жирэмсний хяналтанд орсон эх бүртгэгдээгүй.</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Нийт дуудлага – 16 </a:t>
            </a:r>
            <a:r>
              <a:rPr lang="mn-MN" sz="1800" u="sng" dirty="0">
                <a:effectLst/>
                <a:latin typeface="Arial" panose="020B0604020202020204" pitchFamily="34" charset="0"/>
                <a:ea typeface="Microsoft Sans Serif" panose="020B0604020202020204" pitchFamily="34" charset="0"/>
              </a:rPr>
              <a:t>үүнээс:</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Алсын дуудлага – 5</a:t>
            </a:r>
            <a:endParaRPr lang="en-US" sz="1800" dirty="0">
              <a:effectLst/>
              <a:latin typeface="Microsoft Sans Serif" panose="020B0604020202020204" pitchFamily="34" charset="0"/>
              <a:ea typeface="Microsoft Sans Serif" panose="020B0604020202020204" pitchFamily="34" charset="0"/>
            </a:endParaRPr>
          </a:p>
          <a:p>
            <a:pPr algn="just">
              <a:spcAft>
                <a:spcPts val="600"/>
              </a:spcAft>
            </a:pPr>
            <a:r>
              <a:rPr lang="mn-MN" sz="1800" dirty="0">
                <a:effectLst/>
                <a:latin typeface="Arial" panose="020B0604020202020204" pitchFamily="34" charset="0"/>
                <a:ea typeface="Microsoft Sans Serif" panose="020B0604020202020204" pitchFamily="34" charset="0"/>
              </a:rPr>
              <a:t>Осол гэмтлийн дуудлага – </a:t>
            </a:r>
            <a:r>
              <a:rPr lang="ru-RU" sz="1800" dirty="0">
                <a:effectLst/>
                <a:latin typeface="Arial" panose="020B0604020202020204" pitchFamily="34" charset="0"/>
                <a:ea typeface="Microsoft Sans Serif" panose="020B0604020202020204" pitchFamily="34" charset="0"/>
              </a:rPr>
              <a:t>0</a:t>
            </a:r>
            <a:endParaRPr lang="en-US" sz="1800" dirty="0">
              <a:effectLst/>
              <a:latin typeface="Microsoft Sans Serif" panose="020B0604020202020204" pitchFamily="34" charset="0"/>
              <a:ea typeface="Microsoft Sans Serif" panose="020B0604020202020204" pitchFamily="34" charset="0"/>
            </a:endParaRPr>
          </a:p>
          <a:p>
            <a:endParaRPr lang="en-US" dirty="0"/>
          </a:p>
        </p:txBody>
      </p:sp>
      <p:sp>
        <p:nvSpPr>
          <p:cNvPr id="4" name="TextBox 3">
            <a:extLst>
              <a:ext uri="{FF2B5EF4-FFF2-40B4-BE49-F238E27FC236}">
                <a16:creationId xmlns:a16="http://schemas.microsoft.com/office/drawing/2014/main" xmlns="" id="{E2132950-3855-EBE0-530E-8C7C7A3BB6B8}"/>
              </a:ext>
            </a:extLst>
          </p:cNvPr>
          <p:cNvSpPr txBox="1"/>
          <p:nvPr/>
        </p:nvSpPr>
        <p:spPr>
          <a:xfrm>
            <a:off x="1139687" y="267001"/>
            <a:ext cx="11052313"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r>
              <a:rPr lang="mn-MN" sz="3200" b="1" dirty="0">
                <a:latin typeface="0 Arial " panose="020B0604020202090204" pitchFamily="34" charset="-52"/>
              </a:rPr>
              <a:t>:Эрүүл мэндийн төв</a:t>
            </a:r>
            <a:endParaRPr lang="en-US" sz="4800" b="1" dirty="0"/>
          </a:p>
        </p:txBody>
      </p:sp>
      <p:pic>
        <p:nvPicPr>
          <p:cNvPr id="5" name="Picture 4">
            <a:extLst>
              <a:ext uri="{FF2B5EF4-FFF2-40B4-BE49-F238E27FC236}">
                <a16:creationId xmlns:a16="http://schemas.microsoft.com/office/drawing/2014/main" xmlns="" id="{17E96997-656D-B5E8-2FA8-3076774F9729}"/>
              </a:ext>
            </a:extLst>
          </p:cNvPr>
          <p:cNvPicPr>
            <a:picLocks noChangeAspect="1"/>
          </p:cNvPicPr>
          <p:nvPr/>
        </p:nvPicPr>
        <p:blipFill>
          <a:blip r:embed="rId2"/>
          <a:stretch>
            <a:fillRect/>
          </a:stretch>
        </p:blipFill>
        <p:spPr>
          <a:xfrm>
            <a:off x="279947" y="122784"/>
            <a:ext cx="1116505" cy="1116505"/>
          </a:xfrm>
          <a:prstGeom prst="rect">
            <a:avLst/>
          </a:prstGeom>
        </p:spPr>
      </p:pic>
    </p:spTree>
    <p:extLst>
      <p:ext uri="{BB962C8B-B14F-4D97-AF65-F5344CB8AC3E}">
        <p14:creationId xmlns:p14="http://schemas.microsoft.com/office/powerpoint/2010/main" val="21073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BE381771-06E8-5059-5D1A-1B7748BE32E1}"/>
              </a:ext>
            </a:extLst>
          </p:cNvPr>
          <p:cNvSpPr txBox="1"/>
          <p:nvPr/>
        </p:nvSpPr>
        <p:spPr>
          <a:xfrm>
            <a:off x="928468" y="1551640"/>
            <a:ext cx="10667184" cy="20964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07000"/>
              </a:lnSpc>
              <a:spcAft>
                <a:spcPts val="800"/>
              </a:spcAft>
              <a:buFont typeface="+mj-lt"/>
              <a:buAutoNum type="arabicPeriod"/>
            </a:pPr>
            <a:r>
              <a:rPr lang="mn-MN" sz="1400" dirty="0">
                <a:solidFill>
                  <a:srgbClr val="000000"/>
                </a:solidFill>
                <a:effectLst/>
                <a:latin typeface=" Arial "/>
                <a:ea typeface="Times New Roman" panose="02020603050405020304" pitchFamily="18" charset="0"/>
                <a:cs typeface="Mongolian Baiti" panose="03000500000000000000" pitchFamily="66" charset="0"/>
              </a:rPr>
              <a:t>Нийтийн хог цэвэрлэгээг тогтмол зохион байгуулан ажилладаг. 2023 оны 03 сарын 14 ны өдөр нийт 120 км газар буюу А/01,01 зам дагуух хог болон 18,16,14 дүгээр зөрлөгүүд дээр байрлах хур хогыг цэвэрлэж ариутган ажиллаа. Мөн 03-р сарын 15-ны өдөр төсөвт байгууллагууд ойр орчимынхоо 50м газрыг тус бүр цэвэрлэлээ. Нийт 20 албан хаагч их цэвэрлэгээ хийсэн байна.</a:t>
            </a:r>
            <a:endParaRPr lang="en-US" sz="1400" dirty="0">
              <a:effectLst/>
              <a:latin typeface=" Arial "/>
              <a:ea typeface="Calibri" panose="020F0502020204030204" pitchFamily="34" charset="0"/>
              <a:cs typeface="Mongolian Baiti" panose="03000500000000000000" pitchFamily="66" charset="0"/>
            </a:endParaRPr>
          </a:p>
          <a:p>
            <a:pPr marL="342900" lvl="0" indent="-342900" algn="just">
              <a:lnSpc>
                <a:spcPct val="107000"/>
              </a:lnSpc>
              <a:spcAft>
                <a:spcPts val="800"/>
              </a:spcAft>
              <a:buFont typeface="+mj-lt"/>
              <a:buAutoNum type="arabicPeriod"/>
            </a:pPr>
            <a:endParaRPr lang="en-US" sz="1400" dirty="0">
              <a:effectLst/>
              <a:latin typeface=" Arial "/>
              <a:ea typeface="Calibri" panose="020F0502020204030204" pitchFamily="34" charset="0"/>
              <a:cs typeface="Mongolian Baiti" panose="03000500000000000000" pitchFamily="66" charset="0"/>
            </a:endParaRPr>
          </a:p>
          <a:p>
            <a:pPr algn="just"/>
            <a:endParaRPr lang="mn-MN" sz="1400" dirty="0">
              <a:latin typeface=" Arial "/>
            </a:endParaRPr>
          </a:p>
          <a:p>
            <a:pPr marL="285750" indent="-285750" algn="just">
              <a:buFontTx/>
              <a:buChar char="-"/>
            </a:pPr>
            <a:endParaRPr lang="mn-MN" sz="1400" dirty="0">
              <a:latin typeface=" Arial "/>
            </a:endParaRPr>
          </a:p>
          <a:p>
            <a:pPr algn="just"/>
            <a:endParaRPr lang="en-US" sz="1400" dirty="0">
              <a:latin typeface=" Arial "/>
            </a:endParaRPr>
          </a:p>
        </p:txBody>
      </p:sp>
      <p:sp>
        <p:nvSpPr>
          <p:cNvPr id="12" name="TextBox 11">
            <a:extLst>
              <a:ext uri="{FF2B5EF4-FFF2-40B4-BE49-F238E27FC236}">
                <a16:creationId xmlns:a16="http://schemas.microsoft.com/office/drawing/2014/main" xmlns="" id="{7938976B-B34E-648A-0863-01CCF596DB52}"/>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dirty="0">
                <a:latin typeface="0 Arial " panose="020B0604020202090204" pitchFamily="34" charset="-52"/>
              </a:rPr>
              <a:t>      ОНЦЛОХ ҮЙЛ ЯВДАЛ: цөөн үгээр</a:t>
            </a:r>
            <a:endParaRPr lang="en-US" sz="4800" dirty="0"/>
          </a:p>
        </p:txBody>
      </p:sp>
      <p:pic>
        <p:nvPicPr>
          <p:cNvPr id="13" name="Picture 12">
            <a:extLst>
              <a:ext uri="{FF2B5EF4-FFF2-40B4-BE49-F238E27FC236}">
                <a16:creationId xmlns:a16="http://schemas.microsoft.com/office/drawing/2014/main" xmlns="" id="{6FECCBC1-848D-ABE5-17B7-F1C9C06EEC3B}"/>
              </a:ext>
            </a:extLst>
          </p:cNvPr>
          <p:cNvPicPr>
            <a:picLocks noChangeAspect="1"/>
          </p:cNvPicPr>
          <p:nvPr/>
        </p:nvPicPr>
        <p:blipFill>
          <a:blip r:embed="rId2"/>
          <a:stretch>
            <a:fillRect/>
          </a:stretch>
        </p:blipFill>
        <p:spPr>
          <a:xfrm>
            <a:off x="713133" y="107492"/>
            <a:ext cx="1116505" cy="1116505"/>
          </a:xfrm>
          <a:prstGeom prst="rect">
            <a:avLst/>
          </a:prstGeom>
        </p:spPr>
      </p:pic>
      <p:pic>
        <p:nvPicPr>
          <p:cNvPr id="6" name="Picture 5">
            <a:extLst>
              <a:ext uri="{FF2B5EF4-FFF2-40B4-BE49-F238E27FC236}">
                <a16:creationId xmlns:a16="http://schemas.microsoft.com/office/drawing/2014/main" xmlns="" id="{ABD5B5B9-71F1-6039-AFEC-14382E3C9C86}"/>
              </a:ext>
            </a:extLst>
          </p:cNvPr>
          <p:cNvPicPr>
            <a:picLocks noChangeAspect="1"/>
          </p:cNvPicPr>
          <p:nvPr/>
        </p:nvPicPr>
        <p:blipFill>
          <a:blip r:embed="rId3"/>
          <a:stretch>
            <a:fillRect/>
          </a:stretch>
        </p:blipFill>
        <p:spPr>
          <a:xfrm>
            <a:off x="713133" y="4717265"/>
            <a:ext cx="2316681" cy="1286367"/>
          </a:xfrm>
          <a:prstGeom prst="rect">
            <a:avLst/>
          </a:prstGeom>
        </p:spPr>
      </p:pic>
      <p:pic>
        <p:nvPicPr>
          <p:cNvPr id="8" name="Picture 7">
            <a:extLst>
              <a:ext uri="{FF2B5EF4-FFF2-40B4-BE49-F238E27FC236}">
                <a16:creationId xmlns:a16="http://schemas.microsoft.com/office/drawing/2014/main" xmlns="" id="{E6B0AA87-C913-3776-0798-F8BA95D842B5}"/>
              </a:ext>
            </a:extLst>
          </p:cNvPr>
          <p:cNvPicPr>
            <a:picLocks noChangeAspect="1"/>
          </p:cNvPicPr>
          <p:nvPr/>
        </p:nvPicPr>
        <p:blipFill>
          <a:blip r:embed="rId4"/>
          <a:stretch>
            <a:fillRect/>
          </a:stretch>
        </p:blipFill>
        <p:spPr>
          <a:xfrm>
            <a:off x="3295367" y="4705071"/>
            <a:ext cx="2353260" cy="1298561"/>
          </a:xfrm>
          <a:prstGeom prst="rect">
            <a:avLst/>
          </a:prstGeom>
        </p:spPr>
      </p:pic>
      <p:pic>
        <p:nvPicPr>
          <p:cNvPr id="10" name="Picture 9">
            <a:extLst>
              <a:ext uri="{FF2B5EF4-FFF2-40B4-BE49-F238E27FC236}">
                <a16:creationId xmlns:a16="http://schemas.microsoft.com/office/drawing/2014/main" xmlns="" id="{C5A650A5-A0E7-04FC-CE7A-58230E3B01FC}"/>
              </a:ext>
            </a:extLst>
          </p:cNvPr>
          <p:cNvPicPr>
            <a:picLocks noChangeAspect="1"/>
          </p:cNvPicPr>
          <p:nvPr/>
        </p:nvPicPr>
        <p:blipFill>
          <a:blip r:embed="rId5"/>
          <a:stretch>
            <a:fillRect/>
          </a:stretch>
        </p:blipFill>
        <p:spPr>
          <a:xfrm>
            <a:off x="5849292" y="4705071"/>
            <a:ext cx="1441097" cy="1298561"/>
          </a:xfrm>
          <a:prstGeom prst="rect">
            <a:avLst/>
          </a:prstGeom>
        </p:spPr>
      </p:pic>
      <p:pic>
        <p:nvPicPr>
          <p:cNvPr id="14" name="Picture 13">
            <a:extLst>
              <a:ext uri="{FF2B5EF4-FFF2-40B4-BE49-F238E27FC236}">
                <a16:creationId xmlns:a16="http://schemas.microsoft.com/office/drawing/2014/main" xmlns="" id="{37B9AB79-658B-1ACD-8F03-FCECA85DD85B}"/>
              </a:ext>
            </a:extLst>
          </p:cNvPr>
          <p:cNvPicPr>
            <a:picLocks noChangeAspect="1"/>
          </p:cNvPicPr>
          <p:nvPr/>
        </p:nvPicPr>
        <p:blipFill>
          <a:blip r:embed="rId6"/>
          <a:stretch>
            <a:fillRect/>
          </a:stretch>
        </p:blipFill>
        <p:spPr>
          <a:xfrm>
            <a:off x="7525647" y="4705071"/>
            <a:ext cx="1255885" cy="1298561"/>
          </a:xfrm>
          <a:prstGeom prst="rect">
            <a:avLst/>
          </a:prstGeom>
        </p:spPr>
      </p:pic>
      <p:pic>
        <p:nvPicPr>
          <p:cNvPr id="15" name="Picture 14">
            <a:extLst>
              <a:ext uri="{FF2B5EF4-FFF2-40B4-BE49-F238E27FC236}">
                <a16:creationId xmlns:a16="http://schemas.microsoft.com/office/drawing/2014/main" xmlns="" id="{19AB2649-E9D0-72BC-9E68-1DD0DA8C539E}"/>
              </a:ext>
            </a:extLst>
          </p:cNvPr>
          <p:cNvPicPr>
            <a:picLocks noChangeAspect="1"/>
          </p:cNvPicPr>
          <p:nvPr/>
        </p:nvPicPr>
        <p:blipFill>
          <a:blip r:embed="rId7"/>
          <a:stretch>
            <a:fillRect/>
          </a:stretch>
        </p:blipFill>
        <p:spPr>
          <a:xfrm>
            <a:off x="9016790" y="4717265"/>
            <a:ext cx="1060796" cy="1286367"/>
          </a:xfrm>
          <a:prstGeom prst="rect">
            <a:avLst/>
          </a:prstGeom>
        </p:spPr>
      </p:pic>
      <p:pic>
        <p:nvPicPr>
          <p:cNvPr id="20" name="Picture 19">
            <a:extLst>
              <a:ext uri="{FF2B5EF4-FFF2-40B4-BE49-F238E27FC236}">
                <a16:creationId xmlns:a16="http://schemas.microsoft.com/office/drawing/2014/main" xmlns="" id="{303803AF-BA2D-9847-83F7-F8B679F8010F}"/>
              </a:ext>
            </a:extLst>
          </p:cNvPr>
          <p:cNvPicPr>
            <a:picLocks noChangeAspect="1"/>
          </p:cNvPicPr>
          <p:nvPr/>
        </p:nvPicPr>
        <p:blipFill>
          <a:blip r:embed="rId8"/>
          <a:stretch>
            <a:fillRect/>
          </a:stretch>
        </p:blipFill>
        <p:spPr>
          <a:xfrm>
            <a:off x="10457887" y="4717265"/>
            <a:ext cx="1283539" cy="1286367"/>
          </a:xfrm>
          <a:prstGeom prst="rect">
            <a:avLst/>
          </a:prstGeom>
        </p:spPr>
      </p:pic>
    </p:spTree>
    <p:extLst>
      <p:ext uri="{BB962C8B-B14F-4D97-AF65-F5344CB8AC3E}">
        <p14:creationId xmlns:p14="http://schemas.microsoft.com/office/powerpoint/2010/main" val="1259241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615</Words>
  <Application>Microsoft Office PowerPoint</Application>
  <PresentationFormat>Custom</PresentationFormat>
  <Paragraphs>40</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03 –р сарын 06-ны өдөр Сумын Эмэгтэйчүүдийн зөвлөл баярын цэнгүүн зохион байгуулж 154 хүн хамрагдлаа.   ОУ-ын Эмэгтэйчүүдийн эрхийг хамгаалах өдрийн баярыг тохиолдуулан Соёлын төвийн ажилчин албан хаагчдын зүгээс баярын цэнгүүн болон урлагын тоглолт зохион байгуулсан ба уг арга хэмжээнд 78 иргэн оролцлоо.  Аймгийн Номын сангийн даргаар ахлуулсан зөвлөн туслах үйлчилгээний баг сумын Соёлын төвийн номын сангийн үйл ажиллагаатай танилцан арга зүйн зөвлөмжөөр хангаж ажиллаа.  </vt:lpstr>
      <vt:lpstr>PowerPoint Presentation</vt:lpstr>
      <vt:lpstr>Гал тогооны 380 вольтоор амилладаг тоног төхөөрөмжүүд /1-р хоолны тогоо, 2-р хоолны тогоо, буузны жигнүүр, дуков, 4 ширэмтэй пийшин/ газардуулгагүй байсныг сумын Засаг даргын Тамгын газрын газардуулгад холбуулан бүх тоног төхөөрөмжийг газардуулгатай болгон тогоочийн ажлын байрны осол, аюулгүй байдлыг хангалаа.  Цэцэрлэгийн ахмад багш Ё.Нансалмаа нь хүүхдийн хөдөлгөөн эрүүл мэндийг дэмжих зорилготойгоор 700,000 төгрөгний үнэ бүхий биеийн тамирын хэрэглэгдэхүүний багцыг хандивлалаа.</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Windows-7</cp:lastModifiedBy>
  <cp:revision>3</cp:revision>
  <dcterms:created xsi:type="dcterms:W3CDTF">2023-03-16T01:46:26Z</dcterms:created>
  <dcterms:modified xsi:type="dcterms:W3CDTF">2023-04-18T04:18:58Z</dcterms:modified>
</cp:coreProperties>
</file>