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60" r:id="rId4"/>
    <p:sldId id="262" r:id="rId5"/>
    <p:sldId id="269" r:id="rId6"/>
    <p:sldId id="270" r:id="rId7"/>
    <p:sldId id="271" r:id="rId8"/>
    <p:sldId id="258" r:id="rId9"/>
    <p:sldId id="275" r:id="rId10"/>
    <p:sldId id="268" r:id="rId11"/>
    <p:sldId id="261" r:id="rId12"/>
    <p:sldId id="274" r:id="rId13"/>
    <p:sldId id="276"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07" autoAdjust="0"/>
  </p:normalViewPr>
  <p:slideViewPr>
    <p:cSldViewPr snapToGrid="0">
      <p:cViewPr>
        <p:scale>
          <a:sx n="117" d="100"/>
          <a:sy n="117" d="100"/>
        </p:scale>
        <p:origin x="-354"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mn-M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mn-MN" dirty="0"/>
              <a:t>2023</a:t>
            </a:r>
            <a:r>
              <a:rPr lang="mn-MN" baseline="0" dirty="0"/>
              <a:t> оны 1 сарын орлогын төлөвлөгөө, гүйцэтгэл</a:t>
            </a:r>
            <a:endParaRPr lang="en-US" dirty="0"/>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Lbls>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3"/>
                <c:pt idx="0">
                  <c:v>Төлөвлөгөө</c:v>
                </c:pt>
                <c:pt idx="1">
                  <c:v>Гүйцэтгэл</c:v>
                </c:pt>
                <c:pt idx="2">
                  <c:v>Зөрүү</c:v>
                </c:pt>
              </c:strCache>
            </c:strRef>
          </c:cat>
          <c:val>
            <c:numRef>
              <c:f>Sheet1!$B$2:$B$5</c:f>
              <c:numCache>
                <c:formatCode>#,##0.00</c:formatCode>
                <c:ptCount val="3"/>
                <c:pt idx="0">
                  <c:v>15705</c:v>
                </c:pt>
                <c:pt idx="1">
                  <c:v>11007.7</c:v>
                </c:pt>
                <c:pt idx="2">
                  <c:v>4697.3</c:v>
                </c:pt>
              </c:numCache>
            </c:numRef>
          </c:val>
          <c:extLst xmlns:c16r2="http://schemas.microsoft.com/office/drawing/2015/06/chart">
            <c:ext xmlns:c16="http://schemas.microsoft.com/office/drawing/2014/chart" uri="{C3380CC4-5D6E-409C-BE32-E72D297353CC}">
              <c16:uniqueId val="{00000000-E289-4108-86E7-76A55489FEC7}"/>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mn-M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859AA-57E8-4B69-8F7B-59BCCD214E6C}"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1DE24-24AD-47E8-B6EE-DA503808BDF1}" type="slidenum">
              <a:rPr lang="en-US" smtClean="0"/>
              <a:t>‹#›</a:t>
            </a:fld>
            <a:endParaRPr lang="en-US"/>
          </a:p>
        </p:txBody>
      </p:sp>
    </p:spTree>
    <p:extLst>
      <p:ext uri="{BB962C8B-B14F-4D97-AF65-F5344CB8AC3E}">
        <p14:creationId xmlns:p14="http://schemas.microsoft.com/office/powerpoint/2010/main" val="411294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2956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F20057-BA82-B5DB-1988-E524CA91CA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0F86217-10D7-AA75-A9A8-7D1C04C20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79F6115-45C0-78DC-57E7-FF3AC0885A1A}"/>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90D97A1F-7B77-0B9A-50C9-BD741AB2E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10BCD4-FD3C-E8C1-C59D-3EF9997EE79A}"/>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30414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323CAA-22F8-959C-50EB-B1663DE6C0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E4E1704-7973-B644-DBC8-6D93612256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CC214A-398E-1298-F1A7-1059D4116F35}"/>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F286B606-EB54-541A-6F6E-EDD838E8E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ABAE79-B8E6-9D11-E990-7C0F283A8537}"/>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78857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86DCD5-C685-568F-C376-4206045D23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F1D362-B896-061A-8FE2-836640AC41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5FA36B-0A12-CF3B-D9F3-F4737F7AD456}"/>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E6AD7CA3-2BD2-BD29-22B7-554FF5BD7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C7CD4F-F574-E8B8-57F2-F5EB6D5ECC86}"/>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269141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904AA-C384-03F0-2570-B41EA887D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7695ED-18BA-03DA-95E7-6CF03C822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F08945-B615-FBBB-9E85-41FAEA676513}"/>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DDBE6974-DC7A-6A10-AA3F-2BB5AEAA8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9E6D8A-541D-5320-ED91-1C4EB08D33C2}"/>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426425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9EDF85-FDDF-AE1C-FD96-BDF9F1BB1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B8886B-F6E9-8B72-CDC2-79308E6AA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01185C9-E46B-7D06-CD30-B14DFCA4D46A}"/>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1587E943-1F05-AE13-F8F8-B5D063730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1F1D32-8379-2D65-87E2-DB8331CAABD5}"/>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303808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8E3179-CE65-3005-B9F5-3067BCF09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ECCE5C-F237-A882-D43B-B42775926D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737A1C-9197-A99F-56E2-2220D1CEC1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30AAC76-17F9-8D4D-FF2E-8A7D89FA6122}"/>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6" name="Footer Placeholder 5">
            <a:extLst>
              <a:ext uri="{FF2B5EF4-FFF2-40B4-BE49-F238E27FC236}">
                <a16:creationId xmlns:a16="http://schemas.microsoft.com/office/drawing/2014/main" xmlns="" id="{3AF6B7E5-288C-F57E-E63A-878AAD140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A052395-6636-4A91-8425-6116533D1301}"/>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83303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EBA9B6-8D79-5989-C342-CC1231DF5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668ADD-E341-F8CD-D4D4-AF93D8BA2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47FAB5C-299C-6F29-78B9-BDB776AB71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0AC639-5163-FF41-5025-562492100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838BDCB-A870-4813-663B-BDC896FDE6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108CDB3-9C48-CBAE-C370-AE63B8EF23AB}"/>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8" name="Footer Placeholder 7">
            <a:extLst>
              <a:ext uri="{FF2B5EF4-FFF2-40B4-BE49-F238E27FC236}">
                <a16:creationId xmlns:a16="http://schemas.microsoft.com/office/drawing/2014/main" xmlns="" id="{9A53D659-B7CB-FCF9-8B16-6958CDF22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0DCA85-148A-0C9B-71CE-DE8F3AFE4A62}"/>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56367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756A0-6468-6D6D-2481-C06FFDAEA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CD2A115-1756-C1F5-81DD-6B32C274A3DE}"/>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4" name="Footer Placeholder 3">
            <a:extLst>
              <a:ext uri="{FF2B5EF4-FFF2-40B4-BE49-F238E27FC236}">
                <a16:creationId xmlns:a16="http://schemas.microsoft.com/office/drawing/2014/main" xmlns="" id="{E52E47D0-A59E-9104-4DF5-7785D00F4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71AB758-DCE6-626B-8E22-44615ADDBBC7}"/>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74905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D958335-C7E4-2FBA-45F5-AD2D36A403B5}"/>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3" name="Footer Placeholder 2">
            <a:extLst>
              <a:ext uri="{FF2B5EF4-FFF2-40B4-BE49-F238E27FC236}">
                <a16:creationId xmlns:a16="http://schemas.microsoft.com/office/drawing/2014/main" xmlns="" id="{8C111BE0-5F87-A295-8421-11CB4BD528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D062D98-AB60-CFA3-AA57-E3F646FD4C03}"/>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293898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AF846-31EB-DFCD-755F-A5FCDA913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C020B8-FAB8-13E0-EA79-E014DCCDB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998CAB8-885D-1271-5DF9-923FB9CD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7D166F-3C22-21F6-4AFC-7191BBA4ECD2}"/>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6" name="Footer Placeholder 5">
            <a:extLst>
              <a:ext uri="{FF2B5EF4-FFF2-40B4-BE49-F238E27FC236}">
                <a16:creationId xmlns:a16="http://schemas.microsoft.com/office/drawing/2014/main" xmlns="" id="{6089CE7A-F00B-FBA5-E12B-21BD7886B3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4FEF7F-7A90-4587-2289-6FE1B431DDE4}"/>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249754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43083-C3C4-120D-CDE1-213D890A3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09FA63A-2165-27C8-EEA8-EC24971BF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4DD61B7-94E2-2267-8B38-C3CF9CB46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B496BB-DDD9-EDE4-74DE-3CC78C52E62B}"/>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6" name="Footer Placeholder 5">
            <a:extLst>
              <a:ext uri="{FF2B5EF4-FFF2-40B4-BE49-F238E27FC236}">
                <a16:creationId xmlns:a16="http://schemas.microsoft.com/office/drawing/2014/main" xmlns="" id="{2770DC47-8711-3322-CFA2-533BDD1B3C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E7F3999-95F9-ACF0-EA8F-0E7AE77F07FF}"/>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3747712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0E73FA9-19B1-2DE0-8BCA-D2344B7BF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2D87C2-7B00-AAAD-7E9B-726487B78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2EA025-4A09-DC33-8FF0-FB18923BA3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E1CA30A8-2F69-5E0A-D6B0-CE86EAF2B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CD84E0D-BFA7-60E9-D1BB-32FF97ACB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645D4-D879-476B-9111-4F856D1F4D4D}" type="slidenum">
              <a:rPr lang="en-US" smtClean="0"/>
              <a:t>‹#›</a:t>
            </a:fld>
            <a:endParaRPr lang="en-US"/>
          </a:p>
        </p:txBody>
      </p:sp>
    </p:spTree>
    <p:extLst>
      <p:ext uri="{BB962C8B-B14F-4D97-AF65-F5344CB8AC3E}">
        <p14:creationId xmlns:p14="http://schemas.microsoft.com/office/powerpoint/2010/main" val="1443359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F139CA-962E-3440-CAC9-D96847336C9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2491409"/>
            <a:ext cx="12192000" cy="4509052"/>
          </a:xfrm>
          <a:prstGeom prst="rect">
            <a:avLst/>
          </a:prstGeom>
        </p:spPr>
      </p:pic>
      <p:sp>
        <p:nvSpPr>
          <p:cNvPr id="6" name="TextBox 5">
            <a:extLst>
              <a:ext uri="{FF2B5EF4-FFF2-40B4-BE49-F238E27FC236}">
                <a16:creationId xmlns:a16="http://schemas.microsoft.com/office/drawing/2014/main" xmlns="" id="{17728C04-C218-90D8-70A7-1EF875173C29}"/>
              </a:ext>
            </a:extLst>
          </p:cNvPr>
          <p:cNvSpPr txBox="1"/>
          <p:nvPr/>
        </p:nvSpPr>
        <p:spPr>
          <a:xfrm>
            <a:off x="4893613" y="198783"/>
            <a:ext cx="6904383" cy="4154984"/>
          </a:xfrm>
          <a:prstGeom prst="rect">
            <a:avLst/>
          </a:prstGeom>
          <a:noFill/>
        </p:spPr>
        <p:txBody>
          <a:bodyPr wrap="square" rtlCol="0">
            <a:spAutoFit/>
          </a:bodyPr>
          <a:lstStyle/>
          <a:p>
            <a:pPr algn="ctr"/>
            <a:r>
              <a:rPr lang="mn-MN"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latin typeface="0 Arial " panose="020B0604020202090204" pitchFamily="34" charset="-52"/>
              </a:rPr>
              <a:t>БАЯНТАЛ СУМЫН СҮҮЛИЙН 14 ХОНОГИЙН ЦАГ ҮЕИЙН МЭДЭЭ</a:t>
            </a:r>
            <a:endParaRPr lang="en-US"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endParaRPr>
          </a:p>
        </p:txBody>
      </p:sp>
      <p:pic>
        <p:nvPicPr>
          <p:cNvPr id="7" name="Picture 6">
            <a:extLst>
              <a:ext uri="{FF2B5EF4-FFF2-40B4-BE49-F238E27FC236}">
                <a16:creationId xmlns:a16="http://schemas.microsoft.com/office/drawing/2014/main" xmlns="" id="{A1164984-CB39-F495-E3C9-05D4BCB2E7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23" b="92614" l="4830" r="94602">
                        <a14:foregroundMark x1="36648" y1="14489" x2="61932" y2="11932"/>
                        <a14:foregroundMark x1="51420" y1="8523" x2="51420" y2="8523"/>
                        <a14:foregroundMark x1="9659" y1="35511" x2="9659" y2="38068"/>
                        <a14:foregroundMark x1="4830" y1="45455" x2="4830" y2="45455"/>
                        <a14:foregroundMark x1="95170" y1="46023" x2="93750" y2="46023"/>
                        <a14:foregroundMark x1="41761" y1="87500" x2="41761" y2="87500"/>
                        <a14:foregroundMark x1="22159" y1="79545" x2="61364" y2="89489"/>
                        <a14:foregroundMark x1="61364" y1="89489" x2="75852" y2="82955"/>
                        <a14:foregroundMark x1="75852" y1="82955" x2="66761" y2="80398"/>
                        <a14:foregroundMark x1="45455" y1="90057" x2="46591" y2="90057"/>
                        <a14:foregroundMark x1="47443" y1="92614" x2="47443" y2="92614"/>
                        <a14:foregroundMark x1="31818" y1="26420" x2="54830" y2="21591"/>
                        <a14:foregroundMark x1="54830" y1="21591" x2="66761" y2="26705"/>
                      </a14:backgroundRemoval>
                    </a14:imgEffect>
                    <a14:imgEffect>
                      <a14:saturation sat="300000"/>
                    </a14:imgEffect>
                  </a14:imgLayer>
                </a14:imgProps>
              </a:ext>
            </a:extLst>
          </a:blip>
          <a:stretch>
            <a:fillRect/>
          </a:stretch>
        </p:blipFill>
        <p:spPr>
          <a:xfrm>
            <a:off x="503582" y="291548"/>
            <a:ext cx="3038310" cy="3038310"/>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2297999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AE736C-2BBA-3DCB-6200-B04C740BB013}"/>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ЭРҮҮЛ МЭНДИЙН ХҮРЭЭНД</a:t>
            </a:r>
            <a:endParaRPr lang="en-US" sz="4800" b="1" dirty="0"/>
          </a:p>
        </p:txBody>
      </p:sp>
      <p:pic>
        <p:nvPicPr>
          <p:cNvPr id="5" name="Picture 4">
            <a:extLst>
              <a:ext uri="{FF2B5EF4-FFF2-40B4-BE49-F238E27FC236}">
                <a16:creationId xmlns:a16="http://schemas.microsoft.com/office/drawing/2014/main" xmlns="" id="{9FD205B2-8514-1293-CAA0-61B95BE42796}"/>
              </a:ext>
            </a:extLst>
          </p:cNvPr>
          <p:cNvPicPr>
            <a:picLocks noChangeAspect="1"/>
          </p:cNvPicPr>
          <p:nvPr/>
        </p:nvPicPr>
        <p:blipFill>
          <a:blip r:embed="rId2"/>
          <a:stretch>
            <a:fillRect/>
          </a:stretch>
        </p:blipFill>
        <p:spPr>
          <a:xfrm>
            <a:off x="713133" y="107492"/>
            <a:ext cx="1116505" cy="1116505"/>
          </a:xfrm>
          <a:prstGeom prst="rect">
            <a:avLst/>
          </a:prstGeom>
        </p:spPr>
      </p:pic>
      <p:sp>
        <p:nvSpPr>
          <p:cNvPr id="7" name="Rectangle: Rounded Corners 6">
            <a:extLst>
              <a:ext uri="{FF2B5EF4-FFF2-40B4-BE49-F238E27FC236}">
                <a16:creationId xmlns:a16="http://schemas.microsoft.com/office/drawing/2014/main" xmlns="" id="{7F996F89-B58C-6596-7674-BC259F40F5F9}"/>
              </a:ext>
            </a:extLst>
          </p:cNvPr>
          <p:cNvSpPr/>
          <p:nvPr/>
        </p:nvSpPr>
        <p:spPr>
          <a:xfrm>
            <a:off x="1271385" y="3103662"/>
            <a:ext cx="3979270" cy="258846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mn-MN" dirty="0"/>
              <a:t>-  Сүүлийн 14 хоногт эмнэлэгт хэвтэн эмчлүүлсэн-11</a:t>
            </a:r>
          </a:p>
          <a:p>
            <a:pPr algn="just"/>
            <a:r>
              <a:rPr lang="mn-MN" dirty="0"/>
              <a:t>- Жирэмсэн эх-9 /хяналтад бүрэн  орсон шинжилгээнд бүрэн хамрагдсан/</a:t>
            </a:r>
            <a:endParaRPr lang="en-US" dirty="0"/>
          </a:p>
        </p:txBody>
      </p:sp>
      <p:sp>
        <p:nvSpPr>
          <p:cNvPr id="8" name="Arrow: Right 7">
            <a:extLst>
              <a:ext uri="{FF2B5EF4-FFF2-40B4-BE49-F238E27FC236}">
                <a16:creationId xmlns:a16="http://schemas.microsoft.com/office/drawing/2014/main" xmlns="" id="{AD097436-790F-5CCB-A928-4BB8E4E9F21C}"/>
              </a:ext>
            </a:extLst>
          </p:cNvPr>
          <p:cNvSpPr/>
          <p:nvPr/>
        </p:nvSpPr>
        <p:spPr>
          <a:xfrm>
            <a:off x="5315702" y="4052268"/>
            <a:ext cx="1885528" cy="64633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52E7B2B1-6ECF-366A-62AF-5B44FDE04ADF}"/>
              </a:ext>
            </a:extLst>
          </p:cNvPr>
          <p:cNvSpPr/>
          <p:nvPr/>
        </p:nvSpPr>
        <p:spPr>
          <a:xfrm>
            <a:off x="7379367" y="2507555"/>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Урьдчилан сэргийлэх үзлэг-71</a:t>
            </a:r>
            <a:endParaRPr lang="en-US" dirty="0"/>
          </a:p>
        </p:txBody>
      </p:sp>
      <p:sp>
        <p:nvSpPr>
          <p:cNvPr id="18" name="Rectangle: Rounded Corners 17">
            <a:extLst>
              <a:ext uri="{FF2B5EF4-FFF2-40B4-BE49-F238E27FC236}">
                <a16:creationId xmlns:a16="http://schemas.microsoft.com/office/drawing/2014/main" xmlns="" id="{C1516699-D3F5-9A94-2C64-73FF7E37E883}"/>
              </a:ext>
            </a:extLst>
          </p:cNvPr>
          <p:cNvSpPr/>
          <p:nvPr/>
        </p:nvSpPr>
        <p:spPr>
          <a:xfrm>
            <a:off x="7379366" y="5909574"/>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Осол гэмтлийн дуудлага-0</a:t>
            </a:r>
            <a:endParaRPr lang="en-US" dirty="0"/>
          </a:p>
        </p:txBody>
      </p:sp>
      <p:sp>
        <p:nvSpPr>
          <p:cNvPr id="19" name="Rectangle: Rounded Corners 18">
            <a:extLst>
              <a:ext uri="{FF2B5EF4-FFF2-40B4-BE49-F238E27FC236}">
                <a16:creationId xmlns:a16="http://schemas.microsoft.com/office/drawing/2014/main" xmlns="" id="{64F55917-577C-28B0-494B-EBD968214615}"/>
              </a:ext>
            </a:extLst>
          </p:cNvPr>
          <p:cNvSpPr/>
          <p:nvPr/>
        </p:nvSpPr>
        <p:spPr>
          <a:xfrm>
            <a:off x="7379368" y="3106018"/>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Идэвхтэй хяналт-7</a:t>
            </a:r>
            <a:endParaRPr lang="en-US" dirty="0"/>
          </a:p>
        </p:txBody>
      </p:sp>
      <p:sp>
        <p:nvSpPr>
          <p:cNvPr id="20" name="Rectangle: Rounded Corners 19">
            <a:extLst>
              <a:ext uri="{FF2B5EF4-FFF2-40B4-BE49-F238E27FC236}">
                <a16:creationId xmlns:a16="http://schemas.microsoft.com/office/drawing/2014/main" xmlns="" id="{2D74CA50-3F13-2B52-51FB-A3224F419D73}"/>
              </a:ext>
            </a:extLst>
          </p:cNvPr>
          <p:cNvSpPr/>
          <p:nvPr/>
        </p:nvSpPr>
        <p:spPr>
          <a:xfrm>
            <a:off x="7379369" y="3655830"/>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Гэрийн идэвхтэй хяналт-2</a:t>
            </a:r>
            <a:endParaRPr lang="en-US" dirty="0"/>
          </a:p>
        </p:txBody>
      </p:sp>
      <p:sp>
        <p:nvSpPr>
          <p:cNvPr id="21" name="Rectangle: Rounded Corners 20">
            <a:extLst>
              <a:ext uri="{FF2B5EF4-FFF2-40B4-BE49-F238E27FC236}">
                <a16:creationId xmlns:a16="http://schemas.microsoft.com/office/drawing/2014/main" xmlns="" id="{349DF463-EEA3-06A9-35F2-42710B2FC51D}"/>
              </a:ext>
            </a:extLst>
          </p:cNvPr>
          <p:cNvSpPr/>
          <p:nvPr/>
        </p:nvSpPr>
        <p:spPr>
          <a:xfrm>
            <a:off x="7379369" y="4209746"/>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гэрийн дуудлагын үзлэгийн тоо-4</a:t>
            </a:r>
            <a:endParaRPr lang="en-US" dirty="0"/>
          </a:p>
        </p:txBody>
      </p:sp>
      <p:sp>
        <p:nvSpPr>
          <p:cNvPr id="22" name="Rectangle: Rounded Corners 21">
            <a:extLst>
              <a:ext uri="{FF2B5EF4-FFF2-40B4-BE49-F238E27FC236}">
                <a16:creationId xmlns:a16="http://schemas.microsoft.com/office/drawing/2014/main" xmlns="" id="{154752B2-159C-0344-0719-3426B101488C}"/>
              </a:ext>
            </a:extLst>
          </p:cNvPr>
          <p:cNvSpPr/>
          <p:nvPr/>
        </p:nvSpPr>
        <p:spPr>
          <a:xfrm>
            <a:off x="7379369" y="4773041"/>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Алсын дуудлага-6</a:t>
            </a:r>
            <a:endParaRPr lang="en-US" dirty="0"/>
          </a:p>
        </p:txBody>
      </p:sp>
      <p:sp>
        <p:nvSpPr>
          <p:cNvPr id="29" name="Rectangle: Rounded Corners 28">
            <a:extLst>
              <a:ext uri="{FF2B5EF4-FFF2-40B4-BE49-F238E27FC236}">
                <a16:creationId xmlns:a16="http://schemas.microsoft.com/office/drawing/2014/main" xmlns="" id="{1965D400-749F-0240-18D9-F7EA76160DFD}"/>
              </a:ext>
            </a:extLst>
          </p:cNvPr>
          <p:cNvSpPr/>
          <p:nvPr/>
        </p:nvSpPr>
        <p:spPr>
          <a:xfrm>
            <a:off x="7379366" y="5346279"/>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Төвийн дуудлага-15</a:t>
            </a:r>
            <a:endParaRPr lang="en-US" dirty="0"/>
          </a:p>
        </p:txBody>
      </p:sp>
    </p:spTree>
    <p:extLst>
      <p:ext uri="{BB962C8B-B14F-4D97-AF65-F5344CB8AC3E}">
        <p14:creationId xmlns:p14="http://schemas.microsoft.com/office/powerpoint/2010/main" val="3427906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7B402E55-9A2C-71E8-06F8-D42FBAD39E57}"/>
              </a:ext>
            </a:extLst>
          </p:cNvPr>
          <p:cNvSpPr txBox="1">
            <a:spLocks/>
          </p:cNvSpPr>
          <p:nvPr/>
        </p:nvSpPr>
        <p:spPr>
          <a:xfrm>
            <a:off x="838200" y="250616"/>
            <a:ext cx="10515600" cy="890044"/>
          </a:xfrm>
          <a:prstGeom prst="rect">
            <a:avLst/>
          </a:prstGeom>
          <a:solidFill>
            <a:schemeClr val="accent4">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САНХҮҮ ТӨСВИЙН ТАЛААР:</a:t>
            </a:r>
            <a:endParaRPr lang="en-US" sz="3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718D0549-4AAE-0179-DAF1-18A5B4B0A65C}"/>
              </a:ext>
            </a:extLst>
          </p:cNvPr>
          <p:cNvPicPr>
            <a:picLocks noChangeAspect="1"/>
          </p:cNvPicPr>
          <p:nvPr/>
        </p:nvPicPr>
        <p:blipFill>
          <a:blip r:embed="rId2"/>
          <a:stretch>
            <a:fillRect/>
          </a:stretch>
        </p:blipFill>
        <p:spPr>
          <a:xfrm>
            <a:off x="388034" y="137385"/>
            <a:ext cx="1116505" cy="1116505"/>
          </a:xfrm>
          <a:prstGeom prst="rect">
            <a:avLst/>
          </a:prstGeom>
        </p:spPr>
      </p:pic>
      <p:sp>
        <p:nvSpPr>
          <p:cNvPr id="8" name="Rectangle 7"/>
          <p:cNvSpPr/>
          <p:nvPr/>
        </p:nvSpPr>
        <p:spPr>
          <a:xfrm>
            <a:off x="1243514" y="1546474"/>
            <a:ext cx="10283687" cy="1384995"/>
          </a:xfrm>
          <a:prstGeom prst="rect">
            <a:avLst/>
          </a:prstGeom>
        </p:spPr>
        <p:txBody>
          <a:bodyPr wrap="square">
            <a:spAutoFit/>
          </a:bodyPr>
          <a:lstStyle/>
          <a:p>
            <a:pPr algn="just"/>
            <a:r>
              <a:rPr lang="mn-MN" sz="1400" dirty="0">
                <a:latin typeface=" Arial "/>
              </a:rPr>
              <a:t>	2023 оны </a:t>
            </a:r>
            <a:r>
              <a:rPr lang="en-US" sz="1400" dirty="0">
                <a:latin typeface=" Arial "/>
              </a:rPr>
              <a:t>0</a:t>
            </a:r>
            <a:r>
              <a:rPr lang="mn-MN" sz="1400" dirty="0">
                <a:latin typeface=" Arial "/>
              </a:rPr>
              <a:t>1 дүгээр сарын 31-ний байдлаар 15,705.0 мянган төгрөг төлөвлөгөө батлагдсанаас гүйцэтгэлээр 11,007.7  мянган төгрөг буюу 70.1 хувь буюу 4,697.3 мянган төгрөгөөр орлого дутуу орсон байна.</a:t>
            </a:r>
            <a:endParaRPr lang="en-US" sz="1400" dirty="0">
              <a:latin typeface=" Arial "/>
            </a:endParaRPr>
          </a:p>
          <a:p>
            <a:pPr algn="just"/>
            <a:r>
              <a:rPr lang="en-US" sz="1400" dirty="0" err="1">
                <a:latin typeface=" Arial "/>
              </a:rPr>
              <a:t>Баянтал</a:t>
            </a:r>
            <a:r>
              <a:rPr lang="en-US" sz="1400" dirty="0">
                <a:latin typeface=" Arial "/>
              </a:rPr>
              <a:t> </a:t>
            </a:r>
            <a:r>
              <a:rPr lang="en-US" sz="1400" dirty="0" err="1">
                <a:latin typeface=" Arial "/>
              </a:rPr>
              <a:t>сумын</a:t>
            </a:r>
            <a:r>
              <a:rPr lang="en-US" sz="1400" dirty="0">
                <a:latin typeface=" Arial "/>
              </a:rPr>
              <a:t> </a:t>
            </a:r>
            <a:r>
              <a:rPr lang="en-US" sz="1400" dirty="0" err="1">
                <a:latin typeface=" Arial "/>
              </a:rPr>
              <a:t>нэгтгэл</a:t>
            </a:r>
            <a:r>
              <a:rPr lang="mn-MN" sz="1400" dirty="0">
                <a:latin typeface=" Arial "/>
              </a:rPr>
              <a:t>ийн /ОН/ төлөвлөгөө 295,351.5  мянган төгрөг, гүйцэтгэл 128,737.3 мянган  төгрөг байна. Үүнээс үндсэн цалин,унаа хоол,нэмэгдэл урамшуулалд  31,098.9 мянган төгрөг НДШ 4,013.1 мянган  төгрөг зарцуулсан байна.</a:t>
            </a:r>
            <a:endParaRPr lang="en-US" sz="1400" dirty="0">
              <a:latin typeface=" Arial "/>
            </a:endParaRPr>
          </a:p>
          <a:p>
            <a:pPr algn="just"/>
            <a:r>
              <a:rPr lang="en-US" sz="1400" dirty="0" err="1">
                <a:latin typeface=" Arial "/>
              </a:rPr>
              <a:t>Баянтал</a:t>
            </a:r>
            <a:r>
              <a:rPr lang="en-US" sz="1400" dirty="0">
                <a:latin typeface=" Arial "/>
              </a:rPr>
              <a:t> </a:t>
            </a:r>
            <a:r>
              <a:rPr lang="en-US" sz="1400" dirty="0" err="1">
                <a:latin typeface=" Arial "/>
              </a:rPr>
              <a:t>сумын</a:t>
            </a:r>
            <a:r>
              <a:rPr lang="en-US" sz="1400" dirty="0">
                <a:latin typeface=" Arial "/>
              </a:rPr>
              <a:t> </a:t>
            </a:r>
            <a:r>
              <a:rPr lang="en-US" sz="1400" dirty="0" err="1">
                <a:latin typeface=" Arial "/>
              </a:rPr>
              <a:t>нэгтгэлий</a:t>
            </a:r>
            <a:r>
              <a:rPr lang="mn-MN" sz="1400" dirty="0">
                <a:latin typeface=" Arial "/>
              </a:rPr>
              <a:t>н  /ОН/ өглөг 1,664.2 мянган төгрөг , авлага 3,576.8 мянган </a:t>
            </a:r>
            <a:r>
              <a:rPr lang="en-US" sz="1400" dirty="0" err="1">
                <a:latin typeface=" Arial "/>
              </a:rPr>
              <a:t>төгрөг</a:t>
            </a:r>
            <a:r>
              <a:rPr lang="en-US" sz="1400" dirty="0">
                <a:latin typeface=" Arial "/>
              </a:rPr>
              <a:t>  </a:t>
            </a:r>
            <a:r>
              <a:rPr lang="mn-MN" sz="1400" dirty="0">
                <a:latin typeface=" Arial "/>
              </a:rPr>
              <a:t>байна.</a:t>
            </a:r>
            <a:endParaRPr lang="en-US" sz="1400" dirty="0">
              <a:latin typeface=" Arial "/>
            </a:endParaRPr>
          </a:p>
          <a:p>
            <a:pPr algn="just"/>
            <a:r>
              <a:rPr lang="mn-MN" sz="1400" dirty="0">
                <a:latin typeface=" Arial "/>
              </a:rPr>
              <a:t>	</a:t>
            </a:r>
            <a:endParaRPr lang="en-US" sz="1400" dirty="0">
              <a:latin typeface=" Arial "/>
            </a:endParaRPr>
          </a:p>
        </p:txBody>
      </p:sp>
      <p:graphicFrame>
        <p:nvGraphicFramePr>
          <p:cNvPr id="9" name="Chart 8"/>
          <p:cNvGraphicFramePr/>
          <p:nvPr/>
        </p:nvGraphicFramePr>
        <p:xfrm>
          <a:off x="2032000" y="3657600"/>
          <a:ext cx="8128000" cy="3021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7518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3FA7881-A0E2-51BF-731A-5C9D134B753D}"/>
              </a:ext>
            </a:extLst>
          </p:cNvPr>
          <p:cNvSpPr txBox="1"/>
          <p:nvPr/>
        </p:nvSpPr>
        <p:spPr>
          <a:xfrm>
            <a:off x="1256767" y="1391238"/>
            <a:ext cx="10338885" cy="1815882"/>
          </a:xfrm>
          <a:prstGeom prst="rect">
            <a:avLst/>
          </a:prstGeom>
          <a:noFill/>
        </p:spPr>
        <p:txBody>
          <a:bodyPr wrap="square" rtlCol="0">
            <a:spAutoFit/>
          </a:bodyPr>
          <a:lstStyle/>
          <a:p>
            <a:pPr algn="just"/>
            <a:r>
              <a:rPr lang="mn-MN" sz="1400" dirty="0">
                <a:latin typeface=" Arial "/>
              </a:rPr>
              <a:t>	Төсвийн байгууллагын төлбөр тооцоог бүрэн цахимжуулах, нягтлан бодогчийн ажлын ачаалыг бууруулах, бүтээмжийг нэмэгдүүлэх, зайнаас ажиллах боломжийг бий болгох үүднээс төрийн сангийн төлбөр тооцооны цахим системийг хөгжүүлэх, нэвтэрүүлэхтэй холбоотой сургалтыг 2023 оны 2 дугаар сарын 1-ны өдөр аймгийн хэмжээнд зохион байгуулж Баянтал сумаас нийт Санхүү албанаас 1, холбогдох төрийн байгууллагын дарга, нягтлан бодогч 8, нийт 9 төрийн албан хаагч хамрагдлаа. 2 сараас эхлэн төрийн сангийн төлбөр тооцооны цахим системийг нэвтэрүүлэн, төлбөрийн хүсэлт, холбогдох анхан шатны баримтын хавсарган байгууллагын дарга, нягтлан бодогч нар хянан илгээж, төрийн сангийн мэргэжилтэн цахимаар хянах баталгаажуулж, Санхүү албаны дарга төрийн сангийн мэргэжилтэний цахимаар хянасан гүйлгээг баталгаажуулан сангийн яамруу илгээн ажиллаж байна. </a:t>
            </a:r>
            <a:endParaRPr lang="en-US" sz="1400" dirty="0">
              <a:latin typeface=" Arial "/>
            </a:endParaRPr>
          </a:p>
        </p:txBody>
      </p:sp>
      <p:pic>
        <p:nvPicPr>
          <p:cNvPr id="1026" name="Picture 2" descr="C:\Users\toriin san\Downloads\331287240_738401127862170_3567193990070778655_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52" r="10588"/>
          <a:stretch/>
        </p:blipFill>
        <p:spPr bwMode="auto">
          <a:xfrm>
            <a:off x="1364974" y="3318565"/>
            <a:ext cx="5061236" cy="3193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oriin san\Downloads\331399554_524496113121675_8137946715488433658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17" t="6968" b="18067"/>
          <a:stretch/>
        </p:blipFill>
        <p:spPr bwMode="auto">
          <a:xfrm>
            <a:off x="6652591" y="3318565"/>
            <a:ext cx="4837044" cy="31937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9E3D3F72-EBBB-F8BD-28A1-CAA7BC6B6665}"/>
              </a:ext>
            </a:extLst>
          </p:cNvPr>
          <p:cNvSpPr txBox="1">
            <a:spLocks/>
          </p:cNvSpPr>
          <p:nvPr/>
        </p:nvSpPr>
        <p:spPr>
          <a:xfrm>
            <a:off x="838200" y="250616"/>
            <a:ext cx="10515600" cy="890044"/>
          </a:xfrm>
          <a:prstGeom prst="rect">
            <a:avLst/>
          </a:prstGeom>
          <a:solidFill>
            <a:schemeClr val="accent4">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САНХҮҮ ТӨСВИЙН ТАЛААР:</a:t>
            </a:r>
            <a:endParaRPr lang="en-US" sz="3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763F9E64-D43D-4463-5FEC-C81184AA7319}"/>
              </a:ext>
            </a:extLst>
          </p:cNvPr>
          <p:cNvPicPr>
            <a:picLocks noChangeAspect="1"/>
          </p:cNvPicPr>
          <p:nvPr/>
        </p:nvPicPr>
        <p:blipFill>
          <a:blip r:embed="rId4"/>
          <a:stretch>
            <a:fillRect/>
          </a:stretch>
        </p:blipFill>
        <p:spPr>
          <a:xfrm>
            <a:off x="388034" y="137385"/>
            <a:ext cx="1116505" cy="1116505"/>
          </a:xfrm>
          <a:prstGeom prst="rect">
            <a:avLst/>
          </a:prstGeom>
        </p:spPr>
      </p:pic>
    </p:spTree>
    <p:extLst>
      <p:ext uri="{BB962C8B-B14F-4D97-AF65-F5344CB8AC3E}">
        <p14:creationId xmlns:p14="http://schemas.microsoft.com/office/powerpoint/2010/main" val="409355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0BE93A-BEA2-44BD-94AC-82B35642820B}"/>
              </a:ext>
            </a:extLst>
          </p:cNvPr>
          <p:cNvSpPr>
            <a:spLocks noGrp="1"/>
          </p:cNvSpPr>
          <p:nvPr>
            <p:ph type="title"/>
          </p:nvPr>
        </p:nvSpPr>
        <p:spPr/>
        <p:txBody>
          <a:bodyPr>
            <a:normAutofit/>
          </a:bodyPr>
          <a:lstStyle/>
          <a:p>
            <a:r>
              <a:rPr lang="mn-MN" sz="2800" dirty="0">
                <a:latin typeface="Arial" panose="020B0604020202020204" pitchFamily="34" charset="0"/>
                <a:cs typeface="Arial" panose="020B0604020202020204" pitchFamily="34" charset="0"/>
              </a:rPr>
              <a:t>2023.02.04-нд сумын иргэд, албан хаагч, байгууллагуудын дунд зохион байгуулсан “Мөсний баяр”-т нийт 10 ажилчин амжилттай оролцсон.</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089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BE381771-06E8-5059-5D1A-1B7748BE32E1}"/>
              </a:ext>
            </a:extLst>
          </p:cNvPr>
          <p:cNvSpPr txBox="1"/>
          <p:nvPr/>
        </p:nvSpPr>
        <p:spPr>
          <a:xfrm>
            <a:off x="1206764" y="1971336"/>
            <a:ext cx="6530468" cy="2246769"/>
          </a:xfrm>
          <a:prstGeom prst="rect">
            <a:avLst/>
          </a:prstGeom>
          <a:noFill/>
        </p:spPr>
        <p:txBody>
          <a:bodyPr wrap="square">
            <a:spAutoFit/>
          </a:bodyPr>
          <a:lstStyle/>
          <a:p>
            <a:pPr algn="just"/>
            <a:r>
              <a:rPr lang="mn-MN" sz="1400" dirty="0">
                <a:latin typeface=" Arial "/>
              </a:rPr>
              <a:t>Баянтал сумын эмэгтэйчүүд 2023 оны анхдугаар хуралдааныг зохиог байгуулж сумын эмэгтэйчүүдийн тэргүүн, тэргүүлэгчдийг сонгон батлав. Нийт 11 хүний бүрэлдэхүүнтэйгээр сумын эмэгтэйчүүдийн зөвлөл байгуулагдав.</a:t>
            </a:r>
          </a:p>
          <a:p>
            <a:pPr algn="just"/>
            <a:endParaRPr lang="mn-MN" sz="1400" dirty="0">
              <a:latin typeface=" Arial "/>
            </a:endParaRPr>
          </a:p>
          <a:p>
            <a:pPr algn="just"/>
            <a:r>
              <a:rPr lang="mn-MN" sz="1400" dirty="0">
                <a:latin typeface=" Arial "/>
              </a:rPr>
              <a:t>Хог ялган хаях хогийн савнуудыг байгууллагуудад хүлээлгэн өгөв.</a:t>
            </a:r>
          </a:p>
          <a:p>
            <a:pPr algn="just"/>
            <a:endParaRPr lang="mn-MN" sz="1400" dirty="0">
              <a:latin typeface=" Arial "/>
            </a:endParaRPr>
          </a:p>
          <a:p>
            <a:pPr algn="just"/>
            <a:r>
              <a:rPr lang="mn-MN" sz="1400" dirty="0">
                <a:latin typeface=" Arial "/>
              </a:rPr>
              <a:t>Сумын Цас мөсний баярыг 2023.02.11-ний өдөр зохион байгуулав.</a:t>
            </a:r>
          </a:p>
          <a:p>
            <a:pPr marL="285750" indent="-285750" algn="just">
              <a:buFontTx/>
              <a:buChar char="-"/>
            </a:pPr>
            <a:endParaRPr lang="mn-MN" sz="1400" dirty="0">
              <a:latin typeface=" Arial "/>
            </a:endParaRPr>
          </a:p>
          <a:p>
            <a:pPr algn="just"/>
            <a:endParaRPr lang="en-US" sz="1400" dirty="0">
              <a:latin typeface=" Arial "/>
            </a:endParaRPr>
          </a:p>
        </p:txBody>
      </p:sp>
      <p:sp>
        <p:nvSpPr>
          <p:cNvPr id="12" name="TextBox 11">
            <a:extLst>
              <a:ext uri="{FF2B5EF4-FFF2-40B4-BE49-F238E27FC236}">
                <a16:creationId xmlns:a16="http://schemas.microsoft.com/office/drawing/2014/main" xmlns="" id="{7938976B-B34E-648A-0863-01CCF596DB52}"/>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ОНЦЛОХ ҮЙЛ ЯВДАЛ: цөөн үгээр</a:t>
            </a:r>
            <a:endParaRPr lang="en-US" sz="4800" b="1" dirty="0"/>
          </a:p>
        </p:txBody>
      </p:sp>
      <p:pic>
        <p:nvPicPr>
          <p:cNvPr id="13" name="Picture 12">
            <a:extLst>
              <a:ext uri="{FF2B5EF4-FFF2-40B4-BE49-F238E27FC236}">
                <a16:creationId xmlns:a16="http://schemas.microsoft.com/office/drawing/2014/main" xmlns="" id="{6FECCBC1-848D-ABE5-17B7-F1C9C06EEC3B}"/>
              </a:ext>
            </a:extLst>
          </p:cNvPr>
          <p:cNvPicPr>
            <a:picLocks noChangeAspect="1"/>
          </p:cNvPicPr>
          <p:nvPr/>
        </p:nvPicPr>
        <p:blipFill>
          <a:blip r:embed="rId2"/>
          <a:stretch>
            <a:fillRect/>
          </a:stretch>
        </p:blipFill>
        <p:spPr>
          <a:xfrm>
            <a:off x="713133" y="107492"/>
            <a:ext cx="1116505" cy="1116505"/>
          </a:xfrm>
          <a:prstGeom prst="rect">
            <a:avLst/>
          </a:prstGeom>
        </p:spPr>
      </p:pic>
      <p:pic>
        <p:nvPicPr>
          <p:cNvPr id="5" name="Picture 4">
            <a:extLst>
              <a:ext uri="{FF2B5EF4-FFF2-40B4-BE49-F238E27FC236}">
                <a16:creationId xmlns:a16="http://schemas.microsoft.com/office/drawing/2014/main" xmlns="" id="{47109F33-538E-7FF5-E240-E58F9442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312" y="4874859"/>
            <a:ext cx="2760778" cy="1554613"/>
          </a:xfrm>
          <a:prstGeom prst="rect">
            <a:avLst/>
          </a:prstGeom>
        </p:spPr>
      </p:pic>
      <p:pic>
        <p:nvPicPr>
          <p:cNvPr id="6" name="Picture 5">
            <a:extLst>
              <a:ext uri="{FF2B5EF4-FFF2-40B4-BE49-F238E27FC236}">
                <a16:creationId xmlns:a16="http://schemas.microsoft.com/office/drawing/2014/main" xmlns="" id="{B6F81EF7-FF77-1A1D-620B-733A22041452}"/>
              </a:ext>
            </a:extLst>
          </p:cNvPr>
          <p:cNvPicPr>
            <a:picLocks noChangeAspect="1"/>
          </p:cNvPicPr>
          <p:nvPr/>
        </p:nvPicPr>
        <p:blipFill>
          <a:blip r:embed="rId4"/>
          <a:stretch>
            <a:fillRect/>
          </a:stretch>
        </p:blipFill>
        <p:spPr>
          <a:xfrm>
            <a:off x="6096000" y="4874859"/>
            <a:ext cx="2761359" cy="1554613"/>
          </a:xfrm>
          <a:prstGeom prst="rect">
            <a:avLst/>
          </a:prstGeom>
        </p:spPr>
      </p:pic>
      <p:pic>
        <p:nvPicPr>
          <p:cNvPr id="8" name="Content Placeholder 3">
            <a:extLst>
              <a:ext uri="{FF2B5EF4-FFF2-40B4-BE49-F238E27FC236}">
                <a16:creationId xmlns:a16="http://schemas.microsoft.com/office/drawing/2014/main" xmlns="" id="{49030152-23BA-EDE4-B396-0A1D6201E184}"/>
              </a:ext>
            </a:extLst>
          </p:cNvPr>
          <p:cNvPicPr>
            <a:picLocks noGrp="1" noChangeAspect="1"/>
          </p:cNvPicPr>
          <p:nvPr>
            <p:ph idx="1"/>
          </p:nvPr>
        </p:nvPicPr>
        <p:blipFill rotWithShape="1">
          <a:blip r:embed="rId5"/>
          <a:srcRect b="35549"/>
          <a:stretch/>
        </p:blipFill>
        <p:spPr>
          <a:xfrm>
            <a:off x="9267002" y="3508498"/>
            <a:ext cx="2470088" cy="1198807"/>
          </a:xfrm>
          <a:prstGeom prst="rect">
            <a:avLst/>
          </a:prstGeom>
        </p:spPr>
      </p:pic>
      <p:pic>
        <p:nvPicPr>
          <p:cNvPr id="10" name="Picture 9">
            <a:extLst>
              <a:ext uri="{FF2B5EF4-FFF2-40B4-BE49-F238E27FC236}">
                <a16:creationId xmlns:a16="http://schemas.microsoft.com/office/drawing/2014/main" xmlns="" id="{FC32A53B-5C7F-FAB4-ABB6-0DF9A378C111}"/>
              </a:ext>
            </a:extLst>
          </p:cNvPr>
          <p:cNvPicPr>
            <a:picLocks noChangeAspect="1"/>
          </p:cNvPicPr>
          <p:nvPr/>
        </p:nvPicPr>
        <p:blipFill>
          <a:blip r:embed="rId6"/>
          <a:stretch>
            <a:fillRect/>
          </a:stretch>
        </p:blipFill>
        <p:spPr>
          <a:xfrm>
            <a:off x="9247704" y="1864956"/>
            <a:ext cx="2470087" cy="1475988"/>
          </a:xfrm>
          <a:prstGeom prst="rect">
            <a:avLst/>
          </a:prstGeom>
        </p:spPr>
      </p:pic>
      <p:pic>
        <p:nvPicPr>
          <p:cNvPr id="14" name="Picture 13">
            <a:extLst>
              <a:ext uri="{FF2B5EF4-FFF2-40B4-BE49-F238E27FC236}">
                <a16:creationId xmlns:a16="http://schemas.microsoft.com/office/drawing/2014/main" xmlns="" id="{003215D5-F68C-379A-6921-BBA20C5852EC}"/>
              </a:ext>
            </a:extLst>
          </p:cNvPr>
          <p:cNvPicPr>
            <a:picLocks noChangeAspect="1"/>
          </p:cNvPicPr>
          <p:nvPr/>
        </p:nvPicPr>
        <p:blipFill>
          <a:blip r:embed="rId7"/>
          <a:stretch>
            <a:fillRect/>
          </a:stretch>
        </p:blipFill>
        <p:spPr>
          <a:xfrm>
            <a:off x="519950" y="4867690"/>
            <a:ext cx="2619375" cy="1561781"/>
          </a:xfrm>
          <a:prstGeom prst="rect">
            <a:avLst/>
          </a:prstGeom>
        </p:spPr>
      </p:pic>
      <p:pic>
        <p:nvPicPr>
          <p:cNvPr id="15" name="Picture 14">
            <a:extLst>
              <a:ext uri="{FF2B5EF4-FFF2-40B4-BE49-F238E27FC236}">
                <a16:creationId xmlns:a16="http://schemas.microsoft.com/office/drawing/2014/main" xmlns="" id="{D1291722-3D1A-43C7-5817-439B997A3084}"/>
              </a:ext>
            </a:extLst>
          </p:cNvPr>
          <p:cNvPicPr>
            <a:picLocks noChangeAspect="1"/>
          </p:cNvPicPr>
          <p:nvPr/>
        </p:nvPicPr>
        <p:blipFill>
          <a:blip r:embed="rId8"/>
          <a:stretch>
            <a:fillRect/>
          </a:stretch>
        </p:blipFill>
        <p:spPr>
          <a:xfrm>
            <a:off x="3258278" y="4867691"/>
            <a:ext cx="2619375" cy="1554613"/>
          </a:xfrm>
          <a:prstGeom prst="rect">
            <a:avLst/>
          </a:prstGeom>
        </p:spPr>
      </p:pic>
    </p:spTree>
    <p:extLst>
      <p:ext uri="{BB962C8B-B14F-4D97-AF65-F5344CB8AC3E}">
        <p14:creationId xmlns:p14="http://schemas.microsoft.com/office/powerpoint/2010/main" val="75121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A67DA-6564-2812-2005-64B3B0CC6194}"/>
              </a:ext>
            </a:extLst>
          </p:cNvPr>
          <p:cNvSpPr txBox="1">
            <a:spLocks/>
          </p:cNvSpPr>
          <p:nvPr/>
        </p:nvSpPr>
        <p:spPr>
          <a:xfrm>
            <a:off x="838200" y="-184903"/>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УДИРДЛАГА ЗОХИОН БАЙГУУЛАЛТ:</a:t>
            </a:r>
            <a:endParaRPr lang="en-US" sz="3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4D42A33C-02AB-B6B2-B542-D3E79B816E70}"/>
              </a:ext>
            </a:extLst>
          </p:cNvPr>
          <p:cNvPicPr>
            <a:picLocks noChangeAspect="1"/>
          </p:cNvPicPr>
          <p:nvPr/>
        </p:nvPicPr>
        <p:blipFill>
          <a:blip r:embed="rId2"/>
          <a:stretch>
            <a:fillRect/>
          </a:stretch>
        </p:blipFill>
        <p:spPr>
          <a:xfrm>
            <a:off x="698515" y="221725"/>
            <a:ext cx="1116505" cy="1116505"/>
          </a:xfrm>
          <a:prstGeom prst="rect">
            <a:avLst/>
          </a:prstGeom>
        </p:spPr>
      </p:pic>
      <p:sp>
        <p:nvSpPr>
          <p:cNvPr id="4" name="TextBox 3">
            <a:extLst>
              <a:ext uri="{FF2B5EF4-FFF2-40B4-BE49-F238E27FC236}">
                <a16:creationId xmlns:a16="http://schemas.microsoft.com/office/drawing/2014/main" xmlns="" id="{E3FA7881-A0E2-51BF-731A-5C9D134B753D}"/>
              </a:ext>
            </a:extLst>
          </p:cNvPr>
          <p:cNvSpPr txBox="1"/>
          <p:nvPr/>
        </p:nvSpPr>
        <p:spPr>
          <a:xfrm>
            <a:off x="1014915" y="1547288"/>
            <a:ext cx="10338885" cy="289310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mn-MN" sz="1400" dirty="0">
                <a:latin typeface=" Arial "/>
              </a:rPr>
              <a:t>Сумын Засаг даргын зөвлөл 2023 оны 01 дүгээр сарын 31-ний өдрийн 3 дугаар хуралдаанаар 4 асуудал хэлэлцэн шийдвэрлэж 2,341,270 төгрөгийг засаг даргын нөөц хөрөнгөөс зарцуулахаар болсон. </a:t>
            </a:r>
          </a:p>
          <a:p>
            <a:pPr marL="285750" indent="-285750" algn="just">
              <a:lnSpc>
                <a:spcPct val="150000"/>
              </a:lnSpc>
              <a:buFont typeface="Arial" panose="020B0604020202020204" pitchFamily="34" charset="0"/>
              <a:buChar char="•"/>
            </a:pPr>
            <a:r>
              <a:rPr lang="mn-MN" sz="1400" dirty="0">
                <a:latin typeface=" Arial "/>
              </a:rPr>
              <a:t>Сумын Гэмт хэргээс урьдчилан сэргийлэх ажлыг зохицуулах салбар зөвлөлийн эхний хуралдааныг 2023.02.10-ны зохион байгуулж, 2023 оны ажлын төсөв, төлөвлөгөөг хэлэлцэн батлав.</a:t>
            </a:r>
          </a:p>
          <a:p>
            <a:pPr marL="285750" indent="-285750" algn="just">
              <a:lnSpc>
                <a:spcPct val="150000"/>
              </a:lnSpc>
              <a:buFont typeface="Arial" panose="020B0604020202020204" pitchFamily="34" charset="0"/>
              <a:buChar char="•"/>
            </a:pPr>
            <a:r>
              <a:rPr lang="mn-MN" sz="1400" dirty="0">
                <a:solidFill>
                  <a:srgbClr val="000000"/>
                </a:solidFill>
                <a:effectLst/>
                <a:latin typeface=" Arial "/>
                <a:ea typeface="Times New Roman" panose="02020603050405020304" pitchFamily="18" charset="0"/>
                <a:cs typeface="Mongolian Baiti" panose="03000500000000000000" pitchFamily="66" charset="0"/>
              </a:rPr>
              <a:t>Засаг даргын тамгын газрын нийгмийн бодлогын мэргэжилтэн, Сумын иргэдийн хурлын нийгэм, цахим бодлогын хэсгийн хорооны даргын хамт нийгмийн чиглэлийн байгууллагуудын үйл ажиллагааны явцад хяналт хийж хяналтаар илэрсэн зүйлүүдэд зөвлөмж өгөн ажиллав.</a:t>
            </a:r>
          </a:p>
          <a:p>
            <a:pPr marL="285750" indent="-285750" algn="just">
              <a:lnSpc>
                <a:spcPct val="150000"/>
              </a:lnSpc>
              <a:buFont typeface="Arial" panose="020B0604020202020204" pitchFamily="34" charset="0"/>
              <a:buChar char="•"/>
            </a:pPr>
            <a:r>
              <a:rPr lang="mn-MN" sz="1400" dirty="0">
                <a:solidFill>
                  <a:srgbClr val="000000"/>
                </a:solidFill>
                <a:effectLst/>
                <a:latin typeface=" Arial "/>
                <a:ea typeface="Calibri" panose="020F0502020204030204" pitchFamily="34" charset="0"/>
                <a:cs typeface="Mongolian Baiti" panose="03000500000000000000" pitchFamily="66" charset="0"/>
              </a:rPr>
              <a:t>Бүх нийтийн цэ</a:t>
            </a:r>
            <a:r>
              <a:rPr lang="mn-MN" sz="1400" dirty="0">
                <a:solidFill>
                  <a:srgbClr val="000000"/>
                </a:solidFill>
                <a:latin typeface=" Arial "/>
                <a:ea typeface="Calibri" panose="020F0502020204030204" pitchFamily="34" charset="0"/>
                <a:cs typeface="Mongolian Baiti" panose="03000500000000000000" pitchFamily="66" charset="0"/>
              </a:rPr>
              <a:t>вэрлэгээг зохион байгуулав.</a:t>
            </a:r>
            <a:endParaRPr lang="en-US" sz="1400" dirty="0">
              <a:effectLst/>
              <a:latin typeface=" Arial "/>
              <a:ea typeface="Calibri" panose="020F0502020204030204" pitchFamily="34" charset="0"/>
              <a:cs typeface="Mongolian Baiti" panose="03000500000000000000" pitchFamily="66" charset="0"/>
            </a:endParaRPr>
          </a:p>
          <a:p>
            <a:endParaRPr lang="mn-MN" sz="1400" dirty="0">
              <a:latin typeface=" Arial "/>
            </a:endParaRPr>
          </a:p>
        </p:txBody>
      </p:sp>
      <p:pic>
        <p:nvPicPr>
          <p:cNvPr id="5" name="Picture 4">
            <a:extLst>
              <a:ext uri="{FF2B5EF4-FFF2-40B4-BE49-F238E27FC236}">
                <a16:creationId xmlns:a16="http://schemas.microsoft.com/office/drawing/2014/main" xmlns="" id="{36188A6F-9D1E-55F7-FB47-E6E04D07FE18}"/>
              </a:ext>
            </a:extLst>
          </p:cNvPr>
          <p:cNvPicPr>
            <a:picLocks noChangeAspect="1"/>
          </p:cNvPicPr>
          <p:nvPr/>
        </p:nvPicPr>
        <p:blipFill>
          <a:blip r:embed="rId3"/>
          <a:stretch>
            <a:fillRect/>
          </a:stretch>
        </p:blipFill>
        <p:spPr>
          <a:xfrm>
            <a:off x="1014915" y="4407166"/>
            <a:ext cx="2594903" cy="1946177"/>
          </a:xfrm>
          <a:prstGeom prst="rect">
            <a:avLst/>
          </a:prstGeom>
        </p:spPr>
      </p:pic>
      <p:pic>
        <p:nvPicPr>
          <p:cNvPr id="6" name="Picture 5">
            <a:extLst>
              <a:ext uri="{FF2B5EF4-FFF2-40B4-BE49-F238E27FC236}">
                <a16:creationId xmlns:a16="http://schemas.microsoft.com/office/drawing/2014/main" xmlns="" id="{657804FD-2D76-6925-6A89-EF5D00A81CB9}"/>
              </a:ext>
            </a:extLst>
          </p:cNvPr>
          <p:cNvPicPr>
            <a:picLocks noChangeAspect="1"/>
          </p:cNvPicPr>
          <p:nvPr/>
        </p:nvPicPr>
        <p:blipFill>
          <a:blip r:embed="rId4"/>
          <a:stretch>
            <a:fillRect/>
          </a:stretch>
        </p:blipFill>
        <p:spPr>
          <a:xfrm>
            <a:off x="3711231" y="4397546"/>
            <a:ext cx="2594904" cy="1965416"/>
          </a:xfrm>
          <a:prstGeom prst="rect">
            <a:avLst/>
          </a:prstGeom>
        </p:spPr>
      </p:pic>
      <p:pic>
        <p:nvPicPr>
          <p:cNvPr id="7" name="Picture 6">
            <a:extLst>
              <a:ext uri="{FF2B5EF4-FFF2-40B4-BE49-F238E27FC236}">
                <a16:creationId xmlns:a16="http://schemas.microsoft.com/office/drawing/2014/main" xmlns="" id="{E4BB3D00-1FC3-580D-E563-DD9CE0F51EC8}"/>
              </a:ext>
            </a:extLst>
          </p:cNvPr>
          <p:cNvPicPr>
            <a:picLocks noChangeAspect="1"/>
          </p:cNvPicPr>
          <p:nvPr/>
        </p:nvPicPr>
        <p:blipFill>
          <a:blip r:embed="rId5"/>
          <a:stretch>
            <a:fillRect/>
          </a:stretch>
        </p:blipFill>
        <p:spPr>
          <a:xfrm>
            <a:off x="6464710" y="4397546"/>
            <a:ext cx="2739078" cy="1965416"/>
          </a:xfrm>
          <a:prstGeom prst="rect">
            <a:avLst/>
          </a:prstGeom>
        </p:spPr>
      </p:pic>
      <p:pic>
        <p:nvPicPr>
          <p:cNvPr id="8" name="Picture 7">
            <a:extLst>
              <a:ext uri="{FF2B5EF4-FFF2-40B4-BE49-F238E27FC236}">
                <a16:creationId xmlns:a16="http://schemas.microsoft.com/office/drawing/2014/main" xmlns="" id="{B823E0E7-9FC4-3A26-1B95-E3A8CA7EA139}"/>
              </a:ext>
            </a:extLst>
          </p:cNvPr>
          <p:cNvPicPr>
            <a:picLocks noChangeAspect="1"/>
          </p:cNvPicPr>
          <p:nvPr/>
        </p:nvPicPr>
        <p:blipFill>
          <a:blip r:embed="rId6"/>
          <a:stretch>
            <a:fillRect/>
          </a:stretch>
        </p:blipFill>
        <p:spPr>
          <a:xfrm>
            <a:off x="9362363" y="4407166"/>
            <a:ext cx="2353993" cy="1765495"/>
          </a:xfrm>
          <a:prstGeom prst="rect">
            <a:avLst/>
          </a:prstGeom>
        </p:spPr>
      </p:pic>
    </p:spTree>
    <p:extLst>
      <p:ext uri="{BB962C8B-B14F-4D97-AF65-F5344CB8AC3E}">
        <p14:creationId xmlns:p14="http://schemas.microsoft.com/office/powerpoint/2010/main" val="342378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B402E55-9A2C-71E8-06F8-D42FBAD39E57}"/>
              </a:ext>
            </a:extLst>
          </p:cNvPr>
          <p:cNvSpPr txBox="1">
            <a:spLocks/>
          </p:cNvSpPr>
          <p:nvPr/>
        </p:nvSpPr>
        <p:spPr>
          <a:xfrm>
            <a:off x="838200" y="477078"/>
            <a:ext cx="10515600" cy="663582"/>
          </a:xfrm>
          <a:prstGeom prst="rect">
            <a:avLst/>
          </a:prstGeom>
          <a:solidFill>
            <a:schemeClr val="accent4">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ОРОН НУТГИЙН ХӨГЖЛИЙН САН:</a:t>
            </a:r>
            <a:endParaRPr lang="en-US"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718D0549-4AAE-0179-DAF1-18A5B4B0A65C}"/>
              </a:ext>
            </a:extLst>
          </p:cNvPr>
          <p:cNvPicPr>
            <a:picLocks noChangeAspect="1"/>
          </p:cNvPicPr>
          <p:nvPr/>
        </p:nvPicPr>
        <p:blipFill>
          <a:blip r:embed="rId2"/>
          <a:stretch>
            <a:fillRect/>
          </a:stretch>
        </p:blipFill>
        <p:spPr>
          <a:xfrm>
            <a:off x="685262" y="250616"/>
            <a:ext cx="1116505" cy="1116505"/>
          </a:xfrm>
          <a:prstGeom prst="rect">
            <a:avLst/>
          </a:prstGeom>
        </p:spPr>
      </p:pic>
      <p:sp>
        <p:nvSpPr>
          <p:cNvPr id="6" name="TextBox 5">
            <a:extLst>
              <a:ext uri="{FF2B5EF4-FFF2-40B4-BE49-F238E27FC236}">
                <a16:creationId xmlns:a16="http://schemas.microsoft.com/office/drawing/2014/main" xmlns="" id="{231B9343-FE7D-8651-34E3-08A303E5942F}"/>
              </a:ext>
            </a:extLst>
          </p:cNvPr>
          <p:cNvSpPr txBox="1"/>
          <p:nvPr/>
        </p:nvSpPr>
        <p:spPr>
          <a:xfrm>
            <a:off x="685262" y="1708226"/>
            <a:ext cx="11012556" cy="256993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mn-MN" sz="1400" dirty="0">
                <a:latin typeface=" Arial "/>
              </a:rPr>
              <a:t> </a:t>
            </a:r>
            <a:r>
              <a:rPr lang="mn-MN" sz="1400" dirty="0">
                <a:effectLst/>
                <a:latin typeface=" Arial "/>
                <a:ea typeface="Calibri" panose="020F0502020204030204" pitchFamily="34" charset="0"/>
              </a:rPr>
              <a:t> Хөгжлийн бодлого төлөвлөлт, хөрөнгө оруулалтын хэлтэс-т Сумын 2022 оны төсвийн жилийн орон нутгийн хөгжлийн сангийн гүйцэтгэл, зарцуулалтын тайланг хавсралтаар хүргүүлэв.</a:t>
            </a:r>
          </a:p>
          <a:p>
            <a:pPr marL="285750" indent="-285750" algn="just">
              <a:lnSpc>
                <a:spcPct val="150000"/>
              </a:lnSpc>
              <a:buFont typeface="Arial" panose="020B0604020202020204" pitchFamily="34" charset="0"/>
              <a:buChar char="•"/>
            </a:pPr>
            <a:r>
              <a:rPr lang="mn-MN" sz="1400" dirty="0">
                <a:latin typeface=" Arial "/>
              </a:rPr>
              <a:t> Орон нутгийн хөгжлийн сангийн цахим сургалтад Нийгмийн бодлого, худалдан авах ажиллагаа хариуцсан мэргэжилтэн, 2 багийн дарга нар суув.</a:t>
            </a:r>
          </a:p>
          <a:p>
            <a:pPr marL="285750" indent="-285750" algn="just">
              <a:lnSpc>
                <a:spcPct val="150000"/>
              </a:lnSpc>
              <a:buFont typeface="Arial" panose="020B0604020202020204" pitchFamily="34" charset="0"/>
              <a:buChar char="•"/>
            </a:pPr>
            <a:r>
              <a:rPr lang="mn-MN" sz="1400" dirty="0">
                <a:latin typeface=" Arial "/>
              </a:rPr>
              <a:t>Орон нутгийн хөгжлийн санг иргэдийн оролцоотой төлөвлөх нь цахим сургалтад 2 албан хаагч хамрагдаж гэрчилгээгээ гардан авлаа</a:t>
            </a:r>
          </a:p>
          <a:p>
            <a:pPr marL="285750" indent="-285750" algn="just">
              <a:lnSpc>
                <a:spcPct val="150000"/>
              </a:lnSpc>
              <a:buFont typeface="Arial" panose="020B0604020202020204" pitchFamily="34" charset="0"/>
              <a:buChar char="•"/>
            </a:pPr>
            <a:endParaRPr lang="mn-MN" sz="1400" dirty="0">
              <a:latin typeface=" Arial "/>
            </a:endParaRPr>
          </a:p>
          <a:p>
            <a:pPr algn="just"/>
            <a:endParaRPr lang="en-US" sz="1400" dirty="0">
              <a:latin typeface=" Arial "/>
            </a:endParaRPr>
          </a:p>
        </p:txBody>
      </p:sp>
      <p:pic>
        <p:nvPicPr>
          <p:cNvPr id="2" name="Picture 1">
            <a:extLst>
              <a:ext uri="{FF2B5EF4-FFF2-40B4-BE49-F238E27FC236}">
                <a16:creationId xmlns:a16="http://schemas.microsoft.com/office/drawing/2014/main" xmlns="" id="{5BC911B1-F5E5-6D31-FB3C-302BBB32671C}"/>
              </a:ext>
            </a:extLst>
          </p:cNvPr>
          <p:cNvPicPr>
            <a:picLocks noChangeAspect="1"/>
          </p:cNvPicPr>
          <p:nvPr/>
        </p:nvPicPr>
        <p:blipFill>
          <a:blip r:embed="rId3"/>
          <a:stretch>
            <a:fillRect/>
          </a:stretch>
        </p:blipFill>
        <p:spPr>
          <a:xfrm>
            <a:off x="5951736" y="4171567"/>
            <a:ext cx="3486150" cy="1962150"/>
          </a:xfrm>
          <a:prstGeom prst="rect">
            <a:avLst/>
          </a:prstGeom>
        </p:spPr>
      </p:pic>
      <p:pic>
        <p:nvPicPr>
          <p:cNvPr id="7" name="Picture 6">
            <a:extLst>
              <a:ext uri="{FF2B5EF4-FFF2-40B4-BE49-F238E27FC236}">
                <a16:creationId xmlns:a16="http://schemas.microsoft.com/office/drawing/2014/main" xmlns="" id="{20C9B70D-A20A-CA49-B184-7D7FDD777F4C}"/>
              </a:ext>
            </a:extLst>
          </p:cNvPr>
          <p:cNvPicPr>
            <a:picLocks noChangeAspect="1"/>
          </p:cNvPicPr>
          <p:nvPr/>
        </p:nvPicPr>
        <p:blipFill>
          <a:blip r:embed="rId4"/>
          <a:stretch>
            <a:fillRect/>
          </a:stretch>
        </p:blipFill>
        <p:spPr>
          <a:xfrm>
            <a:off x="9690441" y="4136296"/>
            <a:ext cx="1504950" cy="1962150"/>
          </a:xfrm>
          <a:prstGeom prst="rect">
            <a:avLst/>
          </a:prstGeom>
        </p:spPr>
      </p:pic>
      <p:pic>
        <p:nvPicPr>
          <p:cNvPr id="9" name="Picture 8">
            <a:extLst>
              <a:ext uri="{FF2B5EF4-FFF2-40B4-BE49-F238E27FC236}">
                <a16:creationId xmlns:a16="http://schemas.microsoft.com/office/drawing/2014/main" xmlns="" id="{171157A2-5B05-4B27-95F8-43DB13279AF2}"/>
              </a:ext>
            </a:extLst>
          </p:cNvPr>
          <p:cNvPicPr>
            <a:picLocks noChangeAspect="1"/>
          </p:cNvPicPr>
          <p:nvPr/>
        </p:nvPicPr>
        <p:blipFill rotWithShape="1">
          <a:blip r:embed="rId5"/>
          <a:srcRect l="1385" t="18241" r="19597" b="16087"/>
          <a:stretch/>
        </p:blipFill>
        <p:spPr>
          <a:xfrm>
            <a:off x="1243514" y="4051699"/>
            <a:ext cx="4455668" cy="2082018"/>
          </a:xfrm>
          <a:prstGeom prst="rect">
            <a:avLst/>
          </a:prstGeom>
        </p:spPr>
      </p:pic>
    </p:spTree>
    <p:extLst>
      <p:ext uri="{BB962C8B-B14F-4D97-AF65-F5344CB8AC3E}">
        <p14:creationId xmlns:p14="http://schemas.microsoft.com/office/powerpoint/2010/main" val="281137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610982624"/>
              </p:ext>
            </p:extLst>
          </p:nvPr>
        </p:nvGraphicFramePr>
        <p:xfrm>
          <a:off x="8060487" y="2238105"/>
          <a:ext cx="3338786" cy="687742"/>
        </p:xfrm>
        <a:graphic>
          <a:graphicData uri="http://schemas.openxmlformats.org/drawingml/2006/table">
            <a:tbl>
              <a:tblPr firstRow="1" bandRow="1">
                <a:tableStyleId>{775DCB02-9BB8-47FD-8907-85C794F793BA}</a:tableStyleId>
              </a:tblPr>
              <a:tblGrid>
                <a:gridCol w="1669393">
                  <a:extLst>
                    <a:ext uri="{9D8B030D-6E8A-4147-A177-3AD203B41FA5}">
                      <a16:colId xmlns:a16="http://schemas.microsoft.com/office/drawing/2014/main" xmlns="" val="939452530"/>
                    </a:ext>
                  </a:extLst>
                </a:gridCol>
                <a:gridCol w="1669393">
                  <a:extLst>
                    <a:ext uri="{9D8B030D-6E8A-4147-A177-3AD203B41FA5}">
                      <a16:colId xmlns:a16="http://schemas.microsoft.com/office/drawing/2014/main" xmlns="" val="2328999776"/>
                    </a:ext>
                  </a:extLst>
                </a:gridCol>
              </a:tblGrid>
              <a:tr h="326133">
                <a:tc>
                  <a:txBody>
                    <a:bodyPr/>
                    <a:lstStyle/>
                    <a:p>
                      <a:pPr algn="ctr"/>
                      <a:r>
                        <a:rPr lang="mn-MN" sz="1000" b="0" dirty="0">
                          <a:ln>
                            <a:solidFill>
                              <a:sysClr val="windowText" lastClr="000000"/>
                            </a:solidFill>
                          </a:ln>
                          <a:solidFill>
                            <a:sysClr val="windowText" lastClr="000000"/>
                          </a:solidFill>
                          <a:effectLst>
                            <a:outerShdw blurRad="60007" dist="310007" dir="7680000" sy="30000" kx="1300200" algn="ctr" rotWithShape="0">
                              <a:prstClr val="black">
                                <a:alpha val="32000"/>
                              </a:prstClr>
                            </a:outerShdw>
                          </a:effectLst>
                          <a:latin typeface="+mn-lt"/>
                        </a:rPr>
                        <a:t>7 хоногт нэмэгдсэн өрхийн тоо</a:t>
                      </a:r>
                    </a:p>
                  </a:txBody>
                  <a:tcPr anchor="ctr"/>
                </a:tc>
                <a:tc>
                  <a:txBody>
                    <a:bodyPr/>
                    <a:lstStyle/>
                    <a:p>
                      <a:pPr algn="ctr"/>
                      <a:r>
                        <a:rPr lang="mn-MN" sz="1000" b="0" dirty="0">
                          <a:ln>
                            <a:solidFill>
                              <a:sysClr val="windowText" lastClr="000000"/>
                            </a:solidFill>
                          </a:ln>
                          <a:solidFill>
                            <a:sysClr val="windowText" lastClr="000000"/>
                          </a:solidFill>
                          <a:effectLst>
                            <a:outerShdw blurRad="60007" dist="310007" dir="7680000" sy="30000" kx="1300200" algn="ctr" rotWithShape="0">
                              <a:prstClr val="black">
                                <a:alpha val="32000"/>
                              </a:prstClr>
                            </a:outerShdw>
                          </a:effectLst>
                          <a:latin typeface="+mn-lt"/>
                        </a:rPr>
                        <a:t>Нийт өрхийн тоо </a:t>
                      </a:r>
                    </a:p>
                  </a:txBody>
                  <a:tcPr anchor="ctr"/>
                </a:tc>
                <a:extLst>
                  <a:ext uri="{0D108BD9-81ED-4DB2-BD59-A6C34878D82A}">
                    <a16:rowId xmlns:a16="http://schemas.microsoft.com/office/drawing/2014/main" xmlns="" val="1723289631"/>
                  </a:ext>
                </a:extLst>
              </a:tr>
              <a:tr h="291502">
                <a:tc>
                  <a:txBody>
                    <a:bodyPr/>
                    <a:lstStyle/>
                    <a:p>
                      <a:pPr algn="ctr"/>
                      <a:endParaRPr lang="mn-MN" sz="1000" dirty="0"/>
                    </a:p>
                  </a:txBody>
                  <a:tcPr/>
                </a:tc>
                <a:tc>
                  <a:txBody>
                    <a:bodyPr/>
                    <a:lstStyle/>
                    <a:p>
                      <a:pPr algn="ctr"/>
                      <a:r>
                        <a:rPr lang="en-US" sz="1000" dirty="0"/>
                        <a:t>7</a:t>
                      </a:r>
                      <a:endParaRPr lang="mn-MN" sz="1000" dirty="0"/>
                    </a:p>
                  </a:txBody>
                  <a:tcPr/>
                </a:tc>
                <a:extLst>
                  <a:ext uri="{0D108BD9-81ED-4DB2-BD59-A6C34878D82A}">
                    <a16:rowId xmlns:a16="http://schemas.microsoft.com/office/drawing/2014/main" xmlns="" val="336362248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468297"/>
              </p:ext>
            </p:extLst>
          </p:nvPr>
        </p:nvGraphicFramePr>
        <p:xfrm>
          <a:off x="8060488" y="1843885"/>
          <a:ext cx="3338785" cy="365760"/>
        </p:xfrm>
        <a:graphic>
          <a:graphicData uri="http://schemas.openxmlformats.org/drawingml/2006/table">
            <a:tbl>
              <a:tblPr firstRow="1" bandRow="1">
                <a:tableStyleId>{284E427A-3D55-4303-BF80-6455036E1DE7}</a:tableStyleId>
              </a:tblPr>
              <a:tblGrid>
                <a:gridCol w="3338785">
                  <a:extLst>
                    <a:ext uri="{9D8B030D-6E8A-4147-A177-3AD203B41FA5}">
                      <a16:colId xmlns:a16="http://schemas.microsoft.com/office/drawing/2014/main" xmlns="" val="1361092983"/>
                    </a:ext>
                  </a:extLst>
                </a:gridCol>
              </a:tblGrid>
              <a:tr h="240357">
                <a:tc>
                  <a:txBody>
                    <a:bodyPr/>
                    <a:lstStyle/>
                    <a:p>
                      <a:pPr algn="ctr"/>
                      <a:r>
                        <a:rPr lang="mn-MN" dirty="0">
                          <a:solidFill>
                            <a:sysClr val="windowText" lastClr="000000"/>
                          </a:solidFill>
                          <a:effectLst>
                            <a:outerShdw blurRad="60007" dist="310007" dir="7680000" sy="30000" kx="1300200" algn="ctr" rotWithShape="0">
                              <a:prstClr val="black">
                                <a:alpha val="32000"/>
                              </a:prstClr>
                            </a:outerShdw>
                          </a:effectLst>
                          <a:latin typeface="+mn-lt"/>
                        </a:rPr>
                        <a:t>Отрын</a:t>
                      </a:r>
                      <a:r>
                        <a:rPr lang="mn-MN" baseline="0" dirty="0">
                          <a:solidFill>
                            <a:sysClr val="windowText" lastClr="000000"/>
                          </a:solidFill>
                          <a:effectLst>
                            <a:outerShdw blurRad="60007" dist="310007" dir="7680000" sy="30000" kx="1300200" algn="ctr" rotWithShape="0">
                              <a:prstClr val="black">
                                <a:alpha val="32000"/>
                              </a:prstClr>
                            </a:outerShdw>
                          </a:effectLst>
                          <a:latin typeface="+mn-lt"/>
                        </a:rPr>
                        <a:t> ө</a:t>
                      </a:r>
                      <a:r>
                        <a:rPr lang="mn-MN" dirty="0">
                          <a:solidFill>
                            <a:sysClr val="windowText" lastClr="000000"/>
                          </a:solidFill>
                          <a:effectLst>
                            <a:outerShdw blurRad="60007" dist="310007" dir="7680000" sy="30000" kx="1300200" algn="ctr" rotWithShape="0">
                              <a:prstClr val="black">
                                <a:alpha val="32000"/>
                              </a:prstClr>
                            </a:outerShdw>
                          </a:effectLst>
                          <a:latin typeface="+mn-lt"/>
                        </a:rPr>
                        <a:t>рхийн тоо</a:t>
                      </a:r>
                    </a:p>
                  </a:txBody>
                  <a:tcPr anchor="ctr"/>
                </a:tc>
                <a:extLst>
                  <a:ext uri="{0D108BD9-81ED-4DB2-BD59-A6C34878D82A}">
                    <a16:rowId xmlns:a16="http://schemas.microsoft.com/office/drawing/2014/main" xmlns="" val="4218938393"/>
                  </a:ext>
                </a:extLst>
              </a:tr>
            </a:tbl>
          </a:graphicData>
        </a:graphic>
      </p:graphicFrame>
      <p:sp>
        <p:nvSpPr>
          <p:cNvPr id="2" name="TextBox 1">
            <a:extLst>
              <a:ext uri="{FF2B5EF4-FFF2-40B4-BE49-F238E27FC236}">
                <a16:creationId xmlns:a16="http://schemas.microsoft.com/office/drawing/2014/main" xmlns="" id="{6A7CA013-50AE-44A3-7279-5EF22E14AE79}"/>
              </a:ext>
            </a:extLst>
          </p:cNvPr>
          <p:cNvSpPr txBox="1"/>
          <p:nvPr/>
        </p:nvSpPr>
        <p:spPr>
          <a:xfrm>
            <a:off x="2152358" y="564791"/>
            <a:ext cx="10075316"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ХӨДӨӨ АЖ АХУЙН ХҮРЭЭНД</a:t>
            </a:r>
            <a:endParaRPr lang="en-US" sz="4800" b="1" dirty="0"/>
          </a:p>
        </p:txBody>
      </p:sp>
      <p:pic>
        <p:nvPicPr>
          <p:cNvPr id="3" name="Picture 2">
            <a:extLst>
              <a:ext uri="{FF2B5EF4-FFF2-40B4-BE49-F238E27FC236}">
                <a16:creationId xmlns:a16="http://schemas.microsoft.com/office/drawing/2014/main" xmlns="" id="{404CF8B8-61BF-A382-A7E3-3A677C666845}"/>
              </a:ext>
            </a:extLst>
          </p:cNvPr>
          <p:cNvPicPr>
            <a:picLocks noChangeAspect="1"/>
          </p:cNvPicPr>
          <p:nvPr/>
        </p:nvPicPr>
        <p:blipFill>
          <a:blip r:embed="rId3"/>
          <a:stretch>
            <a:fillRect/>
          </a:stretch>
        </p:blipFill>
        <p:spPr>
          <a:xfrm>
            <a:off x="1368513" y="402442"/>
            <a:ext cx="1116505" cy="1116505"/>
          </a:xfrm>
          <a:prstGeom prst="rect">
            <a:avLst/>
          </a:prstGeom>
        </p:spPr>
      </p:pic>
      <p:sp>
        <p:nvSpPr>
          <p:cNvPr id="5" name="TextBox 4">
            <a:extLst>
              <a:ext uri="{FF2B5EF4-FFF2-40B4-BE49-F238E27FC236}">
                <a16:creationId xmlns:a16="http://schemas.microsoft.com/office/drawing/2014/main" xmlns="" id="{1D1DD659-2B59-F0B7-CDB5-4B7E4529EA5D}"/>
              </a:ext>
            </a:extLst>
          </p:cNvPr>
          <p:cNvSpPr txBox="1"/>
          <p:nvPr/>
        </p:nvSpPr>
        <p:spPr>
          <a:xfrm>
            <a:off x="588498" y="2581976"/>
            <a:ext cx="11015003" cy="4026039"/>
          </a:xfrm>
          <a:prstGeom prst="rect">
            <a:avLst/>
          </a:prstGeom>
          <a:noFill/>
        </p:spPr>
        <p:txBody>
          <a:bodyPr wrap="square">
            <a:spAutoFit/>
          </a:bodyPr>
          <a:lstStyle/>
          <a:p>
            <a:pPr algn="just">
              <a:lnSpc>
                <a:spcPct val="107000"/>
              </a:lnSpc>
              <a:spcAft>
                <a:spcPts val="800"/>
              </a:spcAft>
            </a:pPr>
            <a:r>
              <a:rPr lang="mn-MN" sz="1400" b="1" dirty="0">
                <a:effectLst/>
                <a:latin typeface="Arial" panose="020B0604020202020204" pitchFamily="34" charset="0"/>
                <a:ea typeface="Calibri" panose="020F0502020204030204" pitchFamily="34" charset="0"/>
                <a:cs typeface="Times New Roman" panose="02020603050405020304" pitchFamily="18" charset="0"/>
              </a:rPr>
              <a:t>-Отор нүүдэл, зөвшөөрөлгүй нэвтэрсэн өрх, малын тоо:</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400" dirty="0">
                <a:effectLst/>
                <a:latin typeface="Arial" panose="020B0604020202020204" pitchFamily="34" charset="0"/>
                <a:ea typeface="Calibri" panose="020F0502020204030204" pitchFamily="34" charset="0"/>
                <a:cs typeface="Times New Roman" panose="02020603050405020304" pitchFamily="18" charset="0"/>
              </a:rPr>
              <a:t>Төв аймгийн Баян сумын 1 өрх,  Дундговь аймгийн 6 өрхийн болон эзэнгүй нийт 16500 гаруй толгой мал отроор ирж өвөлжиж байгаа бөгөөд тус айлуудад бэлчээр нутаг чөлөөлөх тухай сумын Засаг даргын албан мэдэгдэл хүргүүлсэн. Одоогийн байдлаар зөвшөөрөл авсан отрын малчин байхгүй байна.</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n-MN" sz="1400" b="1" dirty="0">
                <a:effectLst/>
                <a:latin typeface="Arial" panose="020B0604020202020204" pitchFamily="34" charset="0"/>
                <a:ea typeface="Calibri" panose="020F0502020204030204" pitchFamily="34" charset="0"/>
                <a:cs typeface="Times New Roman" panose="02020603050405020304" pitchFamily="18" charset="0"/>
              </a:rPr>
              <a:t>-Малын өвчний байдал, тайван эсэх:</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n-MN" sz="1400" dirty="0">
                <a:effectLst/>
                <a:latin typeface="Arial" panose="020B0604020202020204" pitchFamily="34" charset="0"/>
                <a:ea typeface="Calibri" panose="020F0502020204030204" pitchFamily="34" charset="0"/>
                <a:cs typeface="Times New Roman" panose="02020603050405020304" pitchFamily="18" charset="0"/>
              </a:rPr>
              <a:t>Одоогоор малын өвчлөл гараагүй тайван байна.Малын өвчнөөс сэргийлэх талаар Баянтал ХААТ группэд 2 удаа сэрэмжлүүлэг хүргэсэн.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n-MN" sz="1400" b="1" dirty="0">
                <a:effectLst/>
                <a:latin typeface="Arial" panose="020B0604020202020204" pitchFamily="34" charset="0"/>
                <a:ea typeface="Calibri" panose="020F0502020204030204" pitchFamily="34" charset="0"/>
                <a:cs typeface="Times New Roman" panose="02020603050405020304" pitchFamily="18" charset="0"/>
              </a:rPr>
              <a:t>-Цаг агаарын аюулт үзэгдлийн мэдээ дамжуулж байгаа мэдээлэл</a:t>
            </a:r>
            <a:r>
              <a:rPr lang="mn-MN" sz="1400" dirty="0">
                <a:effectLst/>
                <a:latin typeface="Arial" panose="020B060402020202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400" dirty="0">
                <a:effectLst/>
                <a:latin typeface="Arial" panose="020B0604020202020204" pitchFamily="34" charset="0"/>
                <a:ea typeface="Calibri" panose="020F0502020204030204" pitchFamily="34" charset="0"/>
                <a:cs typeface="Times New Roman" panose="02020603050405020304" pitchFamily="18" charset="0"/>
              </a:rPr>
              <a:t>Цаг агаарын мэдээ болон аюулт үзэгдлийн мэдээг Баянтал ХААТ дундын групп, багуудын Засаг дарга нар болон багийн цахим хаягаар мэдээллийг тогтмол хүргэж хэвшсэн. Мөн </a:t>
            </a:r>
            <a:r>
              <a:rPr lang="en-US" sz="1400" dirty="0">
                <a:effectLst/>
                <a:latin typeface="Arial" panose="020B0604020202020204" pitchFamily="34" charset="0"/>
                <a:ea typeface="Calibri" panose="020F0502020204030204" pitchFamily="34" charset="0"/>
                <a:cs typeface="Times New Roman" panose="02020603050405020304" pitchFamily="18" charset="0"/>
              </a:rPr>
              <a:t>WHAT 3 WORDS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апликэ</a:t>
            </a:r>
            <a:r>
              <a:rPr lang="mn-MN" sz="1400" dirty="0">
                <a:effectLst/>
                <a:latin typeface="Arial" panose="020B0604020202020204" pitchFamily="34" charset="0"/>
                <a:ea typeface="Calibri" panose="020F0502020204030204" pitchFamily="34" charset="0"/>
                <a:cs typeface="Times New Roman" panose="02020603050405020304" pitchFamily="18" charset="0"/>
              </a:rPr>
              <a:t>й</a:t>
            </a:r>
            <a:r>
              <a:rPr lang="en-US" sz="1400" dirty="0" err="1">
                <a:effectLst/>
                <a:latin typeface="Arial" panose="020B0604020202020204" pitchFamily="34" charset="0"/>
                <a:ea typeface="Calibri" panose="020F0502020204030204" pitchFamily="34" charset="0"/>
                <a:cs typeface="Times New Roman" panose="02020603050405020304" pitchFamily="18" charset="0"/>
              </a:rPr>
              <a:t>шний</a:t>
            </a:r>
            <a:r>
              <a:rPr lang="en-US" sz="1400" dirty="0">
                <a:effectLst/>
                <a:latin typeface="Arial" panose="020B0604020202020204" pitchFamily="34" charset="0"/>
                <a:ea typeface="Calibri" panose="020F0502020204030204" pitchFamily="34" charset="0"/>
                <a:cs typeface="Times New Roman" panose="02020603050405020304" pitchFamily="18" charset="0"/>
              </a:rPr>
              <a:t> </a:t>
            </a:r>
            <a:r>
              <a:rPr lang="en-US" sz="1400" dirty="0" err="1">
                <a:effectLst/>
                <a:latin typeface="Arial" panose="020B0604020202020204" pitchFamily="34" charset="0"/>
                <a:ea typeface="Calibri" panose="020F0502020204030204" pitchFamily="34" charset="0"/>
                <a:cs typeface="Times New Roman" panose="02020603050405020304" pitchFamily="18" charset="0"/>
              </a:rPr>
              <a:t>тала</a:t>
            </a:r>
            <a:r>
              <a:rPr lang="mn-MN" sz="1400" dirty="0">
                <a:effectLst/>
                <a:latin typeface="Arial" panose="020B0604020202020204" pitchFamily="34" charset="0"/>
                <a:ea typeface="Calibri" panose="020F0502020204030204" pitchFamily="34" charset="0"/>
                <a:cs typeface="Times New Roman" panose="02020603050405020304" pitchFamily="18" charset="0"/>
              </a:rPr>
              <a:t>а</a:t>
            </a:r>
            <a:r>
              <a:rPr lang="en-US" sz="1400" dirty="0">
                <a:effectLst/>
                <a:latin typeface="Arial" panose="020B0604020202020204" pitchFamily="34" charset="0"/>
                <a:ea typeface="Calibri" panose="020F0502020204030204" pitchFamily="34" charset="0"/>
                <a:cs typeface="Times New Roman" panose="02020603050405020304" pitchFamily="18" charset="0"/>
              </a:rPr>
              <a:t>р</a:t>
            </a:r>
            <a:r>
              <a:rPr lang="mn-MN" sz="1400" dirty="0">
                <a:effectLst/>
                <a:latin typeface="Arial" panose="020B0604020202020204" pitchFamily="34" charset="0"/>
                <a:ea typeface="Calibri" panose="020F0502020204030204" pitchFamily="34" charset="0"/>
                <a:cs typeface="Times New Roman" panose="02020603050405020304" pitchFamily="18" charset="0"/>
              </a:rPr>
              <a:t> малчдад мэдээлэл хүргэсэн.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n-MN" sz="1400" b="1" dirty="0">
                <a:effectLst/>
                <a:latin typeface="Arial" panose="020B0604020202020204" pitchFamily="34" charset="0"/>
                <a:ea typeface="Calibri" panose="020F0502020204030204" pitchFamily="34" charset="0"/>
                <a:cs typeface="Times New Roman" panose="02020603050405020304" pitchFamily="18" charset="0"/>
              </a:rPr>
              <a:t>-Аймаг, сумаас авч хэрэгжүүлж байгаа арга хэмжээ</a:t>
            </a:r>
            <a:r>
              <a:rPr lang="mn-MN" sz="1400" dirty="0">
                <a:effectLst/>
                <a:latin typeface="Arial" panose="020B060402020202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400" dirty="0">
                <a:effectLst/>
                <a:latin typeface="Arial" panose="020B0604020202020204" pitchFamily="34" charset="0"/>
                <a:ea typeface="Calibri" panose="020F0502020204030204" pitchFamily="34" charset="0"/>
                <a:cs typeface="Times New Roman" panose="02020603050405020304" pitchFamily="18" charset="0"/>
              </a:rPr>
              <a:t>Аймгийн Онцгой байдлын газарт сумын нийт 88 малчин, 72 мал бүхий өрхийн утасны дугаартай судалгааг хүргүүлсэний дагуу Аймгийн ОБГ-аас Цаг агаарын урьдчилан сэргийлэх мэдээг малчин тус бүрийн утасны дугаарт мессеж хэлбэрээр хүргэн ажиллаж байна.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A5DC82A-6464-4A5E-1A25-3D3D3E0BECB7}"/>
              </a:ext>
            </a:extLst>
          </p:cNvPr>
          <p:cNvSpPr txBox="1"/>
          <p:nvPr/>
        </p:nvSpPr>
        <p:spPr>
          <a:xfrm>
            <a:off x="989428" y="1822330"/>
            <a:ext cx="10213144" cy="3607206"/>
          </a:xfrm>
          <a:prstGeom prst="rect">
            <a:avLst/>
          </a:prstGeom>
          <a:noFill/>
        </p:spPr>
        <p:txBody>
          <a:bodyPr wrap="square">
            <a:spAutoFit/>
          </a:bodyPr>
          <a:lstStyle/>
          <a:p>
            <a:pPr algn="just">
              <a:lnSpc>
                <a:spcPct val="150000"/>
              </a:lnSpc>
            </a:pPr>
            <a:r>
              <a:rPr lang="mn-MN" sz="1400" b="1" dirty="0">
                <a:latin typeface=" Arial "/>
              </a:rPr>
              <a:t>Тулгамдаж буй асуудал, санал:</a:t>
            </a:r>
          </a:p>
          <a:p>
            <a:pPr algn="just">
              <a:lnSpc>
                <a:spcPct val="150000"/>
              </a:lnSpc>
            </a:pPr>
            <a:endParaRPr lang="mn-MN" sz="1400" b="1" dirty="0">
              <a:latin typeface=" Arial "/>
            </a:endParaRPr>
          </a:p>
          <a:p>
            <a:pPr algn="just">
              <a:lnSpc>
                <a:spcPct val="150000"/>
              </a:lnSpc>
            </a:pPr>
            <a:r>
              <a:rPr lang="mn-MN" sz="1400" dirty="0">
                <a:latin typeface=" Arial "/>
              </a:rPr>
              <a:t>1. Отрын бүс нутагт очиж буухгүй зөвшөөрөлгүй оторлож байгаа малчид, шуурганд уруудаж орж ирээд байгаа эзэнгүй адуу тулгамдсан асуудал болоод байна. </a:t>
            </a:r>
          </a:p>
          <a:p>
            <a:pPr algn="just">
              <a:lnSpc>
                <a:spcPct val="150000"/>
              </a:lnSpc>
            </a:pPr>
            <a:r>
              <a:rPr lang="mn-MN" sz="1400" dirty="0">
                <a:latin typeface=" Arial "/>
              </a:rPr>
              <a:t>2. Малчдын түвшинд 273.7 тн өвс, 55 тн тэжээл бэлтгэсэн боловч цаг хүндэрвэл сумын аюулгүй нөөцийн өвс дууссан, тэжээл дутагдах төлөвтэй байгаа учир тусламжийн өвс, тэжээл авах хүсэлттэй байна. Аймгийн Улаан загалмайн нийгэмлэгт тусламжийн хүсэлт хүргүүлсэн байгаа.</a:t>
            </a:r>
          </a:p>
          <a:p>
            <a:pPr algn="just">
              <a:lnSpc>
                <a:spcPct val="150000"/>
              </a:lnSpc>
            </a:pPr>
            <a:endParaRPr lang="mn-MN" sz="1400" dirty="0">
              <a:latin typeface=" Arial "/>
            </a:endParaRPr>
          </a:p>
          <a:p>
            <a:pPr algn="just">
              <a:lnSpc>
                <a:spcPct val="150000"/>
              </a:lnSpc>
            </a:pPr>
            <a:r>
              <a:rPr lang="mn-MN" sz="1400" dirty="0">
                <a:latin typeface=" Arial "/>
              </a:rPr>
              <a:t>3.Дунговь аймгийн Цагаандэлгэр сумын нутагт өвөлжиж буй 6 малчин өрхийн өвөлжилтийн байдал хүндрэх төлөвтэй байгаа. </a:t>
            </a:r>
          </a:p>
          <a:p>
            <a:pPr algn="just">
              <a:lnSpc>
                <a:spcPct val="150000"/>
              </a:lnSpc>
            </a:pPr>
            <a:r>
              <a:rPr lang="mn-MN" sz="1400" dirty="0">
                <a:latin typeface=" Arial "/>
              </a:rPr>
              <a:t>4.Дамжин өнгөрч буй отрын малчид отрын зам гарцаар явахгүй байгаа хүндрэл байна.</a:t>
            </a:r>
          </a:p>
        </p:txBody>
      </p:sp>
      <p:sp>
        <p:nvSpPr>
          <p:cNvPr id="6" name="TextBox 5">
            <a:extLst>
              <a:ext uri="{FF2B5EF4-FFF2-40B4-BE49-F238E27FC236}">
                <a16:creationId xmlns:a16="http://schemas.microsoft.com/office/drawing/2014/main" xmlns="" id="{B5BAACB9-F7F5-E91A-A697-95A5557E6117}"/>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ХӨДӨӨ АЖ АХУЙН ХҮРЭЭНД</a:t>
            </a:r>
            <a:endParaRPr lang="en-US" sz="4800" b="1" dirty="0"/>
          </a:p>
        </p:txBody>
      </p:sp>
      <p:pic>
        <p:nvPicPr>
          <p:cNvPr id="7" name="Picture 6">
            <a:extLst>
              <a:ext uri="{FF2B5EF4-FFF2-40B4-BE49-F238E27FC236}">
                <a16:creationId xmlns:a16="http://schemas.microsoft.com/office/drawing/2014/main" xmlns="" id="{E17C5BE2-2F6B-D21B-4B45-6C1F1554E0BF}"/>
              </a:ext>
            </a:extLst>
          </p:cNvPr>
          <p:cNvPicPr>
            <a:picLocks noChangeAspect="1"/>
          </p:cNvPicPr>
          <p:nvPr/>
        </p:nvPicPr>
        <p:blipFill>
          <a:blip r:embed="rId2"/>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388253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7FEC876-DA92-4B1D-83D7-CE57194C0323}"/>
              </a:ext>
            </a:extLst>
          </p:cNvPr>
          <p:cNvSpPr>
            <a:spLocks noGrp="1"/>
          </p:cNvSpPr>
          <p:nvPr>
            <p:ph type="subTitle" idx="1"/>
          </p:nvPr>
        </p:nvSpPr>
        <p:spPr>
          <a:xfrm>
            <a:off x="874642" y="1202332"/>
            <a:ext cx="10632729" cy="2001077"/>
          </a:xfrm>
        </p:spPr>
        <p:txBody>
          <a:bodyPr>
            <a:normAutofit/>
          </a:bodyPr>
          <a:lstStyle/>
          <a:p>
            <a:pPr algn="ctr">
              <a:lnSpc>
                <a:spcPct val="150000"/>
              </a:lnSpc>
            </a:pPr>
            <a:r>
              <a:rPr lang="mn-MN" sz="1400" dirty="0">
                <a:latin typeface=" Arial "/>
              </a:rPr>
              <a:t>Говьсүмбэр аймгийн Баянтал сумын ЕБС </a:t>
            </a:r>
          </a:p>
          <a:p>
            <a:pPr algn="just">
              <a:lnSpc>
                <a:spcPct val="150000"/>
              </a:lnSpc>
            </a:pPr>
            <a:r>
              <a:rPr lang="mn-MN" sz="1400" dirty="0">
                <a:latin typeface=" Arial "/>
              </a:rPr>
              <a:t>2023 оны 01 дүгээр сараас 5 дугаар сарыг дуустал хугацаанд сургуулийн 1-9 дүгээр анги, багш ажилтан нар нэгдэн сайн үйлсийн аяныг эхлүүлсэн бөгөөд анги бүрээс 1 өрх толгойлсон болон олон хүүхэдтэй айлд өрхөд хүнсний нэг удаагийн дэмжлэгийг 9 өрхөд үзүүлэв. </a:t>
            </a:r>
          </a:p>
          <a:p>
            <a:pPr algn="just">
              <a:lnSpc>
                <a:spcPct val="150000"/>
              </a:lnSpc>
            </a:pPr>
            <a:endParaRPr lang="en-US" sz="1400" dirty="0">
              <a:latin typeface=" Arial "/>
            </a:endParaRPr>
          </a:p>
        </p:txBody>
      </p:sp>
      <p:pic>
        <p:nvPicPr>
          <p:cNvPr id="5" name="Picture 4">
            <a:extLst>
              <a:ext uri="{FF2B5EF4-FFF2-40B4-BE49-F238E27FC236}">
                <a16:creationId xmlns:a16="http://schemas.microsoft.com/office/drawing/2014/main" xmlns="" id="{5117319A-E822-4677-881F-B5EE073E1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537" y="3181744"/>
            <a:ext cx="4174434" cy="3204445"/>
          </a:xfrm>
          <a:prstGeom prst="rect">
            <a:avLst/>
          </a:prstGeom>
        </p:spPr>
      </p:pic>
      <p:pic>
        <p:nvPicPr>
          <p:cNvPr id="8" name="Picture 7">
            <a:extLst>
              <a:ext uri="{FF2B5EF4-FFF2-40B4-BE49-F238E27FC236}">
                <a16:creationId xmlns:a16="http://schemas.microsoft.com/office/drawing/2014/main" xmlns="" id="{F0147277-90AD-4037-B3F7-DD780BDA0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33" y="3181743"/>
            <a:ext cx="4412974" cy="3204445"/>
          </a:xfrm>
          <a:prstGeom prst="rect">
            <a:avLst/>
          </a:prstGeom>
        </p:spPr>
      </p:pic>
      <p:sp>
        <p:nvSpPr>
          <p:cNvPr id="2" name="TextBox 1">
            <a:extLst>
              <a:ext uri="{FF2B5EF4-FFF2-40B4-BE49-F238E27FC236}">
                <a16:creationId xmlns:a16="http://schemas.microsoft.com/office/drawing/2014/main" xmlns="" id="{D0180A9D-0581-7F02-9782-42BE06B4C8BA}"/>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endParaRPr lang="en-US" sz="4800" b="1" dirty="0"/>
          </a:p>
        </p:txBody>
      </p:sp>
      <p:pic>
        <p:nvPicPr>
          <p:cNvPr id="4" name="Picture 3">
            <a:extLst>
              <a:ext uri="{FF2B5EF4-FFF2-40B4-BE49-F238E27FC236}">
                <a16:creationId xmlns:a16="http://schemas.microsoft.com/office/drawing/2014/main" xmlns="" id="{CE349B27-014F-929A-3F17-73EF2AE832A7}"/>
              </a:ext>
            </a:extLst>
          </p:cNvPr>
          <p:cNvPicPr>
            <a:picLocks noChangeAspect="1"/>
          </p:cNvPicPr>
          <p:nvPr/>
        </p:nvPicPr>
        <p:blipFill>
          <a:blip r:embed="rId4"/>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237218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FA037D-F698-47BD-8CEA-98F238DB7F28}"/>
              </a:ext>
            </a:extLst>
          </p:cNvPr>
          <p:cNvSpPr>
            <a:spLocks noGrp="1"/>
          </p:cNvSpPr>
          <p:nvPr>
            <p:ph type="title"/>
          </p:nvPr>
        </p:nvSpPr>
        <p:spPr>
          <a:xfrm>
            <a:off x="395908" y="2381468"/>
            <a:ext cx="11199745" cy="1252328"/>
          </a:xfrm>
        </p:spPr>
        <p:txBody>
          <a:bodyPr>
            <a:noAutofit/>
          </a:bodyPr>
          <a:lstStyle/>
          <a:p>
            <a:pPr algn="just"/>
            <a:r>
              <a:rPr lang="mn-MN" sz="1400" dirty="0">
                <a:latin typeface=" Arial "/>
                <a:cs typeface="Arial" panose="020B0604020202020204" pitchFamily="34" charset="0"/>
              </a:rPr>
              <a:t>Цагаан сарын баярын өдрүүдээр хариуцлагатай жижүүр томилон сургуулийн орчинд хуваарийн дагуу ажиллуулахаар төлөвлөн ажиллаж байна.</a:t>
            </a:r>
            <a:endParaRPr lang="en-US" sz="1400" dirty="0">
              <a:latin typeface=" Arial "/>
              <a:cs typeface="Arial" panose="020B0604020202020204" pitchFamily="34" charset="0"/>
            </a:endParaRPr>
          </a:p>
        </p:txBody>
      </p:sp>
      <p:sp>
        <p:nvSpPr>
          <p:cNvPr id="3" name="Subtitle 2">
            <a:extLst>
              <a:ext uri="{FF2B5EF4-FFF2-40B4-BE49-F238E27FC236}">
                <a16:creationId xmlns:a16="http://schemas.microsoft.com/office/drawing/2014/main" xmlns="" id="{8C2CD5A8-55AA-4689-AF74-2E5B428320D3}"/>
              </a:ext>
            </a:extLst>
          </p:cNvPr>
          <p:cNvSpPr txBox="1">
            <a:spLocks/>
          </p:cNvSpPr>
          <p:nvPr/>
        </p:nvSpPr>
        <p:spPr>
          <a:xfrm>
            <a:off x="395908" y="1528439"/>
            <a:ext cx="11199745" cy="18009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mn-MN" sz="1400" dirty="0">
                <a:solidFill>
                  <a:schemeClr val="tx1"/>
                </a:solidFill>
                <a:latin typeface=" Arial "/>
              </a:rPr>
              <a:t>Аймгийн засаг даргын гүйцэтгэлийн үнэлгээний гарааны үнэлгээний шалгалт сургууль дээр 2023 оны 02 дугаар сарын 09, 10-ны өдрүүдэд зохион байгуулагдлаа. </a:t>
            </a:r>
          </a:p>
          <a:p>
            <a:pPr marL="0" indent="0" algn="just">
              <a:buNone/>
            </a:pPr>
            <a:r>
              <a:rPr lang="mn-MN" sz="1400" dirty="0">
                <a:solidFill>
                  <a:schemeClr val="tx1"/>
                </a:solidFill>
                <a:latin typeface=" Arial "/>
              </a:rPr>
              <a:t>Хичээл сургалтын үйл ажиллагаа хэвийн үргэлжилж байна. дээд шатны газрын шийдвэрээр уламжлалт цагаан сарын баярын өдрүүдэд хичээл сургалтын үйл ажиллагааг зохицуулан доголдолгүй үргэлжлүүлэхээр төлөвлөн ажиллаж байна.</a:t>
            </a:r>
          </a:p>
          <a:p>
            <a:pPr marL="0" indent="0" algn="just">
              <a:buNone/>
            </a:pPr>
            <a:endParaRPr lang="mn-MN" sz="1400" dirty="0">
              <a:solidFill>
                <a:schemeClr val="tx1"/>
              </a:solidFill>
              <a:latin typeface=" Arial "/>
            </a:endParaRPr>
          </a:p>
        </p:txBody>
      </p:sp>
      <p:pic>
        <p:nvPicPr>
          <p:cNvPr id="5" name="Picture 4">
            <a:extLst>
              <a:ext uri="{FF2B5EF4-FFF2-40B4-BE49-F238E27FC236}">
                <a16:creationId xmlns:a16="http://schemas.microsoft.com/office/drawing/2014/main" xmlns="" id="{B7EC1FEE-9D02-4414-B4B3-8A0CA6288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2362" y="3151163"/>
            <a:ext cx="2570574" cy="3439835"/>
          </a:xfrm>
          <a:prstGeom prst="rect">
            <a:avLst/>
          </a:prstGeom>
        </p:spPr>
      </p:pic>
      <p:pic>
        <p:nvPicPr>
          <p:cNvPr id="7" name="Picture 6">
            <a:extLst>
              <a:ext uri="{FF2B5EF4-FFF2-40B4-BE49-F238E27FC236}">
                <a16:creationId xmlns:a16="http://schemas.microsoft.com/office/drawing/2014/main" xmlns="" id="{C9387F83-C487-4476-9237-DD74826F1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4260" y="3151163"/>
            <a:ext cx="2627295" cy="3439836"/>
          </a:xfrm>
          <a:prstGeom prst="rect">
            <a:avLst/>
          </a:prstGeom>
        </p:spPr>
      </p:pic>
      <p:sp>
        <p:nvSpPr>
          <p:cNvPr id="4" name="TextBox 3">
            <a:extLst>
              <a:ext uri="{FF2B5EF4-FFF2-40B4-BE49-F238E27FC236}">
                <a16:creationId xmlns:a16="http://schemas.microsoft.com/office/drawing/2014/main" xmlns="" id="{579541E0-F454-885E-CA27-285E43904E9D}"/>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endParaRPr lang="en-US" sz="4800" b="1" dirty="0"/>
          </a:p>
        </p:txBody>
      </p:sp>
      <p:pic>
        <p:nvPicPr>
          <p:cNvPr id="6" name="Picture 5">
            <a:extLst>
              <a:ext uri="{FF2B5EF4-FFF2-40B4-BE49-F238E27FC236}">
                <a16:creationId xmlns:a16="http://schemas.microsoft.com/office/drawing/2014/main" xmlns="" id="{785FC02F-6B91-F9DE-D0CF-ABA2AC6CEC9C}"/>
              </a:ext>
            </a:extLst>
          </p:cNvPr>
          <p:cNvPicPr>
            <a:picLocks noChangeAspect="1"/>
          </p:cNvPicPr>
          <p:nvPr/>
        </p:nvPicPr>
        <p:blipFill>
          <a:blip r:embed="rId4"/>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229640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975811-E666-4ABD-B5CF-99EACD861944}"/>
              </a:ext>
            </a:extLst>
          </p:cNvPr>
          <p:cNvSpPr>
            <a:spLocks noGrp="1"/>
          </p:cNvSpPr>
          <p:nvPr>
            <p:ph idx="1"/>
          </p:nvPr>
        </p:nvSpPr>
        <p:spPr>
          <a:xfrm>
            <a:off x="677334" y="2278965"/>
            <a:ext cx="11041054" cy="3762397"/>
          </a:xfrm>
        </p:spPr>
        <p:txBody>
          <a:bodyPr>
            <a:normAutofit/>
          </a:bodyPr>
          <a:lstStyle/>
          <a:p>
            <a:pPr marL="0" indent="0" algn="just">
              <a:buNone/>
            </a:pPr>
            <a:r>
              <a:rPr lang="mn-MN" sz="1400" dirty="0">
                <a:latin typeface=" Arial "/>
              </a:rPr>
              <a:t>2023 оны 02 дугаар сарын 12-ны өдөр зохион байгуулагдсан Аймгийн шатрын аварга шалгаруулах Цодгор хүү уралдаанд сургуулийн 13 сурагч насны ангилалаар амжилттай оролцлоо.</a:t>
            </a:r>
          </a:p>
          <a:p>
            <a:pPr marL="0" indent="0" algn="just">
              <a:buNone/>
            </a:pPr>
            <a:endParaRPr lang="en-US" sz="1400" dirty="0">
              <a:latin typeface=" Arial "/>
            </a:endParaRPr>
          </a:p>
        </p:txBody>
      </p:sp>
      <p:pic>
        <p:nvPicPr>
          <p:cNvPr id="5" name="Picture 4">
            <a:extLst>
              <a:ext uri="{FF2B5EF4-FFF2-40B4-BE49-F238E27FC236}">
                <a16:creationId xmlns:a16="http://schemas.microsoft.com/office/drawing/2014/main" xmlns="" id="{F89FF5B3-2A9B-4907-A21E-6E4D3E704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612" y="3053457"/>
            <a:ext cx="2982352" cy="3264143"/>
          </a:xfrm>
          <a:prstGeom prst="rect">
            <a:avLst/>
          </a:prstGeom>
        </p:spPr>
      </p:pic>
      <p:pic>
        <p:nvPicPr>
          <p:cNvPr id="7" name="Picture 6">
            <a:extLst>
              <a:ext uri="{FF2B5EF4-FFF2-40B4-BE49-F238E27FC236}">
                <a16:creationId xmlns:a16="http://schemas.microsoft.com/office/drawing/2014/main" xmlns="" id="{9EBF32CD-897A-4EFD-B205-64E57F131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7998" y="3063507"/>
            <a:ext cx="2852710" cy="3254093"/>
          </a:xfrm>
          <a:prstGeom prst="rect">
            <a:avLst/>
          </a:prstGeom>
        </p:spPr>
      </p:pic>
      <p:sp>
        <p:nvSpPr>
          <p:cNvPr id="2" name="TextBox 1">
            <a:extLst>
              <a:ext uri="{FF2B5EF4-FFF2-40B4-BE49-F238E27FC236}">
                <a16:creationId xmlns:a16="http://schemas.microsoft.com/office/drawing/2014/main" xmlns="" id="{CEABE0CD-AACD-607E-E00F-3584BAD73FCA}"/>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endParaRPr lang="en-US" sz="4800" b="1" dirty="0"/>
          </a:p>
        </p:txBody>
      </p:sp>
      <p:pic>
        <p:nvPicPr>
          <p:cNvPr id="4" name="Picture 3">
            <a:extLst>
              <a:ext uri="{FF2B5EF4-FFF2-40B4-BE49-F238E27FC236}">
                <a16:creationId xmlns:a16="http://schemas.microsoft.com/office/drawing/2014/main" xmlns="" id="{D9123912-B0C0-3A62-80A3-939CBE55359A}"/>
              </a:ext>
            </a:extLst>
          </p:cNvPr>
          <p:cNvPicPr>
            <a:picLocks noChangeAspect="1"/>
          </p:cNvPicPr>
          <p:nvPr/>
        </p:nvPicPr>
        <p:blipFill>
          <a:blip r:embed="rId4"/>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302051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9950D-941B-4DC4-A577-96D8265E675E}"/>
              </a:ext>
            </a:extLst>
          </p:cNvPr>
          <p:cNvSpPr>
            <a:spLocks noGrp="1"/>
          </p:cNvSpPr>
          <p:nvPr>
            <p:ph type="title"/>
          </p:nvPr>
        </p:nvSpPr>
        <p:spPr>
          <a:xfrm>
            <a:off x="570913" y="1588283"/>
            <a:ext cx="11372558" cy="1874492"/>
          </a:xfrm>
        </p:spPr>
        <p:txBody>
          <a:bodyPr>
            <a:normAutofit/>
          </a:bodyPr>
          <a:lstStyle/>
          <a:p>
            <a:pPr algn="just">
              <a:lnSpc>
                <a:spcPct val="150000"/>
              </a:lnSpc>
            </a:pPr>
            <a:r>
              <a:rPr lang="mn-MN" sz="1400" dirty="0">
                <a:latin typeface="Arial" panose="020B0604020202020204" pitchFamily="34" charset="0"/>
                <a:cs typeface="Arial" panose="020B0604020202020204" pitchFamily="34" charset="0"/>
              </a:rPr>
              <a:t>2023.02.03-ны өдөр 4-р Цэцэрлэгийн  эцэг эх, асран хамгаалагчдын дунд 2 төрөлт спортын арга хэмжээг зохион байгуулсан. Тус арга хэмжээнд 3 бүлгийн 7 баг өрсөлдөн авхаалж самбаагаа уралдуулж бага бүлгийн эцэг эхчүүд тэргүүн байр эзлэн шилдэг ангиар тодорсон.</a:t>
            </a:r>
            <a:endParaRPr lang="en-US" sz="1400" dirty="0">
              <a:latin typeface="Arial" panose="020B0604020202020204" pitchFamily="34" charset="0"/>
              <a:cs typeface="Arial" panose="020B0604020202020204" pitchFamily="34" charset="0"/>
            </a:endParaRPr>
          </a:p>
        </p:txBody>
      </p:sp>
      <p:pic>
        <p:nvPicPr>
          <p:cNvPr id="1026" name="Picture 2" descr="Тайлбар байхгүй.">
            <a:extLst>
              <a:ext uri="{FF2B5EF4-FFF2-40B4-BE49-F238E27FC236}">
                <a16:creationId xmlns:a16="http://schemas.microsoft.com/office/drawing/2014/main" xmlns="" id="{1831AB2E-0B3F-4A5E-BFD9-91070FF0B3E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89423" y="3429000"/>
            <a:ext cx="4097088" cy="30500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43BB3B8-CC4D-47E1-A7A6-97A783D84F99}"/>
              </a:ext>
            </a:extLst>
          </p:cNvPr>
          <p:cNvPicPr>
            <a:picLocks noChangeAspect="1"/>
          </p:cNvPicPr>
          <p:nvPr/>
        </p:nvPicPr>
        <p:blipFill>
          <a:blip r:embed="rId3"/>
          <a:stretch>
            <a:fillRect/>
          </a:stretch>
        </p:blipFill>
        <p:spPr>
          <a:xfrm>
            <a:off x="6905020" y="3401201"/>
            <a:ext cx="4097088" cy="3072817"/>
          </a:xfrm>
          <a:prstGeom prst="rect">
            <a:avLst/>
          </a:prstGeom>
        </p:spPr>
      </p:pic>
      <p:sp>
        <p:nvSpPr>
          <p:cNvPr id="3" name="TextBox 2">
            <a:extLst>
              <a:ext uri="{FF2B5EF4-FFF2-40B4-BE49-F238E27FC236}">
                <a16:creationId xmlns:a16="http://schemas.microsoft.com/office/drawing/2014/main" xmlns="" id="{996F7A23-7AAE-8B39-9FD4-18AF9801357F}"/>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endParaRPr lang="en-US" sz="4800" b="1" dirty="0"/>
          </a:p>
        </p:txBody>
      </p:sp>
      <p:pic>
        <p:nvPicPr>
          <p:cNvPr id="4" name="Picture 3">
            <a:extLst>
              <a:ext uri="{FF2B5EF4-FFF2-40B4-BE49-F238E27FC236}">
                <a16:creationId xmlns:a16="http://schemas.microsoft.com/office/drawing/2014/main" xmlns="" id="{6F3E8A71-F072-00F5-A333-9CDB6E589C19}"/>
              </a:ext>
            </a:extLst>
          </p:cNvPr>
          <p:cNvPicPr>
            <a:picLocks noChangeAspect="1"/>
          </p:cNvPicPr>
          <p:nvPr/>
        </p:nvPicPr>
        <p:blipFill>
          <a:blip r:embed="rId4"/>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2660502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790</Words>
  <Application>Microsoft Office PowerPoint</Application>
  <PresentationFormat>Custom</PresentationFormat>
  <Paragraphs>67</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Цагаан сарын баярын өдрүүдээр хариуцлагатай жижүүр томилон сургуулийн орчинд хуваарийн дагуу ажиллуулахаар төлөвлөн ажиллаж байна.</vt:lpstr>
      <vt:lpstr>PowerPoint Presentation</vt:lpstr>
      <vt:lpstr>2023.02.03-ны өдөр 4-р Цэцэрлэгийн  эцэг эх, асран хамгаалагчдын дунд 2 төрөлт спортын арга хэмжээг зохион байгуулсан. Тус арга хэмжээнд 3 бүлгийн 7 баг өрсөлдөн авхаалж самбаагаа уралдуулж бага бүлгийн эцэг эхчүүд тэргүүн байр эзлэн шилдэг ангиар тодорсон.</vt:lpstr>
      <vt:lpstr>PowerPoint Presentation</vt:lpstr>
      <vt:lpstr>PowerPoint Presentation</vt:lpstr>
      <vt:lpstr>PowerPoint Presentation</vt:lpstr>
      <vt:lpstr>2023.02.04-нд сумын иргэд, албан хаагч, байгууллагуудын дунд зохион байгуулсан “Мөсний баяр”-т нийт 10 ажилчин амжилттай оролцсон.</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Windows-7</cp:lastModifiedBy>
  <cp:revision>25</cp:revision>
  <cp:lastPrinted>2023-02-03T06:30:48Z</cp:lastPrinted>
  <dcterms:created xsi:type="dcterms:W3CDTF">2023-02-02T08:55:23Z</dcterms:created>
  <dcterms:modified xsi:type="dcterms:W3CDTF">2023-04-18T03:59:40Z</dcterms:modified>
</cp:coreProperties>
</file>