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0" r:id="rId4"/>
    <p:sldId id="262" r:id="rId5"/>
    <p:sldId id="261" r:id="rId6"/>
    <p:sldId id="266" r:id="rId7"/>
    <p:sldId id="265" r:id="rId8"/>
    <p:sldId id="263" r:id="rId9"/>
    <p:sldId id="264" r:id="rId10"/>
    <p:sldId id="267" r:id="rId11"/>
    <p:sldId id="268"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07" autoAdjust="0"/>
  </p:normalViewPr>
  <p:slideViewPr>
    <p:cSldViewPr snapToGrid="0">
      <p:cViewPr>
        <p:scale>
          <a:sx n="117" d="100"/>
          <a:sy n="117" d="100"/>
        </p:scale>
        <p:origin x="-354"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859AA-57E8-4B69-8F7B-59BCCD214E6C}"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1DE24-24AD-47E8-B6EE-DA503808BDF1}" type="slidenum">
              <a:rPr lang="en-US" smtClean="0"/>
              <a:t>‹#›</a:t>
            </a:fld>
            <a:endParaRPr lang="en-US"/>
          </a:p>
        </p:txBody>
      </p:sp>
    </p:spTree>
    <p:extLst>
      <p:ext uri="{BB962C8B-B14F-4D97-AF65-F5344CB8AC3E}">
        <p14:creationId xmlns:p14="http://schemas.microsoft.com/office/powerpoint/2010/main" val="411294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95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20057-BA82-B5DB-1988-E524CA91CA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0F86217-10D7-AA75-A9A8-7D1C04C20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79F6115-45C0-78DC-57E7-FF3AC0885A1A}"/>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90D97A1F-7B77-0B9A-50C9-BD741AB2E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10BCD4-FD3C-E8C1-C59D-3EF9997EE79A}"/>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30414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23CAA-22F8-959C-50EB-B1663DE6C0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4E1704-7973-B644-DBC8-6D9361225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C214A-398E-1298-F1A7-1059D4116F35}"/>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F286B606-EB54-541A-6F6E-EDD838E8E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ABAE79-B8E6-9D11-E990-7C0F283A8537}"/>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78857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86DCD5-C685-568F-C376-4206045D23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F1D362-B896-061A-8FE2-836640AC4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5FA36B-0A12-CF3B-D9F3-F4737F7AD456}"/>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E6AD7CA3-2BD2-BD29-22B7-554FF5BD7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C7CD4F-F574-E8B8-57F2-F5EB6D5ECC86}"/>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69141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904AA-C384-03F0-2570-B41EA887D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7695ED-18BA-03DA-95E7-6CF03C822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F08945-B615-FBBB-9E85-41FAEA676513}"/>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DDBE6974-DC7A-6A10-AA3F-2BB5AEAA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9E6D8A-541D-5320-ED91-1C4EB08D33C2}"/>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426425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9EDF85-FDDF-AE1C-FD96-BDF9F1BB1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B8886B-F6E9-8B72-CDC2-79308E6AA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1185C9-E46B-7D06-CD30-B14DFCA4D46A}"/>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1587E943-1F05-AE13-F8F8-B5D063730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F1D32-8379-2D65-87E2-DB8331CAABD5}"/>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303808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8E3179-CE65-3005-B9F5-3067BCF09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ECCE5C-F237-A882-D43B-B42775926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737A1C-9197-A99F-56E2-2220D1CEC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30AAC76-17F9-8D4D-FF2E-8A7D89FA6122}"/>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3AF6B7E5-288C-F57E-E63A-878AAD140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A052395-6636-4A91-8425-6116533D1301}"/>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83303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BA9B6-8D79-5989-C342-CC1231DF5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668ADD-E341-F8CD-D4D4-AF93D8BA2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47FAB5C-299C-6F29-78B9-BDB776AB71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0AC639-5163-FF41-5025-562492100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838BDCB-A870-4813-663B-BDC896FDE6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08CDB3-9C48-CBAE-C370-AE63B8EF23AB}"/>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8" name="Footer Placeholder 7">
            <a:extLst>
              <a:ext uri="{FF2B5EF4-FFF2-40B4-BE49-F238E27FC236}">
                <a16:creationId xmlns:a16="http://schemas.microsoft.com/office/drawing/2014/main" xmlns="" id="{9A53D659-B7CB-FCF9-8B16-6958CDF22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0DCA85-148A-0C9B-71CE-DE8F3AFE4A62}"/>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156367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756A0-6468-6D6D-2481-C06FFDAEA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D2A115-1756-C1F5-81DD-6B32C274A3DE}"/>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4" name="Footer Placeholder 3">
            <a:extLst>
              <a:ext uri="{FF2B5EF4-FFF2-40B4-BE49-F238E27FC236}">
                <a16:creationId xmlns:a16="http://schemas.microsoft.com/office/drawing/2014/main" xmlns="" id="{E52E47D0-A59E-9104-4DF5-7785D00F4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71AB758-DCE6-626B-8E22-44615ADDBBC7}"/>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74905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D958335-C7E4-2FBA-45F5-AD2D36A403B5}"/>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3" name="Footer Placeholder 2">
            <a:extLst>
              <a:ext uri="{FF2B5EF4-FFF2-40B4-BE49-F238E27FC236}">
                <a16:creationId xmlns:a16="http://schemas.microsoft.com/office/drawing/2014/main" xmlns="" id="{8C111BE0-5F87-A295-8421-11CB4BD528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D062D98-AB60-CFA3-AA57-E3F646FD4C03}"/>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93898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AF846-31EB-DFCD-755F-A5FCDA913D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C020B8-FAB8-13E0-EA79-E014DCCDB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98CAB8-885D-1271-5DF9-923FB9CD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17D166F-3C22-21F6-4AFC-7191BBA4ECD2}"/>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6089CE7A-F00B-FBA5-E12B-21BD7886B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4FEF7F-7A90-4587-2289-6FE1B431DDE4}"/>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249754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43083-C3C4-120D-CDE1-213D890A3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09FA63A-2165-27C8-EEA8-EC24971BF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DD61B7-94E2-2267-8B38-C3CF9CB46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B496BB-DDD9-EDE4-74DE-3CC78C52E62B}"/>
              </a:ext>
            </a:extLst>
          </p:cNvPr>
          <p:cNvSpPr>
            <a:spLocks noGrp="1"/>
          </p:cNvSpPr>
          <p:nvPr>
            <p:ph type="dt" sz="half" idx="10"/>
          </p:nvPr>
        </p:nvSpPr>
        <p:spPr/>
        <p:txBody>
          <a:bodyPr/>
          <a:lstStyle/>
          <a:p>
            <a:fld id="{F7A6DDCE-CE91-483C-8884-C4ABD6CDDB0E}" type="datetimeFigureOut">
              <a:rPr lang="en-US" smtClean="0"/>
              <a:t>4/18/2023</a:t>
            </a:fld>
            <a:endParaRPr lang="en-US"/>
          </a:p>
        </p:txBody>
      </p:sp>
      <p:sp>
        <p:nvSpPr>
          <p:cNvPr id="6" name="Footer Placeholder 5">
            <a:extLst>
              <a:ext uri="{FF2B5EF4-FFF2-40B4-BE49-F238E27FC236}">
                <a16:creationId xmlns:a16="http://schemas.microsoft.com/office/drawing/2014/main" xmlns="" id="{2770DC47-8711-3322-CFA2-533BDD1B3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7F3999-95F9-ACF0-EA8F-0E7AE77F07FF}"/>
              </a:ext>
            </a:extLst>
          </p:cNvPr>
          <p:cNvSpPr>
            <a:spLocks noGrp="1"/>
          </p:cNvSpPr>
          <p:nvPr>
            <p:ph type="sldNum" sz="quarter" idx="12"/>
          </p:nvPr>
        </p:nvSpPr>
        <p:spPr/>
        <p:txBody>
          <a:bodyPr/>
          <a:lstStyle/>
          <a:p>
            <a:fld id="{AC0645D4-D879-476B-9111-4F856D1F4D4D}" type="slidenum">
              <a:rPr lang="en-US" smtClean="0"/>
              <a:t>‹#›</a:t>
            </a:fld>
            <a:endParaRPr lang="en-US"/>
          </a:p>
        </p:txBody>
      </p:sp>
    </p:spTree>
    <p:extLst>
      <p:ext uri="{BB962C8B-B14F-4D97-AF65-F5344CB8AC3E}">
        <p14:creationId xmlns:p14="http://schemas.microsoft.com/office/powerpoint/2010/main" val="374771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0E73FA9-19B1-2DE0-8BCA-D2344B7BF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2D87C2-7B00-AAAD-7E9B-726487B78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2EA025-4A09-DC33-8FF0-FB18923BA3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6DDCE-CE91-483C-8884-C4ABD6CDDB0E}" type="datetimeFigureOut">
              <a:rPr lang="en-US" smtClean="0"/>
              <a:t>4/18/2023</a:t>
            </a:fld>
            <a:endParaRPr lang="en-US"/>
          </a:p>
        </p:txBody>
      </p:sp>
      <p:sp>
        <p:nvSpPr>
          <p:cNvPr id="5" name="Footer Placeholder 4">
            <a:extLst>
              <a:ext uri="{FF2B5EF4-FFF2-40B4-BE49-F238E27FC236}">
                <a16:creationId xmlns:a16="http://schemas.microsoft.com/office/drawing/2014/main" xmlns="" id="{E1CA30A8-2F69-5E0A-D6B0-CE86EAF2B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CD84E0D-BFA7-60E9-D1BB-32FF97ACB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645D4-D879-476B-9111-4F856D1F4D4D}" type="slidenum">
              <a:rPr lang="en-US" smtClean="0"/>
              <a:t>‹#›</a:t>
            </a:fld>
            <a:endParaRPr lang="en-US"/>
          </a:p>
        </p:txBody>
      </p:sp>
    </p:spTree>
    <p:extLst>
      <p:ext uri="{BB962C8B-B14F-4D97-AF65-F5344CB8AC3E}">
        <p14:creationId xmlns:p14="http://schemas.microsoft.com/office/powerpoint/2010/main" val="1443359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F139CA-962E-3440-CAC9-D96847336C9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2491409"/>
            <a:ext cx="12192000" cy="4509052"/>
          </a:xfrm>
          <a:prstGeom prst="rect">
            <a:avLst/>
          </a:prstGeom>
        </p:spPr>
      </p:pic>
      <p:sp>
        <p:nvSpPr>
          <p:cNvPr id="6" name="TextBox 5">
            <a:extLst>
              <a:ext uri="{FF2B5EF4-FFF2-40B4-BE49-F238E27FC236}">
                <a16:creationId xmlns:a16="http://schemas.microsoft.com/office/drawing/2014/main" xmlns="" id="{17728C04-C218-90D8-70A7-1EF875173C29}"/>
              </a:ext>
            </a:extLst>
          </p:cNvPr>
          <p:cNvSpPr txBox="1"/>
          <p:nvPr/>
        </p:nvSpPr>
        <p:spPr>
          <a:xfrm>
            <a:off x="4893613" y="198783"/>
            <a:ext cx="6904383" cy="4154984"/>
          </a:xfrm>
          <a:prstGeom prst="rect">
            <a:avLst/>
          </a:prstGeom>
          <a:noFill/>
        </p:spPr>
        <p:txBody>
          <a:bodyPr wrap="square" rtlCol="0">
            <a:spAutoFit/>
          </a:bodyPr>
          <a:lstStyle/>
          <a:p>
            <a:pPr algn="ctr"/>
            <a:r>
              <a:rPr lang="mn-MN"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latin typeface="0 Arial " panose="020B0604020202090204" pitchFamily="34" charset="-52"/>
              </a:rPr>
              <a:t>БАЯНТАЛ СУМЫН СҮҮЛИЙН 14 ХОНОГИЙН ЦАГ ҮЕИЙН МЭДЭЭ</a:t>
            </a:r>
            <a:endParaRPr lang="en-US"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endParaRPr>
          </a:p>
        </p:txBody>
      </p:sp>
      <p:pic>
        <p:nvPicPr>
          <p:cNvPr id="7" name="Picture 6">
            <a:extLst>
              <a:ext uri="{FF2B5EF4-FFF2-40B4-BE49-F238E27FC236}">
                <a16:creationId xmlns:a16="http://schemas.microsoft.com/office/drawing/2014/main" xmlns="" id="{A1164984-CB39-F495-E3C9-05D4BCB2E7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23" b="92614" l="4830" r="94602">
                        <a14:foregroundMark x1="36648" y1="14489" x2="61932" y2="11932"/>
                        <a14:foregroundMark x1="51420" y1="8523" x2="51420" y2="8523"/>
                        <a14:foregroundMark x1="9659" y1="35511" x2="9659" y2="38068"/>
                        <a14:foregroundMark x1="4830" y1="45455" x2="4830" y2="45455"/>
                        <a14:foregroundMark x1="95170" y1="46023" x2="93750" y2="46023"/>
                        <a14:foregroundMark x1="41761" y1="87500" x2="41761" y2="87500"/>
                        <a14:foregroundMark x1="22159" y1="79545" x2="61364" y2="89489"/>
                        <a14:foregroundMark x1="61364" y1="89489" x2="75852" y2="82955"/>
                        <a14:foregroundMark x1="75852" y1="82955" x2="66761" y2="80398"/>
                        <a14:foregroundMark x1="45455" y1="90057" x2="46591" y2="90057"/>
                        <a14:foregroundMark x1="47443" y1="92614" x2="47443" y2="92614"/>
                        <a14:foregroundMark x1="31818" y1="26420" x2="54830" y2="21591"/>
                        <a14:foregroundMark x1="54830" y1="21591" x2="66761" y2="26705"/>
                      </a14:backgroundRemoval>
                    </a14:imgEffect>
                    <a14:imgEffect>
                      <a14:saturation sat="300000"/>
                    </a14:imgEffect>
                  </a14:imgLayer>
                </a14:imgProps>
              </a:ext>
            </a:extLst>
          </a:blip>
          <a:stretch>
            <a:fillRect/>
          </a:stretch>
        </p:blipFill>
        <p:spPr>
          <a:xfrm>
            <a:off x="503582" y="291548"/>
            <a:ext cx="3038310" cy="303831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229799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67FEC876-DA92-4B1D-83D7-CE57194C0323}"/>
              </a:ext>
            </a:extLst>
          </p:cNvPr>
          <p:cNvSpPr>
            <a:spLocks noGrp="1"/>
          </p:cNvSpPr>
          <p:nvPr>
            <p:ph type="subTitle" idx="1"/>
          </p:nvPr>
        </p:nvSpPr>
        <p:spPr>
          <a:xfrm>
            <a:off x="874643" y="1494184"/>
            <a:ext cx="10986053" cy="1744396"/>
          </a:xfrm>
        </p:spPr>
        <p:txBody>
          <a:bodyPr>
            <a:normAutofit/>
          </a:bodyPr>
          <a:lstStyle/>
          <a:p>
            <a:pPr algn="just"/>
            <a:r>
              <a:rPr lang="mn-MN" sz="1600" dirty="0">
                <a:latin typeface=" Arial "/>
              </a:rPr>
              <a:t>2023 оны 01 дүгээр сарын 30, 31-ны өдрүүдэд 1-5 дугаар ангийн эцэг эхийн өртөөчилсөн уулзалтыг зохион байгуулан ажиллалаа. Тус уулзалтаар эцэг эх, асран хамгаалагчид багш, сурагчдын хамтын ажиллагаа холбоог бэхжүүлэх тухай ярилцсан. Уулзалтыг 2 өдөр зохион байгуулсан бөгөөд нийт 56 эцэг эх, асран хамгаалагчид оролцож санал бодлоо илэрхийлэн хамтран ажилласан.</a:t>
            </a:r>
          </a:p>
          <a:p>
            <a:pPr algn="just"/>
            <a:r>
              <a:rPr lang="mn-MN" sz="1600" dirty="0">
                <a:latin typeface=" Arial "/>
              </a:rPr>
              <a:t>Олон улсын Эко сургууль хөтөлбөрт хамрагдан Хүрэл гэрэгэ авлаа. </a:t>
            </a:r>
          </a:p>
          <a:p>
            <a:pPr algn="just"/>
            <a:endParaRPr lang="mn-MN" sz="1600" dirty="0">
              <a:latin typeface=" Arial "/>
            </a:endParaRPr>
          </a:p>
          <a:p>
            <a:pPr algn="just"/>
            <a:endParaRPr lang="en-US" sz="1600" dirty="0">
              <a:latin typeface=" Arial "/>
            </a:endParaRPr>
          </a:p>
        </p:txBody>
      </p:sp>
      <p:pic>
        <p:nvPicPr>
          <p:cNvPr id="6" name="Picture 5">
            <a:extLst>
              <a:ext uri="{FF2B5EF4-FFF2-40B4-BE49-F238E27FC236}">
                <a16:creationId xmlns:a16="http://schemas.microsoft.com/office/drawing/2014/main" xmlns="" id="{96D0DF89-7390-4387-9882-27D6ADA66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33" y="3619420"/>
            <a:ext cx="2867437" cy="2704143"/>
          </a:xfrm>
          <a:prstGeom prst="rect">
            <a:avLst/>
          </a:prstGeom>
        </p:spPr>
      </p:pic>
      <p:sp>
        <p:nvSpPr>
          <p:cNvPr id="2" name="TextBox 1">
            <a:extLst>
              <a:ext uri="{FF2B5EF4-FFF2-40B4-BE49-F238E27FC236}">
                <a16:creationId xmlns:a16="http://schemas.microsoft.com/office/drawing/2014/main" xmlns="" id="{BC501CB4-D387-9698-639E-C05D06EEF41B}"/>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5" name="Picture 4">
            <a:extLst>
              <a:ext uri="{FF2B5EF4-FFF2-40B4-BE49-F238E27FC236}">
                <a16:creationId xmlns:a16="http://schemas.microsoft.com/office/drawing/2014/main" xmlns="" id="{94272152-98DA-8230-5557-DBCDB22AE233}"/>
              </a:ext>
            </a:extLst>
          </p:cNvPr>
          <p:cNvPicPr>
            <a:picLocks noChangeAspect="1"/>
          </p:cNvPicPr>
          <p:nvPr/>
        </p:nvPicPr>
        <p:blipFill>
          <a:blip r:embed="rId3"/>
          <a:stretch>
            <a:fillRect/>
          </a:stretch>
        </p:blipFill>
        <p:spPr>
          <a:xfrm>
            <a:off x="713133" y="107492"/>
            <a:ext cx="1116505" cy="1116505"/>
          </a:xfrm>
          <a:prstGeom prst="rect">
            <a:avLst/>
          </a:prstGeom>
        </p:spPr>
      </p:pic>
      <p:pic>
        <p:nvPicPr>
          <p:cNvPr id="7" name="Picture 6">
            <a:extLst>
              <a:ext uri="{FF2B5EF4-FFF2-40B4-BE49-F238E27FC236}">
                <a16:creationId xmlns:a16="http://schemas.microsoft.com/office/drawing/2014/main" xmlns="" id="{9FB31E13-3810-09E4-1376-7E81F3C4E6C8}"/>
              </a:ext>
            </a:extLst>
          </p:cNvPr>
          <p:cNvPicPr>
            <a:picLocks noChangeAspect="1"/>
          </p:cNvPicPr>
          <p:nvPr/>
        </p:nvPicPr>
        <p:blipFill>
          <a:blip r:embed="rId4"/>
          <a:stretch>
            <a:fillRect/>
          </a:stretch>
        </p:blipFill>
        <p:spPr>
          <a:xfrm>
            <a:off x="3746257" y="3634766"/>
            <a:ext cx="3555692" cy="2714178"/>
          </a:xfrm>
          <a:prstGeom prst="rect">
            <a:avLst/>
          </a:prstGeom>
        </p:spPr>
      </p:pic>
      <p:pic>
        <p:nvPicPr>
          <p:cNvPr id="8" name="Picture 7">
            <a:extLst>
              <a:ext uri="{FF2B5EF4-FFF2-40B4-BE49-F238E27FC236}">
                <a16:creationId xmlns:a16="http://schemas.microsoft.com/office/drawing/2014/main" xmlns="" id="{5C5E83C9-2A12-18FF-A931-0554EED1F6E2}"/>
              </a:ext>
            </a:extLst>
          </p:cNvPr>
          <p:cNvPicPr>
            <a:picLocks noChangeAspect="1"/>
          </p:cNvPicPr>
          <p:nvPr/>
        </p:nvPicPr>
        <p:blipFill>
          <a:blip r:embed="rId5"/>
          <a:stretch>
            <a:fillRect/>
          </a:stretch>
        </p:blipFill>
        <p:spPr>
          <a:xfrm>
            <a:off x="7467636" y="3609386"/>
            <a:ext cx="3809964" cy="2714178"/>
          </a:xfrm>
          <a:prstGeom prst="rect">
            <a:avLst/>
          </a:prstGeom>
        </p:spPr>
      </p:pic>
    </p:spTree>
    <p:extLst>
      <p:ext uri="{BB962C8B-B14F-4D97-AF65-F5344CB8AC3E}">
        <p14:creationId xmlns:p14="http://schemas.microsoft.com/office/powerpoint/2010/main" val="237218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AE736C-2BBA-3DCB-6200-B04C740BB013}"/>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ЭРҮҮЛ МЭНДИЙН ХҮРЭЭНД</a:t>
            </a:r>
            <a:endParaRPr lang="en-US" sz="4800" b="1" dirty="0"/>
          </a:p>
        </p:txBody>
      </p:sp>
      <p:pic>
        <p:nvPicPr>
          <p:cNvPr id="5" name="Picture 4">
            <a:extLst>
              <a:ext uri="{FF2B5EF4-FFF2-40B4-BE49-F238E27FC236}">
                <a16:creationId xmlns:a16="http://schemas.microsoft.com/office/drawing/2014/main" xmlns="" id="{9FD205B2-8514-1293-CAA0-61B95BE42796}"/>
              </a:ext>
            </a:extLst>
          </p:cNvPr>
          <p:cNvPicPr>
            <a:picLocks noChangeAspect="1"/>
          </p:cNvPicPr>
          <p:nvPr/>
        </p:nvPicPr>
        <p:blipFill>
          <a:blip r:embed="rId2"/>
          <a:stretch>
            <a:fillRect/>
          </a:stretch>
        </p:blipFill>
        <p:spPr>
          <a:xfrm>
            <a:off x="713133" y="107492"/>
            <a:ext cx="1116505" cy="1116505"/>
          </a:xfrm>
          <a:prstGeom prst="rect">
            <a:avLst/>
          </a:prstGeom>
        </p:spPr>
      </p:pic>
      <p:sp>
        <p:nvSpPr>
          <p:cNvPr id="6" name="TextBox 5">
            <a:extLst>
              <a:ext uri="{FF2B5EF4-FFF2-40B4-BE49-F238E27FC236}">
                <a16:creationId xmlns:a16="http://schemas.microsoft.com/office/drawing/2014/main" xmlns="" id="{30027619-075A-5B40-271E-44B54EFE88C8}"/>
              </a:ext>
            </a:extLst>
          </p:cNvPr>
          <p:cNvSpPr txBox="1"/>
          <p:nvPr/>
        </p:nvSpPr>
        <p:spPr>
          <a:xfrm>
            <a:off x="1006211" y="1969514"/>
            <a:ext cx="9952522" cy="307777"/>
          </a:xfrm>
          <a:prstGeom prst="rect">
            <a:avLst/>
          </a:prstGeom>
          <a:noFill/>
        </p:spPr>
        <p:txBody>
          <a:bodyPr wrap="square" rtlCol="0">
            <a:spAutoFit/>
          </a:bodyPr>
          <a:lstStyle/>
          <a:p>
            <a:r>
              <a:rPr lang="mn-MN" sz="1400" dirty="0">
                <a:latin typeface=" Arial "/>
              </a:rPr>
              <a:t>2022оны санхүүгийн тайланд –Ай Жэй Эй Эйч-Аудит”ХХК-аар аудит  хийлгүүлэхээр хүргүүлсэн.</a:t>
            </a:r>
            <a:endParaRPr lang="en-US" sz="1400" dirty="0">
              <a:latin typeface=" Arial "/>
            </a:endParaRPr>
          </a:p>
        </p:txBody>
      </p:sp>
      <p:sp>
        <p:nvSpPr>
          <p:cNvPr id="7" name="Rectangle: Rounded Corners 6">
            <a:extLst>
              <a:ext uri="{FF2B5EF4-FFF2-40B4-BE49-F238E27FC236}">
                <a16:creationId xmlns:a16="http://schemas.microsoft.com/office/drawing/2014/main" xmlns="" id="{7F996F89-B58C-6596-7674-BC259F40F5F9}"/>
              </a:ext>
            </a:extLst>
          </p:cNvPr>
          <p:cNvSpPr/>
          <p:nvPr/>
        </p:nvSpPr>
        <p:spPr>
          <a:xfrm>
            <a:off x="1271385" y="3103662"/>
            <a:ext cx="3979270" cy="258846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mn-MN" dirty="0"/>
              <a:t>-  Сүүлийн 14 хоногт эмнэлэгт хэвтэн эмчлүүлсэн-24</a:t>
            </a:r>
          </a:p>
          <a:p>
            <a:pPr algn="just"/>
            <a:r>
              <a:rPr lang="mn-MN" dirty="0"/>
              <a:t>- Жирэмсэн эх-9 /хяналтад бүрэн  орсон шинжилгээнд бүрэн хамрагдсан/</a:t>
            </a:r>
            <a:endParaRPr lang="en-US" dirty="0"/>
          </a:p>
        </p:txBody>
      </p:sp>
      <p:sp>
        <p:nvSpPr>
          <p:cNvPr id="8" name="Arrow: Right 7">
            <a:extLst>
              <a:ext uri="{FF2B5EF4-FFF2-40B4-BE49-F238E27FC236}">
                <a16:creationId xmlns:a16="http://schemas.microsoft.com/office/drawing/2014/main" xmlns="" id="{AD097436-790F-5CCB-A928-4BB8E4E9F21C}"/>
              </a:ext>
            </a:extLst>
          </p:cNvPr>
          <p:cNvSpPr/>
          <p:nvPr/>
        </p:nvSpPr>
        <p:spPr>
          <a:xfrm>
            <a:off x="5315702" y="4052268"/>
            <a:ext cx="1885528" cy="64633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52E7B2B1-6ECF-366A-62AF-5B44FDE04ADF}"/>
              </a:ext>
            </a:extLst>
          </p:cNvPr>
          <p:cNvSpPr/>
          <p:nvPr/>
        </p:nvSpPr>
        <p:spPr>
          <a:xfrm>
            <a:off x="7379367" y="2507555"/>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Урьдчилан сэргийлэх үзлэг-169</a:t>
            </a:r>
            <a:endParaRPr lang="en-US" dirty="0"/>
          </a:p>
        </p:txBody>
      </p:sp>
      <p:sp>
        <p:nvSpPr>
          <p:cNvPr id="18" name="Rectangle: Rounded Corners 17">
            <a:extLst>
              <a:ext uri="{FF2B5EF4-FFF2-40B4-BE49-F238E27FC236}">
                <a16:creationId xmlns:a16="http://schemas.microsoft.com/office/drawing/2014/main" xmlns="" id="{C1516699-D3F5-9A94-2C64-73FF7E37E883}"/>
              </a:ext>
            </a:extLst>
          </p:cNvPr>
          <p:cNvSpPr/>
          <p:nvPr/>
        </p:nvSpPr>
        <p:spPr>
          <a:xfrm>
            <a:off x="7379366" y="5909574"/>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Осол гэмтлийн дуудлага-1</a:t>
            </a:r>
            <a:endParaRPr lang="en-US" dirty="0"/>
          </a:p>
        </p:txBody>
      </p:sp>
      <p:sp>
        <p:nvSpPr>
          <p:cNvPr id="19" name="Rectangle: Rounded Corners 18">
            <a:extLst>
              <a:ext uri="{FF2B5EF4-FFF2-40B4-BE49-F238E27FC236}">
                <a16:creationId xmlns:a16="http://schemas.microsoft.com/office/drawing/2014/main" xmlns="" id="{64F55917-577C-28B0-494B-EBD968214615}"/>
              </a:ext>
            </a:extLst>
          </p:cNvPr>
          <p:cNvSpPr/>
          <p:nvPr/>
        </p:nvSpPr>
        <p:spPr>
          <a:xfrm>
            <a:off x="7379368" y="3106018"/>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Идэвхтэй хяналт-24</a:t>
            </a:r>
            <a:endParaRPr lang="en-US" dirty="0"/>
          </a:p>
        </p:txBody>
      </p:sp>
      <p:sp>
        <p:nvSpPr>
          <p:cNvPr id="20" name="Rectangle: Rounded Corners 19">
            <a:extLst>
              <a:ext uri="{FF2B5EF4-FFF2-40B4-BE49-F238E27FC236}">
                <a16:creationId xmlns:a16="http://schemas.microsoft.com/office/drawing/2014/main" xmlns="" id="{2D74CA50-3F13-2B52-51FB-A3224F419D73}"/>
              </a:ext>
            </a:extLst>
          </p:cNvPr>
          <p:cNvSpPr/>
          <p:nvPr/>
        </p:nvSpPr>
        <p:spPr>
          <a:xfrm>
            <a:off x="7379369" y="3655830"/>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Гэрийн идэвхтэй хяналт-5</a:t>
            </a:r>
            <a:endParaRPr lang="en-US" dirty="0"/>
          </a:p>
        </p:txBody>
      </p:sp>
      <p:sp>
        <p:nvSpPr>
          <p:cNvPr id="21" name="Rectangle: Rounded Corners 20">
            <a:extLst>
              <a:ext uri="{FF2B5EF4-FFF2-40B4-BE49-F238E27FC236}">
                <a16:creationId xmlns:a16="http://schemas.microsoft.com/office/drawing/2014/main" xmlns="" id="{349DF463-EEA3-06A9-35F2-42710B2FC51D}"/>
              </a:ext>
            </a:extLst>
          </p:cNvPr>
          <p:cNvSpPr/>
          <p:nvPr/>
        </p:nvSpPr>
        <p:spPr>
          <a:xfrm>
            <a:off x="7379369" y="4209746"/>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гэрийн дуудлагын үзлэгийн тоо-12</a:t>
            </a:r>
            <a:endParaRPr lang="en-US" dirty="0"/>
          </a:p>
        </p:txBody>
      </p:sp>
      <p:sp>
        <p:nvSpPr>
          <p:cNvPr id="22" name="Rectangle: Rounded Corners 21">
            <a:extLst>
              <a:ext uri="{FF2B5EF4-FFF2-40B4-BE49-F238E27FC236}">
                <a16:creationId xmlns:a16="http://schemas.microsoft.com/office/drawing/2014/main" xmlns="" id="{154752B2-159C-0344-0719-3426B101488C}"/>
              </a:ext>
            </a:extLst>
          </p:cNvPr>
          <p:cNvSpPr/>
          <p:nvPr/>
        </p:nvSpPr>
        <p:spPr>
          <a:xfrm>
            <a:off x="7379369" y="4773041"/>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Алсын дуудлага-14</a:t>
            </a:r>
            <a:endParaRPr lang="en-US" dirty="0"/>
          </a:p>
        </p:txBody>
      </p:sp>
      <p:sp>
        <p:nvSpPr>
          <p:cNvPr id="29" name="Rectangle: Rounded Corners 28">
            <a:extLst>
              <a:ext uri="{FF2B5EF4-FFF2-40B4-BE49-F238E27FC236}">
                <a16:creationId xmlns:a16="http://schemas.microsoft.com/office/drawing/2014/main" xmlns="" id="{1965D400-749F-0240-18D9-F7EA76160DFD}"/>
              </a:ext>
            </a:extLst>
          </p:cNvPr>
          <p:cNvSpPr/>
          <p:nvPr/>
        </p:nvSpPr>
        <p:spPr>
          <a:xfrm>
            <a:off x="7379366" y="5346279"/>
            <a:ext cx="3069611" cy="4888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mn-MN" dirty="0"/>
              <a:t>Төвийн дуудлага-26</a:t>
            </a:r>
            <a:endParaRPr lang="en-US" dirty="0"/>
          </a:p>
        </p:txBody>
      </p:sp>
    </p:spTree>
    <p:extLst>
      <p:ext uri="{BB962C8B-B14F-4D97-AF65-F5344CB8AC3E}">
        <p14:creationId xmlns:p14="http://schemas.microsoft.com/office/powerpoint/2010/main" val="342790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027BB97-09F2-6694-FE27-D7E63CDCF8C5}"/>
              </a:ext>
            </a:extLst>
          </p:cNvPr>
          <p:cNvPicPr>
            <a:picLocks noChangeAspect="1"/>
          </p:cNvPicPr>
          <p:nvPr/>
        </p:nvPicPr>
        <p:blipFill>
          <a:blip r:embed="rId2"/>
          <a:stretch>
            <a:fillRect/>
          </a:stretch>
        </p:blipFill>
        <p:spPr>
          <a:xfrm>
            <a:off x="7092390" y="5360672"/>
            <a:ext cx="1840594" cy="1383376"/>
          </a:xfrm>
          <a:prstGeom prst="rect">
            <a:avLst/>
          </a:prstGeom>
        </p:spPr>
      </p:pic>
      <p:pic>
        <p:nvPicPr>
          <p:cNvPr id="4" name="Picture 3">
            <a:extLst>
              <a:ext uri="{FF2B5EF4-FFF2-40B4-BE49-F238E27FC236}">
                <a16:creationId xmlns:a16="http://schemas.microsoft.com/office/drawing/2014/main" xmlns="" id="{7917689B-397E-BBAB-1B60-299044583762}"/>
              </a:ext>
            </a:extLst>
          </p:cNvPr>
          <p:cNvPicPr>
            <a:picLocks noChangeAspect="1"/>
          </p:cNvPicPr>
          <p:nvPr/>
        </p:nvPicPr>
        <p:blipFill>
          <a:blip r:embed="rId3"/>
          <a:stretch>
            <a:fillRect/>
          </a:stretch>
        </p:blipFill>
        <p:spPr>
          <a:xfrm>
            <a:off x="9088517" y="5336022"/>
            <a:ext cx="2244736" cy="1374267"/>
          </a:xfrm>
          <a:prstGeom prst="rect">
            <a:avLst/>
          </a:prstGeom>
        </p:spPr>
      </p:pic>
      <p:pic>
        <p:nvPicPr>
          <p:cNvPr id="7" name="Picture 6">
            <a:extLst>
              <a:ext uri="{FF2B5EF4-FFF2-40B4-BE49-F238E27FC236}">
                <a16:creationId xmlns:a16="http://schemas.microsoft.com/office/drawing/2014/main" xmlns="" id="{37F903C5-7EE8-E586-F4C5-73561215E2B9}"/>
              </a:ext>
            </a:extLst>
          </p:cNvPr>
          <p:cNvPicPr>
            <a:picLocks noChangeAspect="1"/>
          </p:cNvPicPr>
          <p:nvPr/>
        </p:nvPicPr>
        <p:blipFill>
          <a:blip r:embed="rId4"/>
          <a:stretch>
            <a:fillRect/>
          </a:stretch>
        </p:blipFill>
        <p:spPr>
          <a:xfrm>
            <a:off x="9088517" y="3552355"/>
            <a:ext cx="2244736" cy="1687126"/>
          </a:xfrm>
          <a:prstGeom prst="rect">
            <a:avLst/>
          </a:prstGeom>
        </p:spPr>
      </p:pic>
      <p:pic>
        <p:nvPicPr>
          <p:cNvPr id="9" name="Picture 8">
            <a:extLst>
              <a:ext uri="{FF2B5EF4-FFF2-40B4-BE49-F238E27FC236}">
                <a16:creationId xmlns:a16="http://schemas.microsoft.com/office/drawing/2014/main" xmlns="" id="{7F7BD4F6-1DBA-D1B3-2063-A7AB9547004F}"/>
              </a:ext>
            </a:extLst>
          </p:cNvPr>
          <p:cNvPicPr>
            <a:picLocks noChangeAspect="1"/>
          </p:cNvPicPr>
          <p:nvPr/>
        </p:nvPicPr>
        <p:blipFill>
          <a:blip r:embed="rId5"/>
          <a:stretch>
            <a:fillRect/>
          </a:stretch>
        </p:blipFill>
        <p:spPr>
          <a:xfrm>
            <a:off x="9088517" y="1737677"/>
            <a:ext cx="2244736" cy="1716937"/>
          </a:xfrm>
          <a:prstGeom prst="rect">
            <a:avLst/>
          </a:prstGeom>
        </p:spPr>
      </p:pic>
      <p:sp>
        <p:nvSpPr>
          <p:cNvPr id="11" name="TextBox 10">
            <a:extLst>
              <a:ext uri="{FF2B5EF4-FFF2-40B4-BE49-F238E27FC236}">
                <a16:creationId xmlns:a16="http://schemas.microsoft.com/office/drawing/2014/main" xmlns="" id="{BE381771-06E8-5059-5D1A-1B7748BE32E1}"/>
              </a:ext>
            </a:extLst>
          </p:cNvPr>
          <p:cNvSpPr txBox="1"/>
          <p:nvPr/>
        </p:nvSpPr>
        <p:spPr>
          <a:xfrm>
            <a:off x="1164561" y="1978216"/>
            <a:ext cx="6530468" cy="3108543"/>
          </a:xfrm>
          <a:prstGeom prst="rect">
            <a:avLst/>
          </a:prstGeom>
          <a:noFill/>
        </p:spPr>
        <p:txBody>
          <a:bodyPr wrap="square">
            <a:spAutoFit/>
          </a:bodyPr>
          <a:lstStyle/>
          <a:p>
            <a:pPr algn="just"/>
            <a:r>
              <a:rPr lang="mn-MN" sz="1400" dirty="0">
                <a:latin typeface=" Arial "/>
              </a:rPr>
              <a:t>- Баянтал сумаас 5 малчин эмэгтэй “Малчин эмэгтэйчүүдийн манлайлал” зөвлөгөөнд оролцсон.</a:t>
            </a:r>
            <a:endParaRPr lang="en-US" sz="1400" dirty="0">
              <a:latin typeface=" Arial "/>
            </a:endParaRPr>
          </a:p>
          <a:p>
            <a:pPr marL="285750" indent="-285750" algn="just">
              <a:buFontTx/>
              <a:buChar char="-"/>
            </a:pPr>
            <a:r>
              <a:rPr lang="mn-MN" sz="1400" dirty="0">
                <a:latin typeface=" Arial "/>
              </a:rPr>
              <a:t>Сумын Засаг даргын нөөц хөрөнгөөр санхүүжигдсан 10 ширхэг хог хаягдал ялган ангилах хогийн савуудыг хүлээн авлаа. Гүйцэтгэгч Г.Ганзориг.</a:t>
            </a:r>
          </a:p>
          <a:p>
            <a:pPr marL="285750" indent="-285750" algn="just">
              <a:buFontTx/>
              <a:buChar char="-"/>
            </a:pPr>
            <a:r>
              <a:rPr lang="mn-MN" sz="1400" dirty="0">
                <a:latin typeface=" Arial "/>
              </a:rPr>
              <a:t>Аймгийн цагдаагийн газраас сумын иргэд, малчдад 2022 оны үйл ажиллагааныхаа тайланг танилцуулж, анхааруулга, санамж зөвлөгөө өглөө. Нийт 25 иргэн хамрагдсан.</a:t>
            </a:r>
          </a:p>
          <a:p>
            <a:pPr marL="285750" indent="-285750" algn="just">
              <a:buFontTx/>
              <a:buChar char="-"/>
            </a:pPr>
            <a:r>
              <a:rPr lang="mn-MN" sz="1400" dirty="0">
                <a:latin typeface=" Arial "/>
              </a:rPr>
              <a:t>2023 оны 02 дугаар сарын 04-ний өдөр сумын “Цасны баяр”-ыг зохион байгуулна.</a:t>
            </a:r>
          </a:p>
          <a:p>
            <a:pPr marL="285750" indent="-285750" algn="just">
              <a:buFontTx/>
              <a:buChar char="-"/>
            </a:pPr>
            <a:r>
              <a:rPr lang="mn-MN" sz="1400" dirty="0">
                <a:latin typeface=" Arial "/>
              </a:rPr>
              <a:t>2023 оны 02 дугаар сарын 05-ны өдөр бүх нийтийн цэвэрлэгээг зохион байгуулна</a:t>
            </a:r>
          </a:p>
          <a:p>
            <a:pPr marL="285750" indent="-285750" algn="just">
              <a:buFontTx/>
              <a:buChar char="-"/>
            </a:pPr>
            <a:endParaRPr lang="mn-MN" sz="1400" dirty="0">
              <a:latin typeface=" Arial "/>
            </a:endParaRPr>
          </a:p>
          <a:p>
            <a:pPr algn="just"/>
            <a:endParaRPr lang="en-US" sz="1400" dirty="0">
              <a:latin typeface=" Arial "/>
            </a:endParaRPr>
          </a:p>
        </p:txBody>
      </p:sp>
      <p:sp>
        <p:nvSpPr>
          <p:cNvPr id="12" name="TextBox 11">
            <a:extLst>
              <a:ext uri="{FF2B5EF4-FFF2-40B4-BE49-F238E27FC236}">
                <a16:creationId xmlns:a16="http://schemas.microsoft.com/office/drawing/2014/main" xmlns="" id="{7938976B-B34E-648A-0863-01CCF596DB52}"/>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ОНЦЛОХ ҮЙЛ ЯВДАЛ: цөөн үгээр</a:t>
            </a:r>
            <a:endParaRPr lang="en-US" sz="4800" b="1" dirty="0"/>
          </a:p>
        </p:txBody>
      </p:sp>
      <p:pic>
        <p:nvPicPr>
          <p:cNvPr id="13" name="Picture 12">
            <a:extLst>
              <a:ext uri="{FF2B5EF4-FFF2-40B4-BE49-F238E27FC236}">
                <a16:creationId xmlns:a16="http://schemas.microsoft.com/office/drawing/2014/main" xmlns="" id="{6FECCBC1-848D-ABE5-17B7-F1C9C06EEC3B}"/>
              </a:ext>
            </a:extLst>
          </p:cNvPr>
          <p:cNvPicPr>
            <a:picLocks noChangeAspect="1"/>
          </p:cNvPicPr>
          <p:nvPr/>
        </p:nvPicPr>
        <p:blipFill>
          <a:blip r:embed="rId6"/>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75121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A67DA-6564-2812-2005-64B3B0CC6194}"/>
              </a:ext>
            </a:extLst>
          </p:cNvPr>
          <p:cNvSpPr txBox="1">
            <a:spLocks/>
          </p:cNvSpPr>
          <p:nvPr/>
        </p:nvSpPr>
        <p:spPr>
          <a:xfrm>
            <a:off x="838200" y="-18490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УДИРДЛАГА ЗОХИОН БАЙГУУЛАЛТ:</a:t>
            </a:r>
            <a:endParaRPr lang="en-US" sz="3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4D42A33C-02AB-B6B2-B542-D3E79B816E70}"/>
              </a:ext>
            </a:extLst>
          </p:cNvPr>
          <p:cNvPicPr>
            <a:picLocks noChangeAspect="1"/>
          </p:cNvPicPr>
          <p:nvPr/>
        </p:nvPicPr>
        <p:blipFill>
          <a:blip r:embed="rId2"/>
          <a:stretch>
            <a:fillRect/>
          </a:stretch>
        </p:blipFill>
        <p:spPr>
          <a:xfrm>
            <a:off x="698515" y="221725"/>
            <a:ext cx="1116505" cy="1116505"/>
          </a:xfrm>
          <a:prstGeom prst="rect">
            <a:avLst/>
          </a:prstGeom>
        </p:spPr>
      </p:pic>
      <p:sp>
        <p:nvSpPr>
          <p:cNvPr id="4" name="TextBox 3">
            <a:extLst>
              <a:ext uri="{FF2B5EF4-FFF2-40B4-BE49-F238E27FC236}">
                <a16:creationId xmlns:a16="http://schemas.microsoft.com/office/drawing/2014/main" xmlns="" id="{E3FA7881-A0E2-51BF-731A-5C9D134B753D}"/>
              </a:ext>
            </a:extLst>
          </p:cNvPr>
          <p:cNvSpPr txBox="1"/>
          <p:nvPr/>
        </p:nvSpPr>
        <p:spPr>
          <a:xfrm>
            <a:off x="1256767" y="1881808"/>
            <a:ext cx="10338885" cy="2031325"/>
          </a:xfrm>
          <a:prstGeom prst="rect">
            <a:avLst/>
          </a:prstGeom>
          <a:noFill/>
        </p:spPr>
        <p:txBody>
          <a:bodyPr wrap="square" rtlCol="0">
            <a:spAutoFit/>
          </a:bodyPr>
          <a:lstStyle/>
          <a:p>
            <a:r>
              <a:rPr lang="mn-MN" dirty="0">
                <a:latin typeface=" Arial "/>
              </a:rPr>
              <a:t>Сумын Засаг даргын зөвлөл 2023 оны 01 дүгээр сарын 27-ны өдрийн 2 дугаар хуралдаанаар 3 асуудал хэлэлцэн шийдвэрлэж 3,664,500 төгрөгийг засаг даргын нөөц хөрөнгөөс зарцуулахаар болсон. </a:t>
            </a:r>
          </a:p>
          <a:p>
            <a:r>
              <a:rPr lang="mn-MN" dirty="0">
                <a:latin typeface=" Arial "/>
              </a:rPr>
              <a:t>Цэргийн бүртгэл 100 хувь явагдаж дууссан.</a:t>
            </a:r>
          </a:p>
          <a:p>
            <a:r>
              <a:rPr lang="mn-MN" sz="1800" dirty="0">
                <a:solidFill>
                  <a:srgbClr val="000000"/>
                </a:solidFill>
                <a:effectLst/>
                <a:latin typeface=" Arial "/>
                <a:ea typeface="Arial MTT" pitchFamily="2" charset="0"/>
              </a:rPr>
              <a:t>Цаг агаар эрс хүйтэрч байгаатай холбоодуулан сумын Засаг дарга малчдын өвөлжилтийн нөхцөл байдалтай танилцаж, сумын аюулгүйн нөөцөөс өвс, тэжээл олгох ажлыг зохион байгуулж нийт 12,5 т өвс тэжээлийг 8500 төгрөгөөр тараасан.</a:t>
            </a:r>
            <a:endParaRPr lang="en-US" dirty="0">
              <a:latin typeface=" Arial "/>
            </a:endParaRPr>
          </a:p>
        </p:txBody>
      </p:sp>
    </p:spTree>
    <p:extLst>
      <p:ext uri="{BB962C8B-B14F-4D97-AF65-F5344CB8AC3E}">
        <p14:creationId xmlns:p14="http://schemas.microsoft.com/office/powerpoint/2010/main" val="342378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402E55-9A2C-71E8-06F8-D42FBAD39E57}"/>
              </a:ext>
            </a:extLst>
          </p:cNvPr>
          <p:cNvSpPr txBox="1">
            <a:spLocks/>
          </p:cNvSpPr>
          <p:nvPr/>
        </p:nvSpPr>
        <p:spPr>
          <a:xfrm>
            <a:off x="838200" y="477078"/>
            <a:ext cx="10515600" cy="663582"/>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ОРОН НУТГИЙН ХӨГЖЛИЙН САН:</a:t>
            </a:r>
            <a:endParaRPr lang="en-US"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18D0549-4AAE-0179-DAF1-18A5B4B0A65C}"/>
              </a:ext>
            </a:extLst>
          </p:cNvPr>
          <p:cNvPicPr>
            <a:picLocks noChangeAspect="1"/>
          </p:cNvPicPr>
          <p:nvPr/>
        </p:nvPicPr>
        <p:blipFill>
          <a:blip r:embed="rId2"/>
          <a:stretch>
            <a:fillRect/>
          </a:stretch>
        </p:blipFill>
        <p:spPr>
          <a:xfrm>
            <a:off x="685262" y="250616"/>
            <a:ext cx="1116505" cy="1116505"/>
          </a:xfrm>
          <a:prstGeom prst="rect">
            <a:avLst/>
          </a:prstGeom>
        </p:spPr>
      </p:pic>
      <p:sp>
        <p:nvSpPr>
          <p:cNvPr id="6" name="TextBox 5">
            <a:extLst>
              <a:ext uri="{FF2B5EF4-FFF2-40B4-BE49-F238E27FC236}">
                <a16:creationId xmlns:a16="http://schemas.microsoft.com/office/drawing/2014/main" xmlns="" id="{231B9343-FE7D-8651-34E3-08A303E5942F}"/>
              </a:ext>
            </a:extLst>
          </p:cNvPr>
          <p:cNvSpPr txBox="1"/>
          <p:nvPr/>
        </p:nvSpPr>
        <p:spPr>
          <a:xfrm>
            <a:off x="583097" y="1881808"/>
            <a:ext cx="11012556" cy="3139321"/>
          </a:xfrm>
          <a:prstGeom prst="rect">
            <a:avLst/>
          </a:prstGeom>
          <a:noFill/>
        </p:spPr>
        <p:txBody>
          <a:bodyPr wrap="square" rtlCol="0">
            <a:spAutoFit/>
          </a:bodyPr>
          <a:lstStyle/>
          <a:p>
            <a:pPr marL="285750" indent="-285750" algn="just">
              <a:buFont typeface="Arial" panose="020B0604020202020204" pitchFamily="34" charset="0"/>
              <a:buChar char="•"/>
            </a:pPr>
            <a:r>
              <a:rPr lang="mn-MN" dirty="0">
                <a:latin typeface=" Arial "/>
              </a:rPr>
              <a:t>Аймгийн Төрийн Аудитын газарт  сумын Орон нутгийн хөгжлийн сангийн 2022 оны худалдан авах үйл ажиллагааны 25 ширхэг баримт бичгүүдийн шалгуулахаар хүргүүлсэн.</a:t>
            </a:r>
          </a:p>
          <a:p>
            <a:pPr marL="285750" indent="-285750" algn="just">
              <a:buFont typeface="Arial" panose="020B0604020202020204" pitchFamily="34" charset="0"/>
              <a:buChar char="•"/>
            </a:pPr>
            <a:r>
              <a:rPr lang="mn-MN" dirty="0">
                <a:latin typeface=" Arial "/>
              </a:rPr>
              <a:t>2024 оны ОНХС-ийн хөрөнгөөр санхүүжүүлэх хөрөнгө оруулалт, хөтөлбөр, төсөл, арга хэмжээнийн саналыг нэгтгэн эрэмбэлж, төлөвлөх зорилго бүхийн ажлын хэсгийг Засаг даргын 2023 оны 01 дүгээр сарын 17-ны өдрийн А/06 дугаар захирамжаар 7 хүний бүрэлдэхүүнтэйгээр байгуулсан.</a:t>
            </a:r>
          </a:p>
          <a:p>
            <a:pPr marL="285750" indent="-285750" algn="just">
              <a:buFont typeface="Arial" panose="020B0604020202020204" pitchFamily="34" charset="0"/>
              <a:buChar char="•"/>
            </a:pPr>
            <a:r>
              <a:rPr lang="mn-MN" dirty="0">
                <a:latin typeface=" Arial "/>
              </a:rPr>
              <a:t>ОНХС-гийн үйл ажиллагааны 86 дугаар журмын 9.2т заасны дагуу ОНХС-гийн 2022 оны хэрэгжилтийн тайланг 2023 оны 01 дүгээр сарын 19-ны өдрийн 17 албан тоот бичгээр аймгийн Хөрөнгө оруулалт хөгжлийн бодлого, төлөвлөлтийн хэлтэст хүргүүлсэн.</a:t>
            </a:r>
          </a:p>
          <a:p>
            <a:pPr marL="285750" indent="-285750" algn="just">
              <a:buFont typeface="Arial" panose="020B0604020202020204" pitchFamily="34" charset="0"/>
              <a:buChar char="•"/>
            </a:pPr>
            <a:r>
              <a:rPr lang="mn-MN" dirty="0">
                <a:latin typeface=" Arial "/>
              </a:rPr>
              <a:t>2023 оны сумын Худалдан авах ажиллагааны төлөвлөгөө, төлөвлөлтөд аймгийн хяналт үнэлгээ шинжилгээний хэлтэс дотоод хяналт хийж байна.</a:t>
            </a:r>
          </a:p>
          <a:p>
            <a:pPr algn="just"/>
            <a:endParaRPr lang="en-US" dirty="0">
              <a:latin typeface=" Arial "/>
            </a:endParaRPr>
          </a:p>
        </p:txBody>
      </p:sp>
    </p:spTree>
    <p:extLst>
      <p:ext uri="{BB962C8B-B14F-4D97-AF65-F5344CB8AC3E}">
        <p14:creationId xmlns:p14="http://schemas.microsoft.com/office/powerpoint/2010/main" val="281137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4374017" y="2174044"/>
            <a:ext cx="6414658" cy="469192"/>
          </a:xfrm>
          <a:prstGeom prst="rect">
            <a:avLst/>
          </a:prstGeom>
          <a:solidFill>
            <a:schemeClr val="accent4">
              <a:lumMod val="20000"/>
              <a:lumOff val="80000"/>
            </a:schemeClr>
          </a:solidFill>
          <a:ln w="9525"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chemeClr val="accent1">
                    <a:lumMod val="50000"/>
                  </a:schemeClr>
                </a:solidFill>
                <a:effectLst>
                  <a:outerShdw blurRad="60007" dist="310007" dir="7680000" sy="30000" kx="1300200" algn="ctr" rotWithShape="0">
                    <a:prstClr val="black">
                      <a:alpha val="32000"/>
                    </a:prstClr>
                  </a:outerShdw>
                </a:effectLst>
                <a:sym typeface="Arial"/>
              </a:rPr>
              <a:t>ГОВЬСҮМБЭР АЙМГИЙН </a:t>
            </a:r>
            <a:r>
              <a:rPr lang="mn-MN" sz="1600" b="1" i="0" u="none" strike="noStrike" cap="none" dirty="0">
                <a:solidFill>
                  <a:schemeClr val="accent1">
                    <a:lumMod val="50000"/>
                  </a:schemeClr>
                </a:solidFill>
                <a:effectLst>
                  <a:outerShdw blurRad="60007" dist="310007" dir="7680000" sy="30000" kx="1300200" algn="ctr" rotWithShape="0">
                    <a:prstClr val="black">
                      <a:alpha val="32000"/>
                    </a:prstClr>
                  </a:outerShdw>
                </a:effectLst>
                <a:sym typeface="Arial"/>
              </a:rPr>
              <a:t>ХӨДӨӨ АЖ АХУЙН ӨВӨЛЖИЛТИЙН                     НӨХЦӨЛ</a:t>
            </a:r>
            <a:r>
              <a:rPr lang="en-US" sz="1600" b="1" i="0" u="none" strike="noStrike" cap="none" dirty="0">
                <a:solidFill>
                  <a:schemeClr val="accent1">
                    <a:lumMod val="50000"/>
                  </a:schemeClr>
                </a:solidFill>
                <a:effectLst>
                  <a:outerShdw blurRad="60007" dist="310007" dir="7680000" sy="30000" kx="1300200" algn="ctr" rotWithShape="0">
                    <a:prstClr val="black">
                      <a:alpha val="32000"/>
                    </a:prstClr>
                  </a:outerShdw>
                </a:effectLst>
                <a:sym typeface="Arial"/>
              </a:rPr>
              <a:t> БАЙДЛЫН МЭДЭЭ</a:t>
            </a:r>
            <a:endParaRPr sz="1600" dirty="0">
              <a:solidFill>
                <a:schemeClr val="accent1">
                  <a:lumMod val="50000"/>
                </a:schemeClr>
              </a:solidFill>
              <a:effectLst>
                <a:outerShdw blurRad="60007" dist="310007" dir="7680000" sy="30000" kx="1300200" algn="ctr" rotWithShape="0">
                  <a:prstClr val="black">
                    <a:alpha val="32000"/>
                  </a:prstClr>
                </a:outerShdw>
              </a:effectLst>
            </a:endParaRPr>
          </a:p>
        </p:txBody>
      </p:sp>
      <p:sp>
        <p:nvSpPr>
          <p:cNvPr id="89" name="Google Shape;89;p13"/>
          <p:cNvSpPr txBox="1"/>
          <p:nvPr/>
        </p:nvSpPr>
        <p:spPr>
          <a:xfrm>
            <a:off x="10880954" y="2183680"/>
            <a:ext cx="1241425" cy="307975"/>
          </a:xfrm>
          <a:prstGeom prst="rect">
            <a:avLst/>
          </a:prstGeom>
          <a:solidFill>
            <a:schemeClr val="accent1"/>
          </a:solidFill>
          <a:ln w="12700"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Arial"/>
              <a:buNone/>
            </a:pPr>
            <a:r>
              <a:rPr lang="en-US" sz="1100" b="0" i="0" u="none" strike="noStrike" cap="none" dirty="0">
                <a:solidFill>
                  <a:srgbClr val="FFFFFF"/>
                </a:solidFill>
                <a:latin typeface="Arial"/>
                <a:ea typeface="Arial"/>
                <a:cs typeface="Arial"/>
                <a:sym typeface="Arial"/>
              </a:rPr>
              <a:t>202</a:t>
            </a:r>
            <a:r>
              <a:rPr lang="mn-MN" sz="1100" b="0" i="0" u="none" strike="noStrike" cap="none" dirty="0">
                <a:solidFill>
                  <a:srgbClr val="FFFFFF"/>
                </a:solidFill>
                <a:latin typeface="Arial"/>
                <a:ea typeface="Arial"/>
                <a:cs typeface="Arial"/>
                <a:sym typeface="Arial"/>
              </a:rPr>
              <a:t>3.01.31</a:t>
            </a:r>
          </a:p>
          <a:p>
            <a:pPr marL="0" marR="0" lvl="0" indent="0" algn="ctr" rtl="0">
              <a:lnSpc>
                <a:spcPct val="100000"/>
              </a:lnSpc>
              <a:spcBef>
                <a:spcPts val="0"/>
              </a:spcBef>
              <a:spcAft>
                <a:spcPts val="0"/>
              </a:spcAft>
              <a:buClr>
                <a:srgbClr val="FFFFFF"/>
              </a:buClr>
              <a:buSzPts val="1100"/>
              <a:buFont typeface="Arial"/>
              <a:buNone/>
            </a:pPr>
            <a:r>
              <a:rPr lang="en-US" sz="1100" b="0" i="0" u="none" strike="noStrike" cap="none" dirty="0">
                <a:solidFill>
                  <a:srgbClr val="FFFFFF"/>
                </a:solidFill>
                <a:latin typeface="Arial"/>
                <a:ea typeface="Arial"/>
                <a:cs typeface="Arial"/>
                <a:sym typeface="Arial"/>
              </a:rPr>
              <a:t>1</a:t>
            </a:r>
            <a:r>
              <a:rPr lang="mn-MN" sz="1100" b="0" i="0" u="none" strike="noStrike" cap="none" dirty="0">
                <a:solidFill>
                  <a:srgbClr val="FFFFFF"/>
                </a:solidFill>
                <a:latin typeface="Arial"/>
                <a:ea typeface="Arial"/>
                <a:cs typeface="Arial"/>
                <a:sym typeface="Arial"/>
              </a:rPr>
              <a:t>7</a:t>
            </a:r>
            <a:r>
              <a:rPr lang="en-US" sz="1100" b="0" i="0" u="none" strike="noStrike" cap="none" dirty="0">
                <a:solidFill>
                  <a:srgbClr val="FFFFFF"/>
                </a:solidFill>
                <a:latin typeface="Arial"/>
                <a:ea typeface="Arial"/>
                <a:cs typeface="Arial"/>
                <a:sym typeface="Arial"/>
              </a:rPr>
              <a:t>.00 </a:t>
            </a:r>
            <a:r>
              <a:rPr lang="en-US" sz="1100" b="0" i="0" u="none" strike="noStrike" cap="none" dirty="0" err="1">
                <a:solidFill>
                  <a:srgbClr val="FFFFFF"/>
                </a:solidFill>
                <a:latin typeface="Arial"/>
                <a:ea typeface="Arial"/>
                <a:cs typeface="Arial"/>
                <a:sym typeface="Arial"/>
              </a:rPr>
              <a:t>цаг</a:t>
            </a:r>
            <a:endParaRPr dirty="0"/>
          </a:p>
        </p:txBody>
      </p:sp>
      <p:graphicFrame>
        <p:nvGraphicFramePr>
          <p:cNvPr id="90" name="Google Shape;90;p13"/>
          <p:cNvGraphicFramePr/>
          <p:nvPr>
            <p:extLst>
              <p:ext uri="{D42A27DB-BD31-4B8C-83A1-F6EECF244321}">
                <p14:modId xmlns:p14="http://schemas.microsoft.com/office/powerpoint/2010/main" val="988068578"/>
              </p:ext>
            </p:extLst>
          </p:nvPr>
        </p:nvGraphicFramePr>
        <p:xfrm>
          <a:off x="4374018" y="3069501"/>
          <a:ext cx="7703911" cy="970200"/>
        </p:xfrm>
        <a:graphic>
          <a:graphicData uri="http://schemas.openxmlformats.org/drawingml/2006/table">
            <a:tbl>
              <a:tblPr>
                <a:noFill/>
              </a:tblPr>
              <a:tblGrid>
                <a:gridCol w="671411">
                  <a:extLst>
                    <a:ext uri="{9D8B030D-6E8A-4147-A177-3AD203B41FA5}">
                      <a16:colId xmlns:a16="http://schemas.microsoft.com/office/drawing/2014/main" xmlns="" val="20000"/>
                    </a:ext>
                  </a:extLst>
                </a:gridCol>
                <a:gridCol w="442329">
                  <a:extLst>
                    <a:ext uri="{9D8B030D-6E8A-4147-A177-3AD203B41FA5}">
                      <a16:colId xmlns:a16="http://schemas.microsoft.com/office/drawing/2014/main" xmlns="" val="20001"/>
                    </a:ext>
                  </a:extLst>
                </a:gridCol>
                <a:gridCol w="450227">
                  <a:extLst>
                    <a:ext uri="{9D8B030D-6E8A-4147-A177-3AD203B41FA5}">
                      <a16:colId xmlns:a16="http://schemas.microsoft.com/office/drawing/2014/main" xmlns="" val="20002"/>
                    </a:ext>
                  </a:extLst>
                </a:gridCol>
                <a:gridCol w="473924">
                  <a:extLst>
                    <a:ext uri="{9D8B030D-6E8A-4147-A177-3AD203B41FA5}">
                      <a16:colId xmlns:a16="http://schemas.microsoft.com/office/drawing/2014/main" xmlns="" val="20003"/>
                    </a:ext>
                  </a:extLst>
                </a:gridCol>
                <a:gridCol w="450227">
                  <a:extLst>
                    <a:ext uri="{9D8B030D-6E8A-4147-A177-3AD203B41FA5}">
                      <a16:colId xmlns:a16="http://schemas.microsoft.com/office/drawing/2014/main" xmlns="" val="1574736438"/>
                    </a:ext>
                  </a:extLst>
                </a:gridCol>
                <a:gridCol w="450228">
                  <a:extLst>
                    <a:ext uri="{9D8B030D-6E8A-4147-A177-3AD203B41FA5}">
                      <a16:colId xmlns:a16="http://schemas.microsoft.com/office/drawing/2014/main" xmlns="" val="20004"/>
                    </a:ext>
                  </a:extLst>
                </a:gridCol>
                <a:gridCol w="450228">
                  <a:extLst>
                    <a:ext uri="{9D8B030D-6E8A-4147-A177-3AD203B41FA5}">
                      <a16:colId xmlns:a16="http://schemas.microsoft.com/office/drawing/2014/main" xmlns="" val="3635437465"/>
                    </a:ext>
                  </a:extLst>
                </a:gridCol>
                <a:gridCol w="466024">
                  <a:extLst>
                    <a:ext uri="{9D8B030D-6E8A-4147-A177-3AD203B41FA5}">
                      <a16:colId xmlns:a16="http://schemas.microsoft.com/office/drawing/2014/main" xmlns="" val="20005"/>
                    </a:ext>
                  </a:extLst>
                </a:gridCol>
                <a:gridCol w="489722">
                  <a:extLst>
                    <a:ext uri="{9D8B030D-6E8A-4147-A177-3AD203B41FA5}">
                      <a16:colId xmlns:a16="http://schemas.microsoft.com/office/drawing/2014/main" xmlns="" val="2041540330"/>
                    </a:ext>
                  </a:extLst>
                </a:gridCol>
                <a:gridCol w="442328">
                  <a:extLst>
                    <a:ext uri="{9D8B030D-6E8A-4147-A177-3AD203B41FA5}">
                      <a16:colId xmlns:a16="http://schemas.microsoft.com/office/drawing/2014/main" xmlns="" val="20006"/>
                    </a:ext>
                  </a:extLst>
                </a:gridCol>
                <a:gridCol w="442329">
                  <a:extLst>
                    <a:ext uri="{9D8B030D-6E8A-4147-A177-3AD203B41FA5}">
                      <a16:colId xmlns:a16="http://schemas.microsoft.com/office/drawing/2014/main" xmlns="" val="20007"/>
                    </a:ext>
                  </a:extLst>
                </a:gridCol>
                <a:gridCol w="595509">
                  <a:extLst>
                    <a:ext uri="{9D8B030D-6E8A-4147-A177-3AD203B41FA5}">
                      <a16:colId xmlns:a16="http://schemas.microsoft.com/office/drawing/2014/main" xmlns="" val="20008"/>
                    </a:ext>
                  </a:extLst>
                </a:gridCol>
                <a:gridCol w="889233">
                  <a:extLst>
                    <a:ext uri="{9D8B030D-6E8A-4147-A177-3AD203B41FA5}">
                      <a16:colId xmlns:a16="http://schemas.microsoft.com/office/drawing/2014/main" xmlns="" val="20009"/>
                    </a:ext>
                  </a:extLst>
                </a:gridCol>
                <a:gridCol w="990192">
                  <a:extLst>
                    <a:ext uri="{9D8B030D-6E8A-4147-A177-3AD203B41FA5}">
                      <a16:colId xmlns:a16="http://schemas.microsoft.com/office/drawing/2014/main" xmlns="" val="3149401217"/>
                    </a:ext>
                  </a:extLst>
                </a:gridCol>
              </a:tblGrid>
              <a:tr h="439314">
                <a:tc rowSpan="2">
                  <a:txBody>
                    <a:bodyPr/>
                    <a:lstStyle/>
                    <a:p>
                      <a:pPr marL="0" marR="0" lvl="0" indent="0" algn="ctr" rtl="0">
                        <a:lnSpc>
                          <a:spcPct val="100000"/>
                        </a:lnSpc>
                        <a:spcBef>
                          <a:spcPts val="0"/>
                        </a:spcBef>
                        <a:spcAft>
                          <a:spcPts val="0"/>
                        </a:spcAft>
                        <a:buClr>
                          <a:srgbClr val="333333"/>
                        </a:buClr>
                        <a:buSzPts val="1000"/>
                        <a:buFont typeface="Arial"/>
                        <a:buNone/>
                      </a:pPr>
                      <a:r>
                        <a:rPr lang="en-US" sz="800" b="0" i="0" u="none" strike="noStrike" cap="none" dirty="0" err="1">
                          <a:solidFill>
                            <a:srgbClr val="333333"/>
                          </a:solidFill>
                          <a:latin typeface="Arial"/>
                          <a:ea typeface="Arial"/>
                          <a:cs typeface="Arial"/>
                          <a:sym typeface="Arial"/>
                        </a:rPr>
                        <a:t>Сумдын</a:t>
                      </a:r>
                      <a:r>
                        <a:rPr lang="en-US" sz="800" b="0" i="0" u="none" strike="noStrike" cap="none" dirty="0">
                          <a:solidFill>
                            <a:srgbClr val="333333"/>
                          </a:solidFill>
                          <a:latin typeface="Arial"/>
                          <a:ea typeface="Arial"/>
                          <a:cs typeface="Arial"/>
                          <a:sym typeface="Arial"/>
                        </a:rPr>
                        <a:t> </a:t>
                      </a:r>
                      <a:r>
                        <a:rPr lang="en-US" sz="800" b="0" i="0" u="none" strike="noStrike" cap="none" dirty="0" err="1">
                          <a:solidFill>
                            <a:srgbClr val="333333"/>
                          </a:solidFill>
                          <a:latin typeface="Arial"/>
                          <a:ea typeface="Arial"/>
                          <a:cs typeface="Arial"/>
                          <a:sym typeface="Arial"/>
                        </a:rPr>
                        <a:t>нэрс</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gridSpan="5">
                  <a:txBody>
                    <a:bodyPr/>
                    <a:lstStyle/>
                    <a:p>
                      <a:pPr marL="0" marR="0" lvl="0" indent="0" algn="ctr" rtl="0">
                        <a:lnSpc>
                          <a:spcPct val="100000"/>
                        </a:lnSpc>
                        <a:spcBef>
                          <a:spcPts val="0"/>
                        </a:spcBef>
                        <a:spcAft>
                          <a:spcPts val="0"/>
                        </a:spcAft>
                        <a:buClr>
                          <a:srgbClr val="000000"/>
                        </a:buClr>
                        <a:buSzPts val="1000"/>
                        <a:buFont typeface="Arial"/>
                        <a:buNone/>
                      </a:pPr>
                      <a:r>
                        <a:rPr lang="mn-MN" sz="800" b="0" i="0" u="none" strike="noStrike" cap="none" dirty="0" err="1">
                          <a:solidFill>
                            <a:srgbClr val="000000"/>
                          </a:solidFill>
                          <a:latin typeface="Arial"/>
                          <a:ea typeface="Arial"/>
                          <a:cs typeface="Arial"/>
                          <a:sym typeface="Arial"/>
                        </a:rPr>
                        <a:t>Говьсүмбэр</a:t>
                      </a:r>
                      <a:r>
                        <a:rPr lang="mn-MN" sz="800" b="0" i="0" u="none" strike="noStrike" cap="none" baseline="0" dirty="0">
                          <a:solidFill>
                            <a:srgbClr val="000000"/>
                          </a:solidFill>
                          <a:latin typeface="Arial"/>
                          <a:ea typeface="Arial"/>
                          <a:cs typeface="Arial"/>
                          <a:sym typeface="Arial"/>
                        </a:rPr>
                        <a:t> аймгийн ү</a:t>
                      </a:r>
                      <a:r>
                        <a:rPr lang="mn-MN" sz="800" b="0" i="0" u="none" strike="noStrike" cap="none" dirty="0">
                          <a:solidFill>
                            <a:srgbClr val="000000"/>
                          </a:solidFill>
                          <a:latin typeface="Arial"/>
                          <a:ea typeface="Arial"/>
                          <a:cs typeface="Arial"/>
                          <a:sym typeface="Arial"/>
                        </a:rPr>
                        <a:t>ндсэн харьяа малын тоо</a:t>
                      </a:r>
                      <a:endParaRPr lang="mn-MN"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hMerge="1">
                  <a:txBody>
                    <a:bodyPr/>
                    <a:lstStyle/>
                    <a:p>
                      <a:endParaRPr lang="en-US"/>
                    </a:p>
                  </a:txBody>
                  <a:tcPr/>
                </a:tc>
                <a:tc hMerge="1">
                  <a:txBody>
                    <a:bodyPr/>
                    <a:lstStyle/>
                    <a:p>
                      <a:endParaRPr lang="en-US"/>
                    </a:p>
                  </a:txBody>
                  <a:tcPr/>
                </a:tc>
                <a:tc hMerge="1">
                  <a:txBody>
                    <a:bodyPr/>
                    <a:lstStyle/>
                    <a:p>
                      <a:endParaRPr lang="mn-MN"/>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Бүгд </a:t>
                      </a:r>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gridSpan="5">
                  <a:txBody>
                    <a:bodyPr/>
                    <a:lstStyle/>
                    <a:p>
                      <a:pPr marL="0" marR="0" lvl="0" indent="0" algn="ctr" rtl="0">
                        <a:lnSpc>
                          <a:spcPct val="100000"/>
                        </a:lnSpc>
                        <a:spcBef>
                          <a:spcPts val="0"/>
                        </a:spcBef>
                        <a:spcAft>
                          <a:spcPts val="0"/>
                        </a:spcAft>
                        <a:buClr>
                          <a:srgbClr val="000000"/>
                        </a:buClr>
                        <a:buSzPts val="1000"/>
                        <a:buFont typeface="Arial"/>
                        <a:buNone/>
                      </a:pPr>
                      <a:r>
                        <a:rPr lang="mn-MN" sz="800" b="0" i="0" u="none" strike="noStrike" cap="none" dirty="0" err="1">
                          <a:solidFill>
                            <a:srgbClr val="000000"/>
                          </a:solidFill>
                          <a:latin typeface="Arial"/>
                          <a:ea typeface="Arial"/>
                          <a:cs typeface="Arial"/>
                          <a:sym typeface="Arial"/>
                        </a:rPr>
                        <a:t>Оторын</a:t>
                      </a:r>
                      <a:r>
                        <a:rPr lang="mn-MN" sz="800" b="0" i="0" u="none" strike="noStrike" cap="none" baseline="0" dirty="0">
                          <a:solidFill>
                            <a:srgbClr val="000000"/>
                          </a:solidFill>
                          <a:latin typeface="Arial"/>
                          <a:ea typeface="Arial"/>
                          <a:cs typeface="Arial"/>
                          <a:sym typeface="Arial"/>
                        </a:rPr>
                        <a:t> малын тоо</a:t>
                      </a:r>
                      <a:endParaRPr lang="mn-MN"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hMerge="1">
                  <a:txBody>
                    <a:bodyPr/>
                    <a:lstStyle/>
                    <a:p>
                      <a:endParaRPr lang="mn-MN"/>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Б</a:t>
                      </a:r>
                      <a:r>
                        <a:rPr sz="800" dirty="0" err="1"/>
                        <a:t>үгд</a:t>
                      </a:r>
                      <a:r>
                        <a:rPr sz="800" dirty="0"/>
                        <a:t> </a:t>
                      </a:r>
                    </a:p>
                  </a:txBody>
                  <a:tcPr marL="9475" marR="9475" marT="9475" marB="0" anchor="ctr">
                    <a:lnL w="12700" cap="flat" cmpd="sng">
                      <a:solidFill>
                        <a:schemeClr val="accent1"/>
                      </a:solidFill>
                      <a:prstDash val="solid"/>
                      <a:round/>
                      <a:headEnd type="none" w="sm" len="sm"/>
                      <a:tailEnd type="none" w="sm" len="sm"/>
                    </a:lnL>
                    <a:lnR w="3175" cap="flat" cmpd="sng" algn="ctr">
                      <a:solidFill>
                        <a:srgbClr val="0070C0"/>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А</a:t>
                      </a:r>
                      <a:r>
                        <a:rPr sz="800" dirty="0" err="1"/>
                        <a:t>ймгийн</a:t>
                      </a:r>
                      <a:r>
                        <a:rPr sz="800" dirty="0"/>
                        <a:t> </a:t>
                      </a:r>
                      <a:r>
                        <a:rPr sz="800" dirty="0" err="1"/>
                        <a:t>хэмжээнд</a:t>
                      </a:r>
                      <a:r>
                        <a:rPr sz="800" dirty="0"/>
                        <a:t> </a:t>
                      </a:r>
                      <a:r>
                        <a:rPr sz="800" dirty="0" err="1"/>
                        <a:t>үндсэн</a:t>
                      </a:r>
                      <a:r>
                        <a:rPr sz="800" dirty="0"/>
                        <a:t> </a:t>
                      </a:r>
                      <a:r>
                        <a:rPr sz="800" dirty="0" err="1"/>
                        <a:t>болон</a:t>
                      </a:r>
                      <a:r>
                        <a:rPr sz="800" dirty="0"/>
                        <a:t> </a:t>
                      </a:r>
                      <a:r>
                        <a:rPr sz="800" dirty="0" err="1"/>
                        <a:t>отрын</a:t>
                      </a:r>
                      <a:r>
                        <a:rPr sz="800" dirty="0"/>
                        <a:t> </a:t>
                      </a:r>
                      <a:r>
                        <a:rPr sz="800" dirty="0" err="1"/>
                        <a:t>нийт</a:t>
                      </a:r>
                      <a:r>
                        <a:rPr sz="800" dirty="0"/>
                        <a:t> </a:t>
                      </a:r>
                      <a:r>
                        <a:rPr sz="800" dirty="0" err="1"/>
                        <a:t>малын</a:t>
                      </a:r>
                      <a:r>
                        <a:rPr sz="800" dirty="0"/>
                        <a:t> </a:t>
                      </a:r>
                      <a:r>
                        <a:rPr sz="800" dirty="0" err="1"/>
                        <a:t>тоо</a:t>
                      </a:r>
                      <a:endParaRPr sz="800" dirty="0"/>
                    </a:p>
                  </a:txBody>
                  <a:tcPr marL="9475" marR="9475" marT="9475" marB="0" anchor="ctr">
                    <a:lnL w="3175"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extLst>
                  <a:ext uri="{0D108BD9-81ED-4DB2-BD59-A6C34878D82A}">
                    <a16:rowId xmlns:a16="http://schemas.microsoft.com/office/drawing/2014/main" xmlns="" val="10000"/>
                  </a:ext>
                </a:extLst>
              </a:tr>
              <a:tr h="225024">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А</a:t>
                      </a:r>
                      <a:r>
                        <a:rPr sz="800" dirty="0" err="1"/>
                        <a:t>дуу</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Ү</a:t>
                      </a:r>
                      <a:r>
                        <a:rPr sz="800" dirty="0" err="1"/>
                        <a:t>хэр</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Т</a:t>
                      </a:r>
                      <a:r>
                        <a:rPr sz="800" dirty="0" err="1"/>
                        <a:t>эмээ</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Х</a:t>
                      </a:r>
                      <a:r>
                        <a:rPr sz="800" dirty="0" err="1"/>
                        <a:t>онь</a:t>
                      </a:r>
                      <a:r>
                        <a:rPr sz="800" dirty="0"/>
                        <a:t> </a:t>
                      </a:r>
                    </a:p>
                  </a:txBody>
                  <a:tcPr marL="9475" marR="9475" marT="9475" marB="0"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Я</a:t>
                      </a:r>
                      <a:r>
                        <a:rPr sz="800" dirty="0" err="1"/>
                        <a:t>маа</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rgbClr val="000000"/>
                        </a:buClr>
                        <a:buSzPts val="1000"/>
                        <a:buFont typeface="Arial"/>
                        <a:buNone/>
                      </a:pPr>
                      <a:endParaRPr sz="10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А</a:t>
                      </a:r>
                      <a:r>
                        <a:rPr sz="800" dirty="0" err="1"/>
                        <a:t>дуу</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Ү</a:t>
                      </a:r>
                      <a:r>
                        <a:rPr sz="800" dirty="0" err="1"/>
                        <a:t>хэр</a:t>
                      </a:r>
                      <a:r>
                        <a:rPr sz="800" dirty="0"/>
                        <a:t> </a:t>
                      </a:r>
                    </a:p>
                  </a:txBody>
                  <a:tcPr marL="9475" marR="9475" marT="9475" marB="0"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Т</a:t>
                      </a:r>
                      <a:r>
                        <a:rPr sz="800" dirty="0" err="1"/>
                        <a:t>эмээ</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Х</a:t>
                      </a:r>
                      <a:r>
                        <a:rPr sz="800" dirty="0" err="1"/>
                        <a:t>онь</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Я</a:t>
                      </a:r>
                      <a:r>
                        <a:rPr sz="800" dirty="0" err="1"/>
                        <a:t>маа</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rgbClr val="000000"/>
                        </a:buClr>
                        <a:buSzPts val="1000"/>
                        <a:buFont typeface="Arial"/>
                        <a:buNone/>
                      </a:pPr>
                      <a:endParaRPr sz="1000" dirty="0"/>
                    </a:p>
                  </a:txBody>
                  <a:tcPr marL="9475" marR="9475" marT="9475" marB="0" anchor="ctr">
                    <a:lnL w="12700" cap="flat" cmpd="sng" algn="ctr">
                      <a:solidFill>
                        <a:schemeClr val="accent1"/>
                      </a:solidFill>
                      <a:prstDash val="solid"/>
                      <a:round/>
                      <a:headEnd type="none" w="sm" len="sm"/>
                      <a:tailEnd type="none" w="sm" len="sm"/>
                    </a:lnL>
                    <a:lnR w="3175" cap="flat" cmpd="sng" algn="ctr">
                      <a:solidFill>
                        <a:srgbClr val="0070C0"/>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vMerge="1">
                  <a:txBody>
                    <a:bodyPr/>
                    <a:lstStyle/>
                    <a:p>
                      <a:endParaRPr lang="mn-MN" dirty="0"/>
                    </a:p>
                  </a:txBody>
                  <a:tcPr marL="9475" marR="9475" marT="9475" marB="0" anchor="ctr">
                    <a:lnL w="3175" cap="flat" cmpd="sng" algn="ctr">
                      <a:solidFill>
                        <a:srgbClr val="0070C0"/>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extLst>
                  <a:ext uri="{0D108BD9-81ED-4DB2-BD59-A6C34878D82A}">
                    <a16:rowId xmlns:a16="http://schemas.microsoft.com/office/drawing/2014/main" xmlns="" val="10001"/>
                  </a:ext>
                </a:extLst>
              </a:tr>
              <a:tr h="305862">
                <a:tc>
                  <a:txBody>
                    <a:bodyPr/>
                    <a:lstStyle/>
                    <a:p>
                      <a:pPr marL="0" marR="0" lvl="0" indent="0" algn="ctr" rtl="0">
                        <a:lnSpc>
                          <a:spcPct val="100000"/>
                        </a:lnSpc>
                        <a:spcBef>
                          <a:spcPts val="0"/>
                        </a:spcBef>
                        <a:spcAft>
                          <a:spcPts val="0"/>
                        </a:spcAft>
                        <a:buClr>
                          <a:srgbClr val="333333"/>
                        </a:buClr>
                        <a:buSzPts val="1000"/>
                        <a:buFont typeface="Arial"/>
                        <a:buNone/>
                      </a:pPr>
                      <a:r>
                        <a:rPr lang="en-US" sz="800" b="0" i="0" u="none" dirty="0" err="1">
                          <a:solidFill>
                            <a:srgbClr val="333333"/>
                          </a:solidFill>
                          <a:latin typeface="Arial"/>
                          <a:ea typeface="Arial"/>
                          <a:cs typeface="Arial"/>
                          <a:sym typeface="Arial"/>
                        </a:rPr>
                        <a:t>Баянтал</a:t>
                      </a:r>
                      <a:r>
                        <a:rPr lang="en-US" sz="800" b="0" i="0" u="none" dirty="0">
                          <a:solidFill>
                            <a:srgbClr val="333333"/>
                          </a:solidFill>
                          <a:latin typeface="Arial"/>
                          <a:ea typeface="Arial"/>
                          <a:cs typeface="Arial"/>
                          <a:sym typeface="Arial"/>
                        </a:rPr>
                        <a:t> </a:t>
                      </a:r>
                      <a:endParaRPr sz="800" dirty="0"/>
                    </a:p>
                  </a:txBody>
                  <a:tcPr marL="9475" marR="9475" marT="9475"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4923</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2929</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119</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36020</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800" dirty="0"/>
                        <a:t>21339</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US" sz="800" dirty="0"/>
                        <a:t>65327</a:t>
                      </a:r>
                    </a:p>
                    <a:p>
                      <a:pPr marL="0" marR="0" lvl="0" indent="0" algn="ctr" rtl="0">
                        <a:lnSpc>
                          <a:spcPct val="100000"/>
                        </a:lnSpc>
                        <a:spcBef>
                          <a:spcPts val="0"/>
                        </a:spcBef>
                        <a:spcAft>
                          <a:spcPts val="0"/>
                        </a:spcAft>
                        <a:buClr>
                          <a:schemeClr val="dk1"/>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6515</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275</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6500</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800" dirty="0"/>
                        <a:t>3250</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DEEBF7"/>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800" dirty="0"/>
                        <a:t>16540</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81367</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bl>
          </a:graphicData>
        </a:graphic>
      </p:graphicFrame>
      <p:graphicFrame>
        <p:nvGraphicFramePr>
          <p:cNvPr id="96" name="Google Shape;96;p13"/>
          <p:cNvGraphicFramePr/>
          <p:nvPr/>
        </p:nvGraphicFramePr>
        <p:xfrm>
          <a:off x="3357" y="3550515"/>
          <a:ext cx="4370660" cy="1797690"/>
        </p:xfrm>
        <a:graphic>
          <a:graphicData uri="http://schemas.openxmlformats.org/drawingml/2006/table">
            <a:tbl>
              <a:tblPr>
                <a:noFill/>
              </a:tblPr>
              <a:tblGrid>
                <a:gridCol w="654336">
                  <a:extLst>
                    <a:ext uri="{9D8B030D-6E8A-4147-A177-3AD203B41FA5}">
                      <a16:colId xmlns:a16="http://schemas.microsoft.com/office/drawing/2014/main" xmlns="" val="20000"/>
                    </a:ext>
                  </a:extLst>
                </a:gridCol>
                <a:gridCol w="637564">
                  <a:extLst>
                    <a:ext uri="{9D8B030D-6E8A-4147-A177-3AD203B41FA5}">
                      <a16:colId xmlns:a16="http://schemas.microsoft.com/office/drawing/2014/main" xmlns="" val="20001"/>
                    </a:ext>
                  </a:extLst>
                </a:gridCol>
                <a:gridCol w="1065401">
                  <a:extLst>
                    <a:ext uri="{9D8B030D-6E8A-4147-A177-3AD203B41FA5}">
                      <a16:colId xmlns:a16="http://schemas.microsoft.com/office/drawing/2014/main" xmlns="" val="4065458301"/>
                    </a:ext>
                  </a:extLst>
                </a:gridCol>
                <a:gridCol w="838905">
                  <a:extLst>
                    <a:ext uri="{9D8B030D-6E8A-4147-A177-3AD203B41FA5}">
                      <a16:colId xmlns:a16="http://schemas.microsoft.com/office/drawing/2014/main" xmlns="" val="2148799877"/>
                    </a:ext>
                  </a:extLst>
                </a:gridCol>
                <a:gridCol w="1174454">
                  <a:extLst>
                    <a:ext uri="{9D8B030D-6E8A-4147-A177-3AD203B41FA5}">
                      <a16:colId xmlns:a16="http://schemas.microsoft.com/office/drawing/2014/main" xmlns="" val="20002"/>
                    </a:ext>
                  </a:extLst>
                </a:gridCol>
              </a:tblGrid>
              <a:tr h="209405">
                <a:tc gridSpan="5">
                  <a:txBody>
                    <a:bodyPr/>
                    <a:lstStyle/>
                    <a:p>
                      <a:pPr marL="0" marR="0" lvl="0" indent="0" algn="ctr" rtl="0">
                        <a:lnSpc>
                          <a:spcPct val="100000"/>
                        </a:lnSpc>
                        <a:spcBef>
                          <a:spcPts val="0"/>
                        </a:spcBef>
                        <a:spcAft>
                          <a:spcPts val="0"/>
                        </a:spcAft>
                        <a:buClr>
                          <a:schemeClr val="dk1"/>
                        </a:buClr>
                        <a:buSzPts val="1000"/>
                        <a:buFont typeface="Arial"/>
                        <a:buNone/>
                      </a:pPr>
                      <a:r>
                        <a:rPr lang="mn-MN" sz="1000" b="1" i="0" u="none" dirty="0">
                          <a:solidFill>
                            <a:schemeClr val="dk1"/>
                          </a:solidFill>
                          <a:effectLst>
                            <a:outerShdw blurRad="60007" dist="310007" dir="7680000" sy="30000" kx="1300200" algn="ctr" rotWithShape="0">
                              <a:prstClr val="black">
                                <a:alpha val="32000"/>
                              </a:prstClr>
                            </a:outerShdw>
                          </a:effectLst>
                          <a:latin typeface="Arial"/>
                          <a:ea typeface="Arial"/>
                          <a:cs typeface="Arial"/>
                          <a:sym typeface="Arial"/>
                        </a:rPr>
                        <a:t>ОТРООР НЭМЭГДСЭН МАЛЫН ТОО</a:t>
                      </a:r>
                      <a:endParaRPr lang="mn-MN" dirty="0">
                        <a:effectLst>
                          <a:outerShdw blurRad="60007" dist="310007" dir="7680000" sy="30000" kx="1300200" algn="ctr" rotWithShape="0">
                            <a:prstClr val="black">
                              <a:alpha val="32000"/>
                            </a:prstClr>
                          </a:outerShdw>
                        </a:effectLst>
                      </a:endParaRP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hMerge="1">
                  <a:txBody>
                    <a:bodyPr/>
                    <a:lstStyle/>
                    <a:p>
                      <a:endParaRPr lang="en-US"/>
                    </a:p>
                  </a:txBody>
                  <a:tcPr/>
                </a:tc>
                <a:tc hMerge="1">
                  <a:txBody>
                    <a:bodyPr/>
                    <a:lstStyle/>
                    <a:p>
                      <a:endParaRPr lang="mn-MN"/>
                    </a:p>
                  </a:txBody>
                  <a:tcPr/>
                </a:tc>
                <a:tc hMerge="1">
                  <a:txBody>
                    <a:bodyPr/>
                    <a:lstStyle/>
                    <a:p>
                      <a:endParaRPr lang="mn-MN"/>
                    </a:p>
                  </a:txBody>
                  <a:tcPr/>
                </a:tc>
                <a:tc hMerge="1">
                  <a:txBody>
                    <a:bodyPr/>
                    <a:lstStyle/>
                    <a:p>
                      <a:endParaRPr lang="en-US"/>
                    </a:p>
                  </a:txBody>
                  <a:tcPr/>
                </a:tc>
                <a:extLst>
                  <a:ext uri="{0D108BD9-81ED-4DB2-BD59-A6C34878D82A}">
                    <a16:rowId xmlns:a16="http://schemas.microsoft.com/office/drawing/2014/main" xmlns="" val="10000"/>
                  </a:ext>
                </a:extLst>
              </a:tr>
              <a:tr h="287961">
                <a:tc gridSpan="2">
                  <a:txBody>
                    <a:bodyPr/>
                    <a:lstStyle/>
                    <a:p>
                      <a:pPr marL="0" marR="0" lvl="0" indent="0" algn="ctr" rtl="0">
                        <a:lnSpc>
                          <a:spcPct val="100000"/>
                        </a:lnSpc>
                        <a:spcBef>
                          <a:spcPts val="0"/>
                        </a:spcBef>
                        <a:spcAft>
                          <a:spcPts val="0"/>
                        </a:spcAft>
                        <a:buClr>
                          <a:srgbClr val="000000"/>
                        </a:buClr>
                        <a:buSzPts val="900"/>
                        <a:buFont typeface="Arial"/>
                        <a:buNone/>
                      </a:pPr>
                      <a:r>
                        <a:rPr lang="mn-MN" sz="800" b="0" i="0" u="none" dirty="0">
                          <a:solidFill>
                            <a:srgbClr val="000000"/>
                          </a:solidFill>
                          <a:latin typeface="Arial"/>
                          <a:ea typeface="Arial"/>
                          <a:cs typeface="Arial"/>
                          <a:sym typeface="Arial"/>
                        </a:rPr>
                        <a:t>7 хоногт </a:t>
                      </a:r>
                      <a:endParaRPr sz="800" dirty="0"/>
                    </a:p>
                  </a:txBody>
                  <a:tcPr marL="91450" marR="91450" marT="45675" marB="456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mn-MN" sz="800" dirty="0"/>
                        <a:t>7 хоногт нийт нэмэгдсэн </a:t>
                      </a:r>
                    </a:p>
                  </a:txBody>
                  <a:tcPr marL="91450" marR="91450" marT="45675" marB="4567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mn-MN" sz="800" dirty="0"/>
                        <a:t>Ө</a:t>
                      </a:r>
                      <a:r>
                        <a:rPr sz="800" dirty="0" err="1"/>
                        <a:t>ссөн</a:t>
                      </a:r>
                      <a:r>
                        <a:rPr sz="800" dirty="0"/>
                        <a:t> </a:t>
                      </a:r>
                      <a:r>
                        <a:rPr sz="800" dirty="0" err="1"/>
                        <a:t>дүнгээр</a:t>
                      </a:r>
                      <a:endParaRPr sz="800" dirty="0"/>
                    </a:p>
                  </a:txBody>
                  <a:tcPr marL="91450" marR="91450" marT="45675" marB="4567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mn-MN" sz="800" b="0" i="0" u="none" dirty="0">
                          <a:solidFill>
                            <a:srgbClr val="000000"/>
                          </a:solidFill>
                          <a:latin typeface="Arial"/>
                          <a:ea typeface="Arial"/>
                          <a:cs typeface="Arial"/>
                          <a:sym typeface="Arial"/>
                        </a:rPr>
                        <a:t>Өссөн дүнгээр нийт малын тоо</a:t>
                      </a:r>
                      <a:endParaRPr sz="800" dirty="0"/>
                    </a:p>
                  </a:txBody>
                  <a:tcPr marL="91450" marR="91450" marT="45675" marB="456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1"/>
                  </a:ext>
                </a:extLst>
              </a:tr>
              <a:tr h="209405">
                <a:tc>
                  <a:txBody>
                    <a:bodyPr/>
                    <a:lstStyle/>
                    <a:p>
                      <a:pPr marL="0" marR="0" lvl="0" indent="0" algn="ctr" rtl="0">
                        <a:lnSpc>
                          <a:spcPct val="100000"/>
                        </a:lnSpc>
                        <a:spcBef>
                          <a:spcPts val="0"/>
                        </a:spcBef>
                        <a:spcAft>
                          <a:spcPts val="0"/>
                        </a:spcAft>
                        <a:buClr>
                          <a:schemeClr val="dk1"/>
                        </a:buClr>
                        <a:buSzPts val="1000"/>
                        <a:buFont typeface="Arial"/>
                        <a:buNone/>
                      </a:pPr>
                      <a:r>
                        <a:rPr lang="mn-MN" sz="1000" b="0" i="0" u="none" dirty="0">
                          <a:solidFill>
                            <a:schemeClr val="dk1"/>
                          </a:solidFill>
                          <a:latin typeface="Arial"/>
                          <a:ea typeface="Arial"/>
                          <a:cs typeface="Arial"/>
                          <a:sym typeface="Arial"/>
                        </a:rPr>
                        <a:t>Адуу </a:t>
                      </a:r>
                      <a:endParaRPr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500</a:t>
                      </a: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rowSpan="5">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500</a:t>
                      </a:r>
                      <a:endParaRPr sz="1000" dirty="0"/>
                    </a:p>
                  </a:txBody>
                  <a:tcPr marL="91450" marR="91450" marT="45675" marB="45675"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6515</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rowSpan="5">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16540</a:t>
                      </a:r>
                      <a:endParaRPr sz="1000" dirty="0"/>
                    </a:p>
                  </a:txBody>
                  <a:tcPr marL="91450" marR="91450" marT="45675" marB="4567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xmlns="" val="10002"/>
                  </a:ext>
                </a:extLst>
              </a:tr>
              <a:tr h="209405">
                <a:tc>
                  <a:txBody>
                    <a:bodyPr/>
                    <a:lstStyle/>
                    <a:p>
                      <a:pPr marL="0" marR="0" lvl="0" indent="0" algn="ctr" rtl="0">
                        <a:lnSpc>
                          <a:spcPct val="100000"/>
                        </a:lnSpc>
                        <a:spcBef>
                          <a:spcPts val="0"/>
                        </a:spcBef>
                        <a:spcAft>
                          <a:spcPts val="0"/>
                        </a:spcAft>
                        <a:buClr>
                          <a:schemeClr val="dk1"/>
                        </a:buClr>
                        <a:buSzPts val="1000"/>
                        <a:buFont typeface="Arial"/>
                        <a:buNone/>
                      </a:pPr>
                      <a:r>
                        <a:rPr lang="mn-MN" sz="1000" b="0" i="0" u="none" dirty="0">
                          <a:solidFill>
                            <a:schemeClr val="dk1"/>
                          </a:solidFill>
                          <a:latin typeface="Arial"/>
                          <a:cs typeface="Arial"/>
                          <a:sym typeface="Arial"/>
                        </a:rPr>
                        <a:t>Үхэр</a:t>
                      </a:r>
                      <a:r>
                        <a:rPr lang="mn-MN" sz="1000" b="0" i="0" u="none" baseline="0" dirty="0">
                          <a:solidFill>
                            <a:schemeClr val="dk1"/>
                          </a:solidFill>
                          <a:latin typeface="Arial"/>
                          <a:cs typeface="Arial"/>
                          <a:sym typeface="Arial"/>
                        </a:rPr>
                        <a:t> </a:t>
                      </a:r>
                      <a:endParaRPr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275</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3"/>
                  </a:ext>
                </a:extLst>
              </a:tr>
              <a:tr h="209405">
                <a:tc>
                  <a:txBody>
                    <a:bodyPr/>
                    <a:lstStyle/>
                    <a:p>
                      <a:pPr marL="0" marR="0" lvl="0" indent="0" algn="ctr" rtl="0">
                        <a:lnSpc>
                          <a:spcPct val="100000"/>
                        </a:lnSpc>
                        <a:spcBef>
                          <a:spcPts val="0"/>
                        </a:spcBef>
                        <a:spcAft>
                          <a:spcPts val="0"/>
                        </a:spcAft>
                        <a:buClr>
                          <a:schemeClr val="dk1"/>
                        </a:buClr>
                        <a:buSzPts val="1000"/>
                        <a:buFont typeface="Arial"/>
                        <a:buNone/>
                      </a:pPr>
                      <a:r>
                        <a:rPr lang="mn-MN" sz="1000" b="0" i="0" u="none" dirty="0">
                          <a:solidFill>
                            <a:schemeClr val="dk1"/>
                          </a:solidFill>
                          <a:latin typeface="Arial"/>
                          <a:cs typeface="Arial"/>
                          <a:sym typeface="Arial"/>
                        </a:rPr>
                        <a:t>Тэмээ</a:t>
                      </a:r>
                      <a:r>
                        <a:rPr lang="mn-MN" sz="1000" b="0" i="0" u="none" baseline="0" dirty="0">
                          <a:solidFill>
                            <a:schemeClr val="dk1"/>
                          </a:solidFill>
                          <a:latin typeface="Arial"/>
                          <a:cs typeface="Arial"/>
                          <a:sym typeface="Arial"/>
                        </a:rPr>
                        <a:t> </a:t>
                      </a: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xmlns="" val="10004"/>
                  </a:ext>
                </a:extLst>
              </a:tr>
              <a:tr h="209405">
                <a:tc>
                  <a:txBody>
                    <a:bodyPr/>
                    <a:lstStyle/>
                    <a:p>
                      <a:pPr marL="0" marR="0" lvl="0" indent="0" algn="ctr" rtl="0">
                        <a:lnSpc>
                          <a:spcPct val="100000"/>
                        </a:lnSpc>
                        <a:spcBef>
                          <a:spcPts val="0"/>
                        </a:spcBef>
                        <a:spcAft>
                          <a:spcPts val="0"/>
                        </a:spcAft>
                        <a:buClr>
                          <a:schemeClr val="dk1"/>
                        </a:buClr>
                        <a:buSzPts val="1000"/>
                        <a:buFont typeface="Arial"/>
                        <a:buNone/>
                      </a:pPr>
                      <a:r>
                        <a:rPr lang="mn-MN" sz="1000" b="0" i="0" u="none" dirty="0">
                          <a:solidFill>
                            <a:schemeClr val="dk1"/>
                          </a:solidFill>
                          <a:latin typeface="Arial"/>
                          <a:cs typeface="Arial"/>
                          <a:sym typeface="Arial"/>
                        </a:rPr>
                        <a:t>Хонь</a:t>
                      </a:r>
                      <a:r>
                        <a:rPr lang="mn-MN" sz="1000" b="0" i="0" u="none" baseline="0" dirty="0">
                          <a:solidFill>
                            <a:schemeClr val="dk1"/>
                          </a:solidFill>
                          <a:latin typeface="Arial"/>
                          <a:cs typeface="Arial"/>
                          <a:sym typeface="Arial"/>
                        </a:rPr>
                        <a:t> </a:t>
                      </a:r>
                      <a:endParaRPr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6500</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5"/>
                  </a:ext>
                </a:extLst>
              </a:tr>
              <a:tr h="209405">
                <a:tc>
                  <a:txBody>
                    <a:bodyPr/>
                    <a:lstStyle/>
                    <a:p>
                      <a:pPr marL="0" marR="0" lvl="0" indent="0" algn="ctr" rtl="0">
                        <a:lnSpc>
                          <a:spcPct val="100000"/>
                        </a:lnSpc>
                        <a:spcBef>
                          <a:spcPts val="0"/>
                        </a:spcBef>
                        <a:spcAft>
                          <a:spcPts val="0"/>
                        </a:spcAft>
                        <a:buClr>
                          <a:schemeClr val="dk1"/>
                        </a:buClr>
                        <a:buSzPts val="1000"/>
                        <a:buFont typeface="Arial"/>
                        <a:buNone/>
                      </a:pPr>
                      <a:r>
                        <a:rPr lang="mn-MN" sz="1000" dirty="0"/>
                        <a:t>Я</a:t>
                      </a:r>
                      <a:r>
                        <a:rPr sz="1000" dirty="0" err="1"/>
                        <a:t>маа</a:t>
                      </a:r>
                      <a:r>
                        <a:rPr sz="1000" dirty="0"/>
                        <a:t> </a:t>
                      </a:r>
                    </a:p>
                  </a:txBody>
                  <a:tcPr marL="91450" marR="91450" marT="45675" marB="45675">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3250</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3837433061"/>
                  </a:ext>
                </a:extLst>
              </a:tr>
            </a:tbl>
          </a:graphicData>
        </a:graphic>
      </p:graphicFrame>
      <p:graphicFrame>
        <p:nvGraphicFramePr>
          <p:cNvPr id="17" name="Google Shape;96;p13"/>
          <p:cNvGraphicFramePr/>
          <p:nvPr/>
        </p:nvGraphicFramePr>
        <p:xfrm>
          <a:off x="-19301" y="1427088"/>
          <a:ext cx="4370659" cy="2072010"/>
        </p:xfrm>
        <a:graphic>
          <a:graphicData uri="http://schemas.openxmlformats.org/drawingml/2006/table">
            <a:tbl>
              <a:tblPr>
                <a:noFill/>
              </a:tblPr>
              <a:tblGrid>
                <a:gridCol w="956345">
                  <a:extLst>
                    <a:ext uri="{9D8B030D-6E8A-4147-A177-3AD203B41FA5}">
                      <a16:colId xmlns:a16="http://schemas.microsoft.com/office/drawing/2014/main" xmlns="" val="20000"/>
                    </a:ext>
                  </a:extLst>
                </a:gridCol>
                <a:gridCol w="645948">
                  <a:extLst>
                    <a:ext uri="{9D8B030D-6E8A-4147-A177-3AD203B41FA5}">
                      <a16:colId xmlns:a16="http://schemas.microsoft.com/office/drawing/2014/main" xmlns="" val="20001"/>
                    </a:ext>
                  </a:extLst>
                </a:gridCol>
                <a:gridCol w="880848">
                  <a:extLst>
                    <a:ext uri="{9D8B030D-6E8A-4147-A177-3AD203B41FA5}">
                      <a16:colId xmlns:a16="http://schemas.microsoft.com/office/drawing/2014/main" xmlns="" val="515970952"/>
                    </a:ext>
                  </a:extLst>
                </a:gridCol>
                <a:gridCol w="763398">
                  <a:extLst>
                    <a:ext uri="{9D8B030D-6E8A-4147-A177-3AD203B41FA5}">
                      <a16:colId xmlns:a16="http://schemas.microsoft.com/office/drawing/2014/main" xmlns="" val="1164960218"/>
                    </a:ext>
                  </a:extLst>
                </a:gridCol>
                <a:gridCol w="1124120">
                  <a:extLst>
                    <a:ext uri="{9D8B030D-6E8A-4147-A177-3AD203B41FA5}">
                      <a16:colId xmlns:a16="http://schemas.microsoft.com/office/drawing/2014/main" xmlns="" val="20002"/>
                    </a:ext>
                  </a:extLst>
                </a:gridCol>
              </a:tblGrid>
              <a:tr h="217252">
                <a:tc gridSpan="5">
                  <a:txBody>
                    <a:bodyPr/>
                    <a:lstStyle/>
                    <a:p>
                      <a:pPr marL="0" marR="0" lvl="0" indent="0" algn="ctr" rtl="0">
                        <a:lnSpc>
                          <a:spcPct val="100000"/>
                        </a:lnSpc>
                        <a:spcBef>
                          <a:spcPts val="0"/>
                        </a:spcBef>
                        <a:spcAft>
                          <a:spcPts val="0"/>
                        </a:spcAft>
                        <a:buClr>
                          <a:schemeClr val="dk1"/>
                        </a:buClr>
                        <a:buSzPts val="1000"/>
                        <a:buFont typeface="Arial"/>
                        <a:buNone/>
                      </a:pPr>
                      <a:r>
                        <a:rPr lang="mn-MN" sz="1000" b="1" i="0" u="none" dirty="0">
                          <a:solidFill>
                            <a:schemeClr val="tx1"/>
                          </a:solidFill>
                          <a:effectLst>
                            <a:outerShdw blurRad="60007" dist="310007" dir="7680000" sy="30000" kx="1300200" algn="ctr" rotWithShape="0">
                              <a:prstClr val="black">
                                <a:alpha val="32000"/>
                              </a:prstClr>
                            </a:outerShdw>
                          </a:effectLst>
                          <a:latin typeface="Arial"/>
                          <a:ea typeface="Arial"/>
                          <a:cs typeface="Arial"/>
                          <a:sym typeface="Arial"/>
                        </a:rPr>
                        <a:t>ОТРООР НЭМЭГДСЭН ХҮНИЙ</a:t>
                      </a:r>
                      <a:r>
                        <a:rPr lang="mn-MN" sz="1000" b="1" i="0" u="none" baseline="0" dirty="0">
                          <a:solidFill>
                            <a:schemeClr val="tx1"/>
                          </a:solidFill>
                          <a:effectLst>
                            <a:outerShdw blurRad="60007" dist="310007" dir="7680000" sy="30000" kx="1300200" algn="ctr" rotWithShape="0">
                              <a:prstClr val="black">
                                <a:alpha val="32000"/>
                              </a:prstClr>
                            </a:outerShdw>
                          </a:effectLst>
                          <a:latin typeface="Arial"/>
                          <a:ea typeface="Arial"/>
                          <a:cs typeface="Arial"/>
                          <a:sym typeface="Arial"/>
                        </a:rPr>
                        <a:t> </a:t>
                      </a:r>
                      <a:r>
                        <a:rPr lang="mn-MN" sz="1000" b="1" i="0" u="none" dirty="0">
                          <a:solidFill>
                            <a:schemeClr val="tx1"/>
                          </a:solidFill>
                          <a:effectLst>
                            <a:outerShdw blurRad="60007" dist="310007" dir="7680000" sy="30000" kx="1300200" algn="ctr" rotWithShape="0">
                              <a:prstClr val="black">
                                <a:alpha val="32000"/>
                              </a:prstClr>
                            </a:outerShdw>
                          </a:effectLst>
                          <a:latin typeface="Arial"/>
                          <a:ea typeface="Arial"/>
                          <a:cs typeface="Arial"/>
                          <a:sym typeface="Arial"/>
                        </a:rPr>
                        <a:t> ТОО</a:t>
                      </a:r>
                      <a:endParaRPr lang="mn-MN" dirty="0">
                        <a:solidFill>
                          <a:schemeClr val="tx1"/>
                        </a:solidFill>
                        <a:effectLst>
                          <a:outerShdw blurRad="60007" dist="310007" dir="7680000" sy="30000" kx="1300200" algn="ctr" rotWithShape="0">
                            <a:prstClr val="black">
                              <a:alpha val="32000"/>
                            </a:prstClr>
                          </a:outerShdw>
                        </a:effectLst>
                      </a:endParaRP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F0000"/>
                    </a:solidFill>
                  </a:tcPr>
                </a:tc>
                <a:tc hMerge="1">
                  <a:txBody>
                    <a:bodyPr/>
                    <a:lstStyle/>
                    <a:p>
                      <a:endParaRPr lang="en-US"/>
                    </a:p>
                  </a:txBody>
                  <a:tcPr/>
                </a:tc>
                <a:tc hMerge="1">
                  <a:txBody>
                    <a:bodyPr/>
                    <a:lstStyle/>
                    <a:p>
                      <a:endParaRPr lang="mn-MN"/>
                    </a:p>
                  </a:txBody>
                  <a:tcPr/>
                </a:tc>
                <a:tc hMerge="1">
                  <a:txBody>
                    <a:bodyPr/>
                    <a:lstStyle/>
                    <a:p>
                      <a:endParaRPr lang="mn-MN"/>
                    </a:p>
                  </a:txBody>
                  <a:tcPr/>
                </a:tc>
                <a:tc hMerge="1">
                  <a:txBody>
                    <a:bodyPr/>
                    <a:lstStyle/>
                    <a:p>
                      <a:endParaRPr lang="en-US"/>
                    </a:p>
                  </a:txBody>
                  <a:tcPr/>
                </a:tc>
                <a:extLst>
                  <a:ext uri="{0D108BD9-81ED-4DB2-BD59-A6C34878D82A}">
                    <a16:rowId xmlns:a16="http://schemas.microsoft.com/office/drawing/2014/main" xmlns="" val="10000"/>
                  </a:ext>
                </a:extLst>
              </a:tr>
              <a:tr h="407417">
                <a:tc gridSpan="2">
                  <a:txBody>
                    <a:bodyPr/>
                    <a:lstStyle/>
                    <a:p>
                      <a:pPr marL="0" marR="0" lvl="0" indent="0" algn="ctr" rtl="0">
                        <a:lnSpc>
                          <a:spcPct val="100000"/>
                        </a:lnSpc>
                        <a:spcBef>
                          <a:spcPts val="0"/>
                        </a:spcBef>
                        <a:spcAft>
                          <a:spcPts val="0"/>
                        </a:spcAft>
                        <a:buClr>
                          <a:srgbClr val="000000"/>
                        </a:buClr>
                        <a:buSzPts val="900"/>
                        <a:buFont typeface="Arial"/>
                        <a:buNone/>
                      </a:pPr>
                      <a:r>
                        <a:rPr lang="mn-MN" sz="800" b="0" i="0" u="none" dirty="0">
                          <a:solidFill>
                            <a:srgbClr val="000000"/>
                          </a:solidFill>
                          <a:latin typeface="Arial"/>
                          <a:ea typeface="Arial"/>
                          <a:cs typeface="Arial"/>
                          <a:sym typeface="Arial"/>
                        </a:rPr>
                        <a:t>7 хоногт </a:t>
                      </a:r>
                      <a:endParaRPr sz="800" dirty="0"/>
                    </a:p>
                  </a:txBody>
                  <a:tcPr marL="91450" marR="91450" marT="45675" marB="456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mn-MN" sz="800" dirty="0"/>
                        <a:t>7 хоногт нийт нэмэгдсэн </a:t>
                      </a:r>
                    </a:p>
                    <a:p>
                      <a:pPr marL="0" marR="0" lvl="0" indent="0" algn="ctr" rtl="0">
                        <a:lnSpc>
                          <a:spcPct val="100000"/>
                        </a:lnSpc>
                        <a:spcBef>
                          <a:spcPts val="0"/>
                        </a:spcBef>
                        <a:spcAft>
                          <a:spcPts val="0"/>
                        </a:spcAft>
                        <a:buClr>
                          <a:srgbClr val="000000"/>
                        </a:buClr>
                        <a:buSzPts val="900"/>
                        <a:buFont typeface="Arial"/>
                        <a:buNone/>
                      </a:pPr>
                      <a:endParaRPr sz="800" dirty="0"/>
                    </a:p>
                  </a:txBody>
                  <a:tcPr marL="91450" marR="91450" marT="45675" marB="4567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mn-MN" sz="800" dirty="0"/>
                        <a:t>Өссөн дүнгээр</a:t>
                      </a:r>
                    </a:p>
                    <a:p>
                      <a:pPr marL="0" marR="0" lvl="0" indent="0" algn="ctr" rtl="0">
                        <a:lnSpc>
                          <a:spcPct val="100000"/>
                        </a:lnSpc>
                        <a:spcBef>
                          <a:spcPts val="0"/>
                        </a:spcBef>
                        <a:spcAft>
                          <a:spcPts val="0"/>
                        </a:spcAft>
                        <a:buClr>
                          <a:srgbClr val="000000"/>
                        </a:buClr>
                        <a:buSzPts val="900"/>
                        <a:buFont typeface="Arial"/>
                        <a:buNone/>
                      </a:pPr>
                      <a:endParaRPr sz="800" dirty="0"/>
                    </a:p>
                  </a:txBody>
                  <a:tcPr marL="91450" marR="91450" marT="45675" marB="45675" anchor="ctr">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lang="mn-MN" sz="800" b="0" i="0" u="none" dirty="0">
                          <a:solidFill>
                            <a:srgbClr val="000000"/>
                          </a:solidFill>
                          <a:latin typeface="Arial"/>
                          <a:ea typeface="Arial"/>
                          <a:cs typeface="Arial"/>
                          <a:sym typeface="Arial"/>
                        </a:rPr>
                        <a:t>Өссөн дүнгээр нийт хүний тоо</a:t>
                      </a:r>
                      <a:endParaRPr lang="mn-MN" sz="800" dirty="0"/>
                    </a:p>
                  </a:txBody>
                  <a:tcPr marL="91450" marR="91450" marT="45675" marB="4567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1"/>
                  </a:ext>
                </a:extLst>
              </a:tr>
              <a:tr h="217252">
                <a:tc>
                  <a:txBody>
                    <a:bodyPr/>
                    <a:lstStyle/>
                    <a:p>
                      <a:pPr marL="0" marR="0" lvl="0" indent="0" algn="ctr" rtl="0">
                        <a:lnSpc>
                          <a:spcPct val="100000"/>
                        </a:lnSpc>
                        <a:spcBef>
                          <a:spcPts val="0"/>
                        </a:spcBef>
                        <a:spcAft>
                          <a:spcPts val="0"/>
                        </a:spcAft>
                        <a:buClr>
                          <a:schemeClr val="dk1"/>
                        </a:buClr>
                        <a:buSzPts val="1000"/>
                        <a:buFont typeface="Arial"/>
                        <a:buNone/>
                      </a:pPr>
                      <a:r>
                        <a:rPr sz="1000" dirty="0" err="1"/>
                        <a:t>Том</a:t>
                      </a:r>
                      <a:r>
                        <a:rPr sz="1000" baseline="0" dirty="0"/>
                        <a:t> </a:t>
                      </a:r>
                      <a:r>
                        <a:rPr sz="1000" baseline="0" dirty="0" err="1"/>
                        <a:t>хүн</a:t>
                      </a: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1</a:t>
                      </a: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rowSpan="5">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nchor="ctr">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9</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rowSpan="5">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10</a:t>
                      </a:r>
                      <a:endParaRPr sz="1000" dirty="0"/>
                    </a:p>
                  </a:txBody>
                  <a:tcPr marL="91450" marR="91450" marT="45675" marB="4567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xmlns="" val="10002"/>
                  </a:ext>
                </a:extLst>
              </a:tr>
              <a:tr h="217252">
                <a:tc>
                  <a:txBody>
                    <a:bodyPr/>
                    <a:lstStyle/>
                    <a:p>
                      <a:pPr marL="0" marR="0" lvl="0" indent="0" algn="ctr" rtl="0">
                        <a:lnSpc>
                          <a:spcPct val="100000"/>
                        </a:lnSpc>
                        <a:spcBef>
                          <a:spcPts val="0"/>
                        </a:spcBef>
                        <a:spcAft>
                          <a:spcPts val="0"/>
                        </a:spcAft>
                        <a:buClr>
                          <a:schemeClr val="dk1"/>
                        </a:buClr>
                        <a:buSzPts val="1000"/>
                        <a:buFont typeface="Arial"/>
                        <a:buNone/>
                      </a:pPr>
                      <a:r>
                        <a:rPr lang="mn-MN" sz="1000" dirty="0"/>
                        <a:t>Х</a:t>
                      </a:r>
                      <a:r>
                        <a:rPr sz="1000" dirty="0" err="1"/>
                        <a:t>үүхэд</a:t>
                      </a:r>
                      <a:r>
                        <a:rPr sz="1000" dirty="0"/>
                        <a:t> </a:t>
                      </a: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3"/>
                  </a:ext>
                </a:extLst>
              </a:tr>
              <a:tr h="353084">
                <a:tc>
                  <a:txBody>
                    <a:bodyPr/>
                    <a:lstStyle/>
                    <a:p>
                      <a:pPr marL="0" marR="0" lvl="0" indent="0" algn="ctr" rtl="0">
                        <a:lnSpc>
                          <a:spcPct val="100000"/>
                        </a:lnSpc>
                        <a:spcBef>
                          <a:spcPts val="0"/>
                        </a:spcBef>
                        <a:spcAft>
                          <a:spcPts val="0"/>
                        </a:spcAft>
                        <a:buClr>
                          <a:schemeClr val="dk1"/>
                        </a:buClr>
                        <a:buSzPts val="1000"/>
                        <a:buFont typeface="Arial"/>
                        <a:buNone/>
                      </a:pPr>
                      <a:r>
                        <a:rPr lang="mn-MN" sz="1000" b="0" i="0" u="none" baseline="0" dirty="0">
                          <a:solidFill>
                            <a:schemeClr val="dk1"/>
                          </a:solidFill>
                          <a:latin typeface="Arial"/>
                          <a:cs typeface="Arial"/>
                          <a:sym typeface="Arial"/>
                        </a:rPr>
                        <a:t>Өндөр настан</a:t>
                      </a: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dirty="0"/>
                        <a:t>1</a:t>
                      </a: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BF5"/>
                    </a:solidFill>
                  </a:tcPr>
                </a:tc>
                <a:extLst>
                  <a:ext uri="{0D108BD9-81ED-4DB2-BD59-A6C34878D82A}">
                    <a16:rowId xmlns:a16="http://schemas.microsoft.com/office/drawing/2014/main" xmlns="" val="10004"/>
                  </a:ext>
                </a:extLst>
              </a:tr>
              <a:tr h="217252">
                <a:tc>
                  <a:txBody>
                    <a:bodyPr/>
                    <a:lstStyle/>
                    <a:p>
                      <a:pPr marL="0" marR="0" lvl="0" indent="0" algn="ctr" rtl="0">
                        <a:lnSpc>
                          <a:spcPct val="100000"/>
                        </a:lnSpc>
                        <a:spcBef>
                          <a:spcPts val="0"/>
                        </a:spcBef>
                        <a:spcAft>
                          <a:spcPts val="0"/>
                        </a:spcAft>
                        <a:buClr>
                          <a:schemeClr val="dk1"/>
                        </a:buClr>
                        <a:buSzPts val="1000"/>
                        <a:buFont typeface="Arial"/>
                        <a:buNone/>
                      </a:pPr>
                      <a:r>
                        <a:rPr sz="1000" dirty="0"/>
                        <a:t>ХБИ</a:t>
                      </a:r>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10005"/>
                  </a:ext>
                </a:extLst>
              </a:tr>
              <a:tr h="217252">
                <a:tc>
                  <a:txBody>
                    <a:bodyPr/>
                    <a:lstStyle/>
                    <a:p>
                      <a:pPr marL="0" marR="0" lvl="0" indent="0" algn="ctr" rtl="0">
                        <a:lnSpc>
                          <a:spcPct val="100000"/>
                        </a:lnSpc>
                        <a:spcBef>
                          <a:spcPts val="0"/>
                        </a:spcBef>
                        <a:spcAft>
                          <a:spcPts val="0"/>
                        </a:spcAft>
                        <a:buClr>
                          <a:schemeClr val="dk1"/>
                        </a:buClr>
                        <a:buSzPts val="1000"/>
                        <a:buFont typeface="Arial"/>
                        <a:buNone/>
                      </a:pPr>
                      <a:r>
                        <a:rPr lang="mn-MN" sz="1000" dirty="0"/>
                        <a:t>Жирэмсэн</a:t>
                      </a:r>
                    </a:p>
                  </a:txBody>
                  <a:tcPr marL="91450" marR="91450" marT="45675" marB="45675">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tc vMerge="1">
                  <a:txBody>
                    <a:bodyPr/>
                    <a:lstStyle/>
                    <a:p>
                      <a:pPr marL="0" marR="0" lvl="0" indent="0" algn="ctr" rtl="0">
                        <a:lnSpc>
                          <a:spcPct val="100000"/>
                        </a:lnSpc>
                        <a:spcBef>
                          <a:spcPts val="0"/>
                        </a:spcBef>
                        <a:spcAft>
                          <a:spcPts val="0"/>
                        </a:spcAft>
                        <a:buClr>
                          <a:schemeClr val="dk1"/>
                        </a:buClr>
                        <a:buSzPts val="1000"/>
                        <a:buFont typeface="Arial"/>
                        <a:buNone/>
                      </a:pPr>
                      <a:endParaRPr sz="1000" dirty="0"/>
                    </a:p>
                  </a:txBody>
                  <a:tcPr marL="91450" marR="91450" marT="45675" marB="45675">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D5EA"/>
                    </a:solidFill>
                  </a:tcPr>
                </a:tc>
                <a:extLst>
                  <a:ext uri="{0D108BD9-81ED-4DB2-BD59-A6C34878D82A}">
                    <a16:rowId xmlns:a16="http://schemas.microsoft.com/office/drawing/2014/main" xmlns="" val="383743306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5964317"/>
              </p:ext>
            </p:extLst>
          </p:nvPr>
        </p:nvGraphicFramePr>
        <p:xfrm>
          <a:off x="4374017" y="2675985"/>
          <a:ext cx="7703911" cy="365760"/>
        </p:xfrm>
        <a:graphic>
          <a:graphicData uri="http://schemas.openxmlformats.org/drawingml/2006/table">
            <a:tbl>
              <a:tblPr firstRow="1" bandRow="1"/>
              <a:tblGrid>
                <a:gridCol w="7703911">
                  <a:extLst>
                    <a:ext uri="{9D8B030D-6E8A-4147-A177-3AD203B41FA5}">
                      <a16:colId xmlns:a16="http://schemas.microsoft.com/office/drawing/2014/main" xmlns="" val="845649528"/>
                    </a:ext>
                  </a:extLst>
                </a:gridCol>
              </a:tblGrid>
              <a:tr h="333191">
                <a:tc>
                  <a:txBody>
                    <a:bodyPr/>
                    <a:lstStyle/>
                    <a:p>
                      <a:pPr algn="ctr"/>
                      <a:r>
                        <a:rPr lang="mn-MN" dirty="0" err="1">
                          <a:ln>
                            <a:solidFill>
                              <a:schemeClr val="tx1"/>
                            </a:solidFill>
                          </a:ln>
                          <a:effectLst>
                            <a:outerShdw blurRad="60007" dist="310007" dir="7680000" sy="30000" kx="1300200" algn="ctr" rotWithShape="0">
                              <a:prstClr val="black">
                                <a:alpha val="32000"/>
                              </a:prstClr>
                            </a:outerShdw>
                          </a:effectLst>
                        </a:rPr>
                        <a:t>Говьсүмбэр</a:t>
                      </a:r>
                      <a:r>
                        <a:rPr lang="mn-MN" dirty="0">
                          <a:ln>
                            <a:solidFill>
                              <a:schemeClr val="tx1"/>
                            </a:solidFill>
                          </a:ln>
                          <a:effectLst>
                            <a:outerShdw blurRad="60007" dist="310007" dir="7680000" sy="30000" kx="1300200" algn="ctr" rotWithShape="0">
                              <a:prstClr val="black">
                                <a:alpha val="32000"/>
                              </a:prstClr>
                            </a:outerShdw>
                          </a:effectLst>
                        </a:rPr>
                        <a:t> аймагт өвөлжиж байгаа мал, малчны тоон мэдээ</a:t>
                      </a:r>
                    </a:p>
                  </a:txBody>
                  <a:tcPr>
                    <a:solidFill>
                      <a:schemeClr val="accent1">
                        <a:lumMod val="40000"/>
                        <a:lumOff val="60000"/>
                      </a:schemeClr>
                    </a:solidFill>
                  </a:tcPr>
                </a:tc>
                <a:extLst>
                  <a:ext uri="{0D108BD9-81ED-4DB2-BD59-A6C34878D82A}">
                    <a16:rowId xmlns:a16="http://schemas.microsoft.com/office/drawing/2014/main" xmlns="" val="1637808377"/>
                  </a:ext>
                </a:extLst>
              </a:tr>
            </a:tbl>
          </a:graphicData>
        </a:graphic>
      </p:graphicFrame>
      <p:graphicFrame>
        <p:nvGraphicFramePr>
          <p:cNvPr id="26" name="Google Shape;90;p13"/>
          <p:cNvGraphicFramePr/>
          <p:nvPr>
            <p:extLst>
              <p:ext uri="{D42A27DB-BD31-4B8C-83A1-F6EECF244321}">
                <p14:modId xmlns:p14="http://schemas.microsoft.com/office/powerpoint/2010/main" val="2623682455"/>
              </p:ext>
            </p:extLst>
          </p:nvPr>
        </p:nvGraphicFramePr>
        <p:xfrm>
          <a:off x="4488089" y="4449360"/>
          <a:ext cx="7703911" cy="1265447"/>
        </p:xfrm>
        <a:graphic>
          <a:graphicData uri="http://schemas.openxmlformats.org/drawingml/2006/table">
            <a:tbl>
              <a:tblPr>
                <a:noFill/>
              </a:tblPr>
              <a:tblGrid>
                <a:gridCol w="671411">
                  <a:extLst>
                    <a:ext uri="{9D8B030D-6E8A-4147-A177-3AD203B41FA5}">
                      <a16:colId xmlns:a16="http://schemas.microsoft.com/office/drawing/2014/main" xmlns="" val="20000"/>
                    </a:ext>
                  </a:extLst>
                </a:gridCol>
                <a:gridCol w="442329">
                  <a:extLst>
                    <a:ext uri="{9D8B030D-6E8A-4147-A177-3AD203B41FA5}">
                      <a16:colId xmlns:a16="http://schemas.microsoft.com/office/drawing/2014/main" xmlns="" val="20001"/>
                    </a:ext>
                  </a:extLst>
                </a:gridCol>
                <a:gridCol w="450227">
                  <a:extLst>
                    <a:ext uri="{9D8B030D-6E8A-4147-A177-3AD203B41FA5}">
                      <a16:colId xmlns:a16="http://schemas.microsoft.com/office/drawing/2014/main" xmlns="" val="20002"/>
                    </a:ext>
                  </a:extLst>
                </a:gridCol>
                <a:gridCol w="473924">
                  <a:extLst>
                    <a:ext uri="{9D8B030D-6E8A-4147-A177-3AD203B41FA5}">
                      <a16:colId xmlns:a16="http://schemas.microsoft.com/office/drawing/2014/main" xmlns="" val="20003"/>
                    </a:ext>
                  </a:extLst>
                </a:gridCol>
                <a:gridCol w="450227">
                  <a:extLst>
                    <a:ext uri="{9D8B030D-6E8A-4147-A177-3AD203B41FA5}">
                      <a16:colId xmlns:a16="http://schemas.microsoft.com/office/drawing/2014/main" xmlns="" val="1574736438"/>
                    </a:ext>
                  </a:extLst>
                </a:gridCol>
                <a:gridCol w="680002">
                  <a:extLst>
                    <a:ext uri="{9D8B030D-6E8A-4147-A177-3AD203B41FA5}">
                      <a16:colId xmlns:a16="http://schemas.microsoft.com/office/drawing/2014/main" xmlns="" val="20004"/>
                    </a:ext>
                  </a:extLst>
                </a:gridCol>
                <a:gridCol w="469783">
                  <a:extLst>
                    <a:ext uri="{9D8B030D-6E8A-4147-A177-3AD203B41FA5}">
                      <a16:colId xmlns:a16="http://schemas.microsoft.com/office/drawing/2014/main" xmlns="" val="3635437465"/>
                    </a:ext>
                  </a:extLst>
                </a:gridCol>
                <a:gridCol w="436228">
                  <a:extLst>
                    <a:ext uri="{9D8B030D-6E8A-4147-A177-3AD203B41FA5}">
                      <a16:colId xmlns:a16="http://schemas.microsoft.com/office/drawing/2014/main" xmlns="" val="20005"/>
                    </a:ext>
                  </a:extLst>
                </a:gridCol>
                <a:gridCol w="478172">
                  <a:extLst>
                    <a:ext uri="{9D8B030D-6E8A-4147-A177-3AD203B41FA5}">
                      <a16:colId xmlns:a16="http://schemas.microsoft.com/office/drawing/2014/main" xmlns="" val="2041540330"/>
                    </a:ext>
                  </a:extLst>
                </a:gridCol>
                <a:gridCol w="494951">
                  <a:extLst>
                    <a:ext uri="{9D8B030D-6E8A-4147-A177-3AD203B41FA5}">
                      <a16:colId xmlns:a16="http://schemas.microsoft.com/office/drawing/2014/main" xmlns="" val="20006"/>
                    </a:ext>
                  </a:extLst>
                </a:gridCol>
                <a:gridCol w="411060">
                  <a:extLst>
                    <a:ext uri="{9D8B030D-6E8A-4147-A177-3AD203B41FA5}">
                      <a16:colId xmlns:a16="http://schemas.microsoft.com/office/drawing/2014/main" xmlns="" val="20007"/>
                    </a:ext>
                  </a:extLst>
                </a:gridCol>
                <a:gridCol w="612396">
                  <a:extLst>
                    <a:ext uri="{9D8B030D-6E8A-4147-A177-3AD203B41FA5}">
                      <a16:colId xmlns:a16="http://schemas.microsoft.com/office/drawing/2014/main" xmlns="" val="20008"/>
                    </a:ext>
                  </a:extLst>
                </a:gridCol>
                <a:gridCol w="620786">
                  <a:extLst>
                    <a:ext uri="{9D8B030D-6E8A-4147-A177-3AD203B41FA5}">
                      <a16:colId xmlns:a16="http://schemas.microsoft.com/office/drawing/2014/main" xmlns="" val="20009"/>
                    </a:ext>
                  </a:extLst>
                </a:gridCol>
                <a:gridCol w="1012415">
                  <a:extLst>
                    <a:ext uri="{9D8B030D-6E8A-4147-A177-3AD203B41FA5}">
                      <a16:colId xmlns:a16="http://schemas.microsoft.com/office/drawing/2014/main" xmlns="" val="3149401217"/>
                    </a:ext>
                  </a:extLst>
                </a:gridCol>
              </a:tblGrid>
              <a:tr h="348902">
                <a:tc rowSpan="2">
                  <a:txBody>
                    <a:bodyPr/>
                    <a:lstStyle/>
                    <a:p>
                      <a:pPr marL="0" marR="0" lvl="0" indent="0" algn="ctr" rtl="0">
                        <a:lnSpc>
                          <a:spcPct val="100000"/>
                        </a:lnSpc>
                        <a:spcBef>
                          <a:spcPts val="0"/>
                        </a:spcBef>
                        <a:spcAft>
                          <a:spcPts val="0"/>
                        </a:spcAft>
                        <a:buClr>
                          <a:srgbClr val="333333"/>
                        </a:buClr>
                        <a:buSzPts val="1000"/>
                        <a:buFont typeface="Arial"/>
                        <a:buNone/>
                      </a:pPr>
                      <a:r>
                        <a:rPr lang="en-US" sz="800" b="0" i="0" u="none" strike="noStrike" cap="none" dirty="0" err="1">
                          <a:solidFill>
                            <a:srgbClr val="333333"/>
                          </a:solidFill>
                          <a:latin typeface="Arial"/>
                          <a:ea typeface="Arial"/>
                          <a:cs typeface="Arial"/>
                          <a:sym typeface="Arial"/>
                        </a:rPr>
                        <a:t>Сумдын</a:t>
                      </a:r>
                      <a:r>
                        <a:rPr lang="en-US" sz="800" b="0" i="0" u="none" strike="noStrike" cap="none" dirty="0">
                          <a:solidFill>
                            <a:srgbClr val="333333"/>
                          </a:solidFill>
                          <a:latin typeface="Arial"/>
                          <a:ea typeface="Arial"/>
                          <a:cs typeface="Arial"/>
                          <a:sym typeface="Arial"/>
                        </a:rPr>
                        <a:t> </a:t>
                      </a:r>
                      <a:r>
                        <a:rPr lang="en-US" sz="800" b="0" i="0" u="none" strike="noStrike" cap="none" dirty="0" err="1">
                          <a:solidFill>
                            <a:srgbClr val="333333"/>
                          </a:solidFill>
                          <a:latin typeface="Arial"/>
                          <a:ea typeface="Arial"/>
                          <a:cs typeface="Arial"/>
                          <a:sym typeface="Arial"/>
                        </a:rPr>
                        <a:t>нэрс</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gridSpan="5">
                  <a:txBody>
                    <a:bodyPr/>
                    <a:lstStyle/>
                    <a:p>
                      <a:pPr marL="0" marR="0" lvl="0" indent="0" algn="ctr" rtl="0">
                        <a:lnSpc>
                          <a:spcPct val="100000"/>
                        </a:lnSpc>
                        <a:spcBef>
                          <a:spcPts val="0"/>
                        </a:spcBef>
                        <a:spcAft>
                          <a:spcPts val="0"/>
                        </a:spcAft>
                        <a:buClr>
                          <a:srgbClr val="000000"/>
                        </a:buClr>
                        <a:buSzPts val="1000"/>
                        <a:buFont typeface="Arial"/>
                        <a:buNone/>
                      </a:pPr>
                      <a:r>
                        <a:rPr lang="mn-MN" sz="800" b="0" i="0" u="none" strike="noStrike" cap="none" dirty="0" err="1">
                          <a:solidFill>
                            <a:srgbClr val="000000"/>
                          </a:solidFill>
                          <a:latin typeface="Arial"/>
                          <a:ea typeface="Arial"/>
                          <a:cs typeface="Arial"/>
                          <a:sym typeface="Arial"/>
                        </a:rPr>
                        <a:t>Говьсүмбэр</a:t>
                      </a:r>
                      <a:r>
                        <a:rPr lang="mn-MN" sz="800" b="0" i="0" u="none" strike="noStrike" cap="none" baseline="0" dirty="0">
                          <a:solidFill>
                            <a:srgbClr val="000000"/>
                          </a:solidFill>
                          <a:latin typeface="Arial"/>
                          <a:ea typeface="Arial"/>
                          <a:cs typeface="Arial"/>
                          <a:sym typeface="Arial"/>
                        </a:rPr>
                        <a:t> аймгийн ү</a:t>
                      </a:r>
                      <a:r>
                        <a:rPr lang="mn-MN" sz="800" b="0" i="0" u="none" strike="noStrike" cap="none" dirty="0">
                          <a:solidFill>
                            <a:srgbClr val="000000"/>
                          </a:solidFill>
                          <a:latin typeface="Arial"/>
                          <a:ea typeface="Arial"/>
                          <a:cs typeface="Arial"/>
                          <a:sym typeface="Arial"/>
                        </a:rPr>
                        <a:t>ндсэн харьяат иргэдийн тоо</a:t>
                      </a:r>
                      <a:endParaRPr lang="mn-MN"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hMerge="1">
                  <a:txBody>
                    <a:bodyPr/>
                    <a:lstStyle/>
                    <a:p>
                      <a:endParaRPr lang="en-US"/>
                    </a:p>
                  </a:txBody>
                  <a:tcPr/>
                </a:tc>
                <a:tc hMerge="1">
                  <a:txBody>
                    <a:bodyPr/>
                    <a:lstStyle/>
                    <a:p>
                      <a:endParaRPr lang="en-US"/>
                    </a:p>
                  </a:txBody>
                  <a:tcPr/>
                </a:tc>
                <a:tc hMerge="1">
                  <a:txBody>
                    <a:bodyPr/>
                    <a:lstStyle/>
                    <a:p>
                      <a:endParaRPr lang="mn-MN"/>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Бүгд </a:t>
                      </a:r>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gridSpan="5">
                  <a:txBody>
                    <a:bodyPr/>
                    <a:lstStyle/>
                    <a:p>
                      <a:pPr marL="0" marR="0" lvl="0" indent="0" algn="ctr" rtl="0">
                        <a:lnSpc>
                          <a:spcPct val="100000"/>
                        </a:lnSpc>
                        <a:spcBef>
                          <a:spcPts val="0"/>
                        </a:spcBef>
                        <a:spcAft>
                          <a:spcPts val="0"/>
                        </a:spcAft>
                        <a:buClr>
                          <a:srgbClr val="000000"/>
                        </a:buClr>
                        <a:buSzPts val="1000"/>
                        <a:buFont typeface="Arial"/>
                        <a:buNone/>
                      </a:pPr>
                      <a:r>
                        <a:rPr lang="mn-MN" sz="800" b="0" i="0" u="none" strike="noStrike" cap="none" dirty="0" err="1">
                          <a:solidFill>
                            <a:srgbClr val="000000"/>
                          </a:solidFill>
                          <a:latin typeface="Arial"/>
                          <a:ea typeface="Arial"/>
                          <a:cs typeface="Arial"/>
                          <a:sym typeface="Arial"/>
                        </a:rPr>
                        <a:t>Оторын</a:t>
                      </a:r>
                      <a:r>
                        <a:rPr lang="mn-MN" sz="800" b="0" i="0" u="none" strike="noStrike" cap="none" baseline="0" dirty="0">
                          <a:solidFill>
                            <a:srgbClr val="000000"/>
                          </a:solidFill>
                          <a:latin typeface="Arial"/>
                          <a:ea typeface="Arial"/>
                          <a:cs typeface="Arial"/>
                          <a:sym typeface="Arial"/>
                        </a:rPr>
                        <a:t> малчдын тоо</a:t>
                      </a:r>
                      <a:endParaRPr lang="mn-MN"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hMerge="1">
                  <a:txBody>
                    <a:bodyPr/>
                    <a:lstStyle/>
                    <a:p>
                      <a:endParaRPr lang="mn-MN"/>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Б</a:t>
                      </a:r>
                      <a:r>
                        <a:rPr sz="800" dirty="0" err="1"/>
                        <a:t>үгд</a:t>
                      </a:r>
                      <a:r>
                        <a:rPr sz="800" dirty="0"/>
                        <a:t> </a:t>
                      </a:r>
                    </a:p>
                  </a:txBody>
                  <a:tcPr marL="9475" marR="9475" marT="9475" marB="0" anchor="ctr">
                    <a:lnL w="12700" cap="flat" cmpd="sng">
                      <a:solidFill>
                        <a:schemeClr val="accent1"/>
                      </a:solidFill>
                      <a:prstDash val="solid"/>
                      <a:round/>
                      <a:headEnd type="none" w="sm" len="sm"/>
                      <a:tailEnd type="none" w="sm" len="sm"/>
                    </a:lnL>
                    <a:lnR w="3175" cap="flat" cmpd="sng" algn="ctr">
                      <a:solidFill>
                        <a:srgbClr val="0070C0"/>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rowSpan="2">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А</a:t>
                      </a:r>
                      <a:r>
                        <a:rPr sz="800" dirty="0" err="1"/>
                        <a:t>ймгийн</a:t>
                      </a:r>
                      <a:r>
                        <a:rPr sz="800" dirty="0"/>
                        <a:t> </a:t>
                      </a:r>
                      <a:r>
                        <a:rPr sz="800" dirty="0" err="1"/>
                        <a:t>хэмжээнд</a:t>
                      </a:r>
                      <a:r>
                        <a:rPr sz="800" dirty="0"/>
                        <a:t> </a:t>
                      </a:r>
                      <a:r>
                        <a:rPr sz="800" dirty="0" err="1"/>
                        <a:t>үндсэн</a:t>
                      </a:r>
                      <a:r>
                        <a:rPr sz="800" dirty="0"/>
                        <a:t> </a:t>
                      </a:r>
                      <a:r>
                        <a:rPr sz="800" dirty="0" err="1"/>
                        <a:t>болон</a:t>
                      </a:r>
                      <a:r>
                        <a:rPr sz="800" dirty="0"/>
                        <a:t> </a:t>
                      </a:r>
                      <a:r>
                        <a:rPr sz="800" dirty="0" err="1"/>
                        <a:t>отрын</a:t>
                      </a:r>
                      <a:r>
                        <a:rPr sz="800" dirty="0"/>
                        <a:t> </a:t>
                      </a:r>
                      <a:r>
                        <a:rPr sz="800" dirty="0" err="1"/>
                        <a:t>нийт</a:t>
                      </a:r>
                      <a:r>
                        <a:rPr sz="800" dirty="0"/>
                        <a:t> </a:t>
                      </a:r>
                      <a:r>
                        <a:rPr sz="800" dirty="0" err="1"/>
                        <a:t>малчдын</a:t>
                      </a:r>
                      <a:r>
                        <a:rPr sz="800" dirty="0"/>
                        <a:t> </a:t>
                      </a:r>
                      <a:r>
                        <a:rPr sz="800" dirty="0" err="1"/>
                        <a:t>тоо</a:t>
                      </a:r>
                      <a:endParaRPr sz="800" dirty="0"/>
                    </a:p>
                  </a:txBody>
                  <a:tcPr marL="9475" marR="9475" marT="9475" marB="0" anchor="ctr">
                    <a:lnL w="3175"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extLst>
                  <a:ext uri="{0D108BD9-81ED-4DB2-BD59-A6C34878D82A}">
                    <a16:rowId xmlns:a16="http://schemas.microsoft.com/office/drawing/2014/main" xmlns="" val="10000"/>
                  </a:ext>
                </a:extLst>
              </a:tr>
              <a:tr h="178713">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Т</a:t>
                      </a:r>
                      <a:r>
                        <a:rPr sz="800" dirty="0" err="1"/>
                        <a:t>ом</a:t>
                      </a:r>
                      <a:r>
                        <a:rPr sz="800" dirty="0"/>
                        <a:t> </a:t>
                      </a:r>
                      <a:r>
                        <a:rPr sz="800" dirty="0" err="1"/>
                        <a:t>хүн</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Х</a:t>
                      </a:r>
                      <a:r>
                        <a:rPr sz="800" dirty="0" err="1"/>
                        <a:t>үүхэд</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Өндөр</a:t>
                      </a:r>
                      <a:r>
                        <a:rPr lang="mn-MN" sz="800" baseline="0" dirty="0"/>
                        <a:t> </a:t>
                      </a:r>
                      <a:r>
                        <a:rPr sz="800" dirty="0" err="1"/>
                        <a:t>настан</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sz="800" dirty="0"/>
                        <a:t>ХБИ</a:t>
                      </a:r>
                    </a:p>
                  </a:txBody>
                  <a:tcPr marL="9475" marR="9475" marT="9475" marB="0"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Ж</a:t>
                      </a:r>
                      <a:r>
                        <a:rPr sz="800" dirty="0" err="1"/>
                        <a:t>ирэмсэн</a:t>
                      </a:r>
                      <a:r>
                        <a:rPr sz="800" dirty="0"/>
                        <a:t> </a:t>
                      </a:r>
                      <a:r>
                        <a:rPr sz="800" dirty="0" err="1"/>
                        <a:t>эх</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rgbClr val="000000"/>
                        </a:buClr>
                        <a:buSzPts val="1000"/>
                        <a:buFont typeface="Arial"/>
                        <a:buNone/>
                      </a:pPr>
                      <a:endParaRPr sz="10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Т</a:t>
                      </a:r>
                      <a:r>
                        <a:rPr sz="800" dirty="0" err="1"/>
                        <a:t>ом</a:t>
                      </a:r>
                      <a:r>
                        <a:rPr sz="800" dirty="0"/>
                        <a:t> </a:t>
                      </a:r>
                      <a:r>
                        <a:rPr sz="800" dirty="0" err="1"/>
                        <a:t>хүн</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Х</a:t>
                      </a:r>
                      <a:r>
                        <a:rPr sz="800" dirty="0" err="1"/>
                        <a:t>үүхэд</a:t>
                      </a:r>
                      <a:r>
                        <a:rPr sz="800" dirty="0"/>
                        <a:t> </a:t>
                      </a:r>
                    </a:p>
                  </a:txBody>
                  <a:tcPr marL="9475" marR="9475" marT="9475" marB="0"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Өндөр</a:t>
                      </a:r>
                      <a:r>
                        <a:rPr lang="mn-MN" sz="800" baseline="0" dirty="0"/>
                        <a:t> </a:t>
                      </a:r>
                      <a:r>
                        <a:rPr sz="800" dirty="0" err="1"/>
                        <a:t>настан</a:t>
                      </a:r>
                      <a:endParaRPr sz="800" dirty="0"/>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sz="800" dirty="0"/>
                        <a:t>ХБИ</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mn-MN" sz="800" dirty="0"/>
                        <a:t>Ж</a:t>
                      </a:r>
                      <a:r>
                        <a:rPr sz="800" dirty="0" err="1"/>
                        <a:t>ирэмсэн</a:t>
                      </a:r>
                      <a:r>
                        <a:rPr sz="800" dirty="0"/>
                        <a:t> </a:t>
                      </a:r>
                      <a:r>
                        <a:rPr sz="800" dirty="0" err="1"/>
                        <a:t>эх</a:t>
                      </a:r>
                      <a:r>
                        <a:rPr sz="800" dirty="0"/>
                        <a:t> </a:t>
                      </a:r>
                    </a:p>
                  </a:txBody>
                  <a:tcPr marL="9475" marR="9475" marT="9475"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vMerge="1">
                  <a:txBody>
                    <a:bodyPr/>
                    <a:lstStyle/>
                    <a:p>
                      <a:pPr marL="0" marR="0" lvl="0" indent="0" algn="ctr" rtl="0">
                        <a:lnSpc>
                          <a:spcPct val="100000"/>
                        </a:lnSpc>
                        <a:spcBef>
                          <a:spcPts val="0"/>
                        </a:spcBef>
                        <a:spcAft>
                          <a:spcPts val="0"/>
                        </a:spcAft>
                        <a:buClr>
                          <a:srgbClr val="000000"/>
                        </a:buClr>
                        <a:buSzPts val="1000"/>
                        <a:buFont typeface="Arial"/>
                        <a:buNone/>
                      </a:pPr>
                      <a:endParaRPr sz="1000" dirty="0"/>
                    </a:p>
                  </a:txBody>
                  <a:tcPr marL="9475" marR="9475" marT="9475" marB="0" anchor="ctr">
                    <a:lnL w="12700" cap="flat" cmpd="sng" algn="ctr">
                      <a:solidFill>
                        <a:schemeClr val="accent1"/>
                      </a:solidFill>
                      <a:prstDash val="solid"/>
                      <a:round/>
                      <a:headEnd type="none" w="sm" len="sm"/>
                      <a:tailEnd type="none" w="sm" len="sm"/>
                    </a:lnL>
                    <a:lnR w="3175" cap="flat" cmpd="sng" algn="ctr">
                      <a:solidFill>
                        <a:srgbClr val="0070C0"/>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vMerge="1">
                  <a:txBody>
                    <a:bodyPr/>
                    <a:lstStyle/>
                    <a:p>
                      <a:endParaRPr lang="mn-MN" dirty="0"/>
                    </a:p>
                  </a:txBody>
                  <a:tcPr marL="9475" marR="9475" marT="9475" marB="0" anchor="ctr">
                    <a:lnL w="3175" cap="flat" cmpd="sng" algn="ctr">
                      <a:solidFill>
                        <a:srgbClr val="0070C0"/>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extLst>
                  <a:ext uri="{0D108BD9-81ED-4DB2-BD59-A6C34878D82A}">
                    <a16:rowId xmlns:a16="http://schemas.microsoft.com/office/drawing/2014/main" xmlns="" val="10001"/>
                  </a:ext>
                </a:extLst>
              </a:tr>
              <a:tr h="242915">
                <a:tc>
                  <a:txBody>
                    <a:bodyPr/>
                    <a:lstStyle/>
                    <a:p>
                      <a:pPr marL="0" marR="0" lvl="0" indent="0" algn="ctr" rtl="0">
                        <a:lnSpc>
                          <a:spcPct val="100000"/>
                        </a:lnSpc>
                        <a:spcBef>
                          <a:spcPts val="0"/>
                        </a:spcBef>
                        <a:spcAft>
                          <a:spcPts val="0"/>
                        </a:spcAft>
                        <a:buClr>
                          <a:srgbClr val="333333"/>
                        </a:buClr>
                        <a:buSzPts val="1000"/>
                        <a:buFont typeface="Arial"/>
                        <a:buNone/>
                      </a:pPr>
                      <a:r>
                        <a:rPr lang="en-US" sz="800" b="0" i="0" u="none" dirty="0" err="1">
                          <a:solidFill>
                            <a:srgbClr val="333333"/>
                          </a:solidFill>
                          <a:latin typeface="Arial"/>
                          <a:ea typeface="Arial"/>
                          <a:cs typeface="Arial"/>
                          <a:sym typeface="Arial"/>
                        </a:rPr>
                        <a:t>Баянтал</a:t>
                      </a:r>
                      <a:r>
                        <a:rPr lang="en-US" sz="800" b="0" i="0" u="none" dirty="0">
                          <a:solidFill>
                            <a:srgbClr val="333333"/>
                          </a:solidFill>
                          <a:latin typeface="Arial"/>
                          <a:ea typeface="Arial"/>
                          <a:cs typeface="Arial"/>
                          <a:sym typeface="Arial"/>
                        </a:rPr>
                        <a:t> </a:t>
                      </a:r>
                      <a:endParaRPr sz="800" dirty="0"/>
                    </a:p>
                  </a:txBody>
                  <a:tcPr marL="9475" marR="9475" marT="9475"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sz="800" dirty="0"/>
                        <a:t>469</a:t>
                      </a:r>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sz="800" dirty="0"/>
                        <a:t>302</a:t>
                      </a:r>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sz="800" dirty="0"/>
                        <a:t>110</a:t>
                      </a:r>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3</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sz="800" dirty="0"/>
                        <a:t>32</a:t>
                      </a:r>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EEBF7"/>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800"/>
                        <a:t>916</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9</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1</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E9EBF5"/>
                    </a:solidFill>
                  </a:tcPr>
                </a:tc>
                <a:tc>
                  <a:txBody>
                    <a:bodyPr/>
                    <a:lstStyle/>
                    <a:p>
                      <a:pPr marL="0" marR="0" lvl="0" indent="0" algn="ctr" rtl="0">
                        <a:lnSpc>
                          <a:spcPct val="100000"/>
                        </a:lnSpc>
                        <a:spcBef>
                          <a:spcPts val="0"/>
                        </a:spcBef>
                        <a:spcAft>
                          <a:spcPts val="0"/>
                        </a:spcAft>
                        <a:buClr>
                          <a:schemeClr val="dk1"/>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DEEBF7"/>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800" dirty="0"/>
                        <a:t>10</a:t>
                      </a: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800" dirty="0"/>
                        <a:t>98</a:t>
                      </a: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extLst>
                  <a:ext uri="{0D108BD9-81ED-4DB2-BD59-A6C34878D82A}">
                    <a16:rowId xmlns:a16="http://schemas.microsoft.com/office/drawing/2014/main" xmlns="" val="10004"/>
                  </a:ext>
                </a:extLst>
              </a:tr>
              <a:tr h="420315">
                <a:tc>
                  <a:txBody>
                    <a:bodyPr/>
                    <a:lstStyle/>
                    <a:p>
                      <a:pPr marL="0" marR="0" lvl="0" indent="0" algn="ctr" rtl="0">
                        <a:lnSpc>
                          <a:spcPct val="100000"/>
                        </a:lnSpc>
                        <a:spcBef>
                          <a:spcPts val="0"/>
                        </a:spcBef>
                        <a:spcAft>
                          <a:spcPts val="0"/>
                        </a:spcAft>
                        <a:buClr>
                          <a:srgbClr val="333333"/>
                        </a:buClr>
                        <a:buSzPts val="1000"/>
                        <a:buFont typeface="Arial"/>
                        <a:buNone/>
                      </a:pPr>
                      <a:r>
                        <a:rPr lang="en-US" sz="800" b="0" i="0" u="none" dirty="0" err="1">
                          <a:solidFill>
                            <a:srgbClr val="333333"/>
                          </a:solidFill>
                          <a:latin typeface="Arial"/>
                          <a:ea typeface="Arial"/>
                          <a:cs typeface="Arial"/>
                          <a:sym typeface="Arial"/>
                        </a:rPr>
                        <a:t>Нийт</a:t>
                      </a:r>
                      <a:r>
                        <a:rPr lang="mn-MN" sz="800" b="0" i="0" u="none" dirty="0">
                          <a:solidFill>
                            <a:srgbClr val="333333"/>
                          </a:solidFill>
                          <a:latin typeface="Arial"/>
                          <a:ea typeface="Arial"/>
                          <a:cs typeface="Arial"/>
                          <a:sym typeface="Arial"/>
                        </a:rPr>
                        <a:t> малын тоо</a:t>
                      </a:r>
                      <a:endParaRPr sz="800" b="0" i="0" u="none" dirty="0">
                        <a:solidFill>
                          <a:srgbClr val="333333"/>
                        </a:solidFill>
                        <a:latin typeface="Arial"/>
                        <a:ea typeface="Arial"/>
                        <a:cs typeface="Arial"/>
                        <a:sym typeface="Arial"/>
                      </a:endParaRPr>
                    </a:p>
                  </a:txBody>
                  <a:tcPr marL="9475" marR="9475" marT="9475"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BF5"/>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solidFill>
                        <a:schemeClr val="accent1"/>
                      </a:solidFill>
                      <a:prstDash val="solid"/>
                      <a:round/>
                      <a:headEnd type="none" w="sm" len="sm"/>
                      <a:tailEnd type="none" w="sm" len="sm"/>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rgbClr val="0070C0"/>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800" dirty="0"/>
                    </a:p>
                  </a:txBody>
                  <a:tcPr marL="9475" marR="9475" marT="9475"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C000"/>
                    </a:solidFill>
                  </a:tcPr>
                </a:tc>
                <a:extLst>
                  <a:ext uri="{0D108BD9-81ED-4DB2-BD59-A6C34878D82A}">
                    <a16:rowId xmlns:a16="http://schemas.microsoft.com/office/drawing/2014/main" xmlns="" val="10005"/>
                  </a:ext>
                </a:extLst>
              </a:tr>
            </a:tbl>
          </a:graphicData>
        </a:graphic>
      </p:graphicFrame>
      <p:graphicFrame>
        <p:nvGraphicFramePr>
          <p:cNvPr id="10" name="Table 9"/>
          <p:cNvGraphicFramePr>
            <a:graphicFrameLocks noGrp="1"/>
          </p:cNvGraphicFramePr>
          <p:nvPr/>
        </p:nvGraphicFramePr>
        <p:xfrm>
          <a:off x="1012573" y="605450"/>
          <a:ext cx="3338786" cy="687742"/>
        </p:xfrm>
        <a:graphic>
          <a:graphicData uri="http://schemas.openxmlformats.org/drawingml/2006/table">
            <a:tbl>
              <a:tblPr firstRow="1" bandRow="1">
                <a:tableStyleId>{775DCB02-9BB8-47FD-8907-85C794F793BA}</a:tableStyleId>
              </a:tblPr>
              <a:tblGrid>
                <a:gridCol w="1669393">
                  <a:extLst>
                    <a:ext uri="{9D8B030D-6E8A-4147-A177-3AD203B41FA5}">
                      <a16:colId xmlns:a16="http://schemas.microsoft.com/office/drawing/2014/main" xmlns="" val="939452530"/>
                    </a:ext>
                  </a:extLst>
                </a:gridCol>
                <a:gridCol w="1669393">
                  <a:extLst>
                    <a:ext uri="{9D8B030D-6E8A-4147-A177-3AD203B41FA5}">
                      <a16:colId xmlns:a16="http://schemas.microsoft.com/office/drawing/2014/main" xmlns="" val="2328999776"/>
                    </a:ext>
                  </a:extLst>
                </a:gridCol>
              </a:tblGrid>
              <a:tr h="326133">
                <a:tc>
                  <a:txBody>
                    <a:bodyPr/>
                    <a:lstStyle/>
                    <a:p>
                      <a:pPr algn="ctr"/>
                      <a:r>
                        <a:rPr lang="mn-MN" sz="1000" b="0" dirty="0">
                          <a:ln>
                            <a:solidFill>
                              <a:sysClr val="windowText" lastClr="000000"/>
                            </a:solidFill>
                          </a:ln>
                          <a:solidFill>
                            <a:sysClr val="windowText" lastClr="000000"/>
                          </a:solidFill>
                          <a:effectLst>
                            <a:outerShdw blurRad="60007" dist="310007" dir="7680000" sy="30000" kx="1300200" algn="ctr" rotWithShape="0">
                              <a:prstClr val="black">
                                <a:alpha val="32000"/>
                              </a:prstClr>
                            </a:outerShdw>
                          </a:effectLst>
                          <a:latin typeface="+mn-lt"/>
                        </a:rPr>
                        <a:t>7 хоногт нэмэгдсэн өрхийн тоо</a:t>
                      </a:r>
                    </a:p>
                  </a:txBody>
                  <a:tcPr anchor="ctr"/>
                </a:tc>
                <a:tc>
                  <a:txBody>
                    <a:bodyPr/>
                    <a:lstStyle/>
                    <a:p>
                      <a:pPr algn="ctr"/>
                      <a:r>
                        <a:rPr lang="mn-MN" sz="1000" b="0" dirty="0">
                          <a:ln>
                            <a:solidFill>
                              <a:sysClr val="windowText" lastClr="000000"/>
                            </a:solidFill>
                          </a:ln>
                          <a:solidFill>
                            <a:sysClr val="windowText" lastClr="000000"/>
                          </a:solidFill>
                          <a:effectLst>
                            <a:outerShdw blurRad="60007" dist="310007" dir="7680000" sy="30000" kx="1300200" algn="ctr" rotWithShape="0">
                              <a:prstClr val="black">
                                <a:alpha val="32000"/>
                              </a:prstClr>
                            </a:outerShdw>
                          </a:effectLst>
                          <a:latin typeface="+mn-lt"/>
                        </a:rPr>
                        <a:t>Нийт өрхийн тоо </a:t>
                      </a:r>
                    </a:p>
                  </a:txBody>
                  <a:tcPr anchor="ctr"/>
                </a:tc>
                <a:extLst>
                  <a:ext uri="{0D108BD9-81ED-4DB2-BD59-A6C34878D82A}">
                    <a16:rowId xmlns:a16="http://schemas.microsoft.com/office/drawing/2014/main" xmlns="" val="1723289631"/>
                  </a:ext>
                </a:extLst>
              </a:tr>
              <a:tr h="291502">
                <a:tc>
                  <a:txBody>
                    <a:bodyPr/>
                    <a:lstStyle/>
                    <a:p>
                      <a:pPr algn="ctr"/>
                      <a:endParaRPr lang="mn-MN" sz="1000" dirty="0"/>
                    </a:p>
                  </a:txBody>
                  <a:tcPr/>
                </a:tc>
                <a:tc>
                  <a:txBody>
                    <a:bodyPr/>
                    <a:lstStyle/>
                    <a:p>
                      <a:pPr algn="ctr"/>
                      <a:r>
                        <a:rPr lang="en-US" sz="1000" dirty="0"/>
                        <a:t>7</a:t>
                      </a:r>
                      <a:endParaRPr lang="mn-MN" sz="1000" dirty="0"/>
                    </a:p>
                  </a:txBody>
                  <a:tcPr/>
                </a:tc>
                <a:extLst>
                  <a:ext uri="{0D108BD9-81ED-4DB2-BD59-A6C34878D82A}">
                    <a16:rowId xmlns:a16="http://schemas.microsoft.com/office/drawing/2014/main" xmlns="" val="3363622483"/>
                  </a:ext>
                </a:extLst>
              </a:tr>
            </a:tbl>
          </a:graphicData>
        </a:graphic>
      </p:graphicFrame>
      <p:graphicFrame>
        <p:nvGraphicFramePr>
          <p:cNvPr id="11" name="Table 10"/>
          <p:cNvGraphicFramePr>
            <a:graphicFrameLocks noGrp="1"/>
          </p:cNvGraphicFramePr>
          <p:nvPr/>
        </p:nvGraphicFramePr>
        <p:xfrm>
          <a:off x="1012574" y="211230"/>
          <a:ext cx="3338785" cy="365760"/>
        </p:xfrm>
        <a:graphic>
          <a:graphicData uri="http://schemas.openxmlformats.org/drawingml/2006/table">
            <a:tbl>
              <a:tblPr firstRow="1" bandRow="1">
                <a:tableStyleId>{284E427A-3D55-4303-BF80-6455036E1DE7}</a:tableStyleId>
              </a:tblPr>
              <a:tblGrid>
                <a:gridCol w="3338785">
                  <a:extLst>
                    <a:ext uri="{9D8B030D-6E8A-4147-A177-3AD203B41FA5}">
                      <a16:colId xmlns:a16="http://schemas.microsoft.com/office/drawing/2014/main" xmlns="" val="1361092983"/>
                    </a:ext>
                  </a:extLst>
                </a:gridCol>
              </a:tblGrid>
              <a:tr h="240357">
                <a:tc>
                  <a:txBody>
                    <a:bodyPr/>
                    <a:lstStyle/>
                    <a:p>
                      <a:pPr algn="ctr"/>
                      <a:r>
                        <a:rPr lang="mn-MN" dirty="0">
                          <a:solidFill>
                            <a:sysClr val="windowText" lastClr="000000"/>
                          </a:solidFill>
                          <a:effectLst>
                            <a:outerShdw blurRad="60007" dist="310007" dir="7680000" sy="30000" kx="1300200" algn="ctr" rotWithShape="0">
                              <a:prstClr val="black">
                                <a:alpha val="32000"/>
                              </a:prstClr>
                            </a:outerShdw>
                          </a:effectLst>
                          <a:latin typeface="+mn-lt"/>
                        </a:rPr>
                        <a:t>Отрын</a:t>
                      </a:r>
                      <a:r>
                        <a:rPr lang="mn-MN" baseline="0" dirty="0">
                          <a:solidFill>
                            <a:sysClr val="windowText" lastClr="000000"/>
                          </a:solidFill>
                          <a:effectLst>
                            <a:outerShdw blurRad="60007" dist="310007" dir="7680000" sy="30000" kx="1300200" algn="ctr" rotWithShape="0">
                              <a:prstClr val="black">
                                <a:alpha val="32000"/>
                              </a:prstClr>
                            </a:outerShdw>
                          </a:effectLst>
                          <a:latin typeface="+mn-lt"/>
                        </a:rPr>
                        <a:t> ө</a:t>
                      </a:r>
                      <a:r>
                        <a:rPr lang="mn-MN" dirty="0">
                          <a:solidFill>
                            <a:sysClr val="windowText" lastClr="000000"/>
                          </a:solidFill>
                          <a:effectLst>
                            <a:outerShdw blurRad="60007" dist="310007" dir="7680000" sy="30000" kx="1300200" algn="ctr" rotWithShape="0">
                              <a:prstClr val="black">
                                <a:alpha val="32000"/>
                              </a:prstClr>
                            </a:outerShdw>
                          </a:effectLst>
                          <a:latin typeface="+mn-lt"/>
                        </a:rPr>
                        <a:t>рхийн тоо</a:t>
                      </a:r>
                    </a:p>
                  </a:txBody>
                  <a:tcPr anchor="ctr"/>
                </a:tc>
                <a:extLst>
                  <a:ext uri="{0D108BD9-81ED-4DB2-BD59-A6C34878D82A}">
                    <a16:rowId xmlns:a16="http://schemas.microsoft.com/office/drawing/2014/main" xmlns="" val="4218938393"/>
                  </a:ext>
                </a:extLst>
              </a:tr>
            </a:tbl>
          </a:graphicData>
        </a:graphic>
      </p:graphicFrame>
      <p:graphicFrame>
        <p:nvGraphicFramePr>
          <p:cNvPr id="12" name="Table 11"/>
          <p:cNvGraphicFramePr>
            <a:graphicFrameLocks noGrp="1"/>
          </p:cNvGraphicFramePr>
          <p:nvPr/>
        </p:nvGraphicFramePr>
        <p:xfrm>
          <a:off x="22657" y="5681639"/>
          <a:ext cx="4351360" cy="975360"/>
        </p:xfrm>
        <a:graphic>
          <a:graphicData uri="http://schemas.openxmlformats.org/drawingml/2006/table">
            <a:tbl>
              <a:tblPr firstRow="1" bandRow="1">
                <a:tableStyleId>{08FB837D-C827-4EFA-A057-4D05807E0F7C}</a:tableStyleId>
              </a:tblPr>
              <a:tblGrid>
                <a:gridCol w="707185">
                  <a:extLst>
                    <a:ext uri="{9D8B030D-6E8A-4147-A177-3AD203B41FA5}">
                      <a16:colId xmlns:a16="http://schemas.microsoft.com/office/drawing/2014/main" xmlns="" val="3872761996"/>
                    </a:ext>
                  </a:extLst>
                </a:gridCol>
                <a:gridCol w="822121">
                  <a:extLst>
                    <a:ext uri="{9D8B030D-6E8A-4147-A177-3AD203B41FA5}">
                      <a16:colId xmlns:a16="http://schemas.microsoft.com/office/drawing/2014/main" xmlns="" val="3667929228"/>
                    </a:ext>
                  </a:extLst>
                </a:gridCol>
                <a:gridCol w="922789">
                  <a:extLst>
                    <a:ext uri="{9D8B030D-6E8A-4147-A177-3AD203B41FA5}">
                      <a16:colId xmlns:a16="http://schemas.microsoft.com/office/drawing/2014/main" xmlns="" val="2717884539"/>
                    </a:ext>
                  </a:extLst>
                </a:gridCol>
                <a:gridCol w="1028993">
                  <a:extLst>
                    <a:ext uri="{9D8B030D-6E8A-4147-A177-3AD203B41FA5}">
                      <a16:colId xmlns:a16="http://schemas.microsoft.com/office/drawing/2014/main" xmlns="" val="132390557"/>
                    </a:ext>
                  </a:extLst>
                </a:gridCol>
                <a:gridCol w="870272">
                  <a:extLst>
                    <a:ext uri="{9D8B030D-6E8A-4147-A177-3AD203B41FA5}">
                      <a16:colId xmlns:a16="http://schemas.microsoft.com/office/drawing/2014/main" xmlns="" val="2359384912"/>
                    </a:ext>
                  </a:extLst>
                </a:gridCol>
              </a:tblGrid>
              <a:tr h="145638">
                <a:tc>
                  <a:txBody>
                    <a:bodyPr/>
                    <a:lstStyle/>
                    <a:p>
                      <a:pPr algn="ctr"/>
                      <a:r>
                        <a:rPr lang="mn-MN" sz="1000" b="0" dirty="0">
                          <a:solidFill>
                            <a:schemeClr val="bg2"/>
                          </a:solidFill>
                          <a:latin typeface="+mn-lt"/>
                        </a:rPr>
                        <a:t>Төв </a:t>
                      </a:r>
                    </a:p>
                  </a:txBody>
                  <a:tcPr anchor="ctr"/>
                </a:tc>
                <a:tc>
                  <a:txBody>
                    <a:bodyPr/>
                    <a:lstStyle/>
                    <a:p>
                      <a:pPr algn="ctr"/>
                      <a:r>
                        <a:rPr lang="mn-MN" sz="1000" b="0" dirty="0">
                          <a:solidFill>
                            <a:schemeClr val="bg2"/>
                          </a:solidFill>
                          <a:latin typeface="+mn-lt"/>
                        </a:rPr>
                        <a:t>Дундговь </a:t>
                      </a:r>
                    </a:p>
                  </a:txBody>
                  <a:tcPr anchor="ctr"/>
                </a:tc>
                <a:tc>
                  <a:txBody>
                    <a:bodyPr/>
                    <a:lstStyle/>
                    <a:p>
                      <a:pPr algn="ctr"/>
                      <a:r>
                        <a:rPr lang="mn-MN" sz="1000" b="0" dirty="0">
                          <a:solidFill>
                            <a:schemeClr val="bg2"/>
                          </a:solidFill>
                          <a:latin typeface="+mn-lt"/>
                        </a:rPr>
                        <a:t>Дорноговь </a:t>
                      </a:r>
                    </a:p>
                  </a:txBody>
                  <a:tcPr anchor="ctr"/>
                </a:tc>
                <a:tc>
                  <a:txBody>
                    <a:bodyPr/>
                    <a:lstStyle/>
                    <a:p>
                      <a:pPr algn="ctr"/>
                      <a:r>
                        <a:rPr lang="mn-MN" sz="1000" b="0" dirty="0">
                          <a:solidFill>
                            <a:schemeClr val="bg2"/>
                          </a:solidFill>
                          <a:latin typeface="+mn-lt"/>
                        </a:rPr>
                        <a:t>Өвөрхангай </a:t>
                      </a:r>
                    </a:p>
                  </a:txBody>
                  <a:tcPr anchor="ctr"/>
                </a:tc>
                <a:tc>
                  <a:txBody>
                    <a:bodyPr/>
                    <a:lstStyle/>
                    <a:p>
                      <a:pPr algn="ctr"/>
                      <a:r>
                        <a:rPr lang="mn-MN" sz="1000" b="0" dirty="0">
                          <a:solidFill>
                            <a:schemeClr val="bg2"/>
                          </a:solidFill>
                          <a:latin typeface="+mn-lt"/>
                        </a:rPr>
                        <a:t>Архангай </a:t>
                      </a:r>
                    </a:p>
                  </a:txBody>
                  <a:tcPr anchor="ctr"/>
                </a:tc>
                <a:extLst>
                  <a:ext uri="{0D108BD9-81ED-4DB2-BD59-A6C34878D82A}">
                    <a16:rowId xmlns:a16="http://schemas.microsoft.com/office/drawing/2014/main" xmlns="" val="327043940"/>
                  </a:ext>
                </a:extLst>
              </a:tr>
              <a:tr h="230405">
                <a:tc>
                  <a:txBody>
                    <a:bodyPr/>
                    <a:lstStyle/>
                    <a:p>
                      <a:pPr algn="ctr"/>
                      <a:r>
                        <a:rPr lang="en-US" sz="1000" b="0" dirty="0">
                          <a:solidFill>
                            <a:schemeClr val="bg2"/>
                          </a:solidFill>
                          <a:latin typeface="+mn-lt"/>
                        </a:rPr>
                        <a:t>1</a:t>
                      </a:r>
                      <a:endParaRPr lang="mn-MN" sz="1000" b="0" dirty="0">
                        <a:solidFill>
                          <a:schemeClr val="bg2"/>
                        </a:solidFill>
                        <a:latin typeface="+mn-lt"/>
                      </a:endParaRPr>
                    </a:p>
                  </a:txBody>
                  <a:tcPr anchor="ctr"/>
                </a:tc>
                <a:tc>
                  <a:txBody>
                    <a:bodyPr/>
                    <a:lstStyle/>
                    <a:p>
                      <a:pPr algn="ctr"/>
                      <a:r>
                        <a:rPr lang="en-US" sz="1000" b="0" dirty="0">
                          <a:solidFill>
                            <a:schemeClr val="bg2"/>
                          </a:solidFill>
                          <a:latin typeface="+mn-lt"/>
                        </a:rPr>
                        <a:t>6</a:t>
                      </a: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extLst>
                  <a:ext uri="{0D108BD9-81ED-4DB2-BD59-A6C34878D82A}">
                    <a16:rowId xmlns:a16="http://schemas.microsoft.com/office/drawing/2014/main" xmlns="" val="2765190627"/>
                  </a:ext>
                </a:extLst>
              </a:tr>
              <a:tr h="230405">
                <a:tc>
                  <a:txBody>
                    <a:bodyPr/>
                    <a:lstStyle/>
                    <a:p>
                      <a:pPr algn="ctr"/>
                      <a:r>
                        <a:rPr lang="mn-MN" sz="1000" b="0" dirty="0">
                          <a:solidFill>
                            <a:schemeClr val="bg2"/>
                          </a:solidFill>
                          <a:latin typeface="+mn-lt"/>
                        </a:rPr>
                        <a:t>Завхан </a:t>
                      </a:r>
                    </a:p>
                  </a:txBody>
                  <a:tcPr anchor="ctr"/>
                </a:tc>
                <a:tc>
                  <a:txBody>
                    <a:bodyPr/>
                    <a:lstStyle/>
                    <a:p>
                      <a:pPr algn="ctr"/>
                      <a:r>
                        <a:rPr lang="mn-MN" sz="1000" b="0" dirty="0">
                          <a:solidFill>
                            <a:schemeClr val="bg2"/>
                          </a:solidFill>
                          <a:latin typeface="+mn-lt"/>
                        </a:rPr>
                        <a:t>Увс </a:t>
                      </a:r>
                    </a:p>
                  </a:txBody>
                  <a:tcPr anchor="ctr"/>
                </a:tc>
                <a:tc>
                  <a:txBody>
                    <a:bodyPr/>
                    <a:lstStyle/>
                    <a:p>
                      <a:pPr algn="ctr"/>
                      <a:r>
                        <a:rPr lang="mn-MN" sz="1000" b="0" dirty="0">
                          <a:solidFill>
                            <a:schemeClr val="bg2"/>
                          </a:solidFill>
                          <a:latin typeface="+mn-lt"/>
                        </a:rPr>
                        <a:t>Говь-Алтай </a:t>
                      </a:r>
                    </a:p>
                  </a:txBody>
                  <a:tcPr anchor="ctr"/>
                </a:tc>
                <a:tc>
                  <a:txBody>
                    <a:bodyPr/>
                    <a:lstStyle/>
                    <a:p>
                      <a:pPr algn="ctr"/>
                      <a:r>
                        <a:rPr lang="mn-MN" sz="1000" b="0" dirty="0">
                          <a:solidFill>
                            <a:schemeClr val="bg2"/>
                          </a:solidFill>
                          <a:latin typeface="+mn-lt"/>
                        </a:rPr>
                        <a:t>Баянхонгор </a:t>
                      </a:r>
                    </a:p>
                  </a:txBody>
                  <a:tcPr anchor="ctr"/>
                </a:tc>
                <a:tc>
                  <a:txBody>
                    <a:bodyPr/>
                    <a:lstStyle/>
                    <a:p>
                      <a:pPr algn="ctr"/>
                      <a:r>
                        <a:rPr lang="mn-MN" sz="1000" b="0" dirty="0">
                          <a:solidFill>
                            <a:schemeClr val="bg2"/>
                          </a:solidFill>
                          <a:latin typeface="+mn-lt"/>
                        </a:rPr>
                        <a:t>Булган </a:t>
                      </a:r>
                    </a:p>
                  </a:txBody>
                  <a:tcPr anchor="ctr"/>
                </a:tc>
                <a:extLst>
                  <a:ext uri="{0D108BD9-81ED-4DB2-BD59-A6C34878D82A}">
                    <a16:rowId xmlns:a16="http://schemas.microsoft.com/office/drawing/2014/main" xmlns="" val="2342672121"/>
                  </a:ext>
                </a:extLst>
              </a:tr>
              <a:tr h="230405">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tc>
                  <a:txBody>
                    <a:bodyPr/>
                    <a:lstStyle/>
                    <a:p>
                      <a:pPr algn="ctr"/>
                      <a:endParaRPr lang="mn-MN" sz="1000" b="0" dirty="0">
                        <a:solidFill>
                          <a:schemeClr val="bg2"/>
                        </a:solidFill>
                        <a:latin typeface="+mn-lt"/>
                      </a:endParaRPr>
                    </a:p>
                  </a:txBody>
                  <a:tcPr anchor="ctr"/>
                </a:tc>
                <a:extLst>
                  <a:ext uri="{0D108BD9-81ED-4DB2-BD59-A6C34878D82A}">
                    <a16:rowId xmlns:a16="http://schemas.microsoft.com/office/drawing/2014/main" xmlns="" val="448236591"/>
                  </a:ext>
                </a:extLst>
              </a:tr>
            </a:tbl>
          </a:graphicData>
        </a:graphic>
      </p:graphicFrame>
      <p:graphicFrame>
        <p:nvGraphicFramePr>
          <p:cNvPr id="13" name="Table 12"/>
          <p:cNvGraphicFramePr>
            <a:graphicFrameLocks noGrp="1"/>
          </p:cNvGraphicFramePr>
          <p:nvPr/>
        </p:nvGraphicFramePr>
        <p:xfrm>
          <a:off x="13007" y="5396410"/>
          <a:ext cx="4338351" cy="243840"/>
        </p:xfrm>
        <a:graphic>
          <a:graphicData uri="http://schemas.openxmlformats.org/drawingml/2006/table">
            <a:tbl>
              <a:tblPr firstRow="1" bandRow="1"/>
              <a:tblGrid>
                <a:gridCol w="4338351">
                  <a:extLst>
                    <a:ext uri="{9D8B030D-6E8A-4147-A177-3AD203B41FA5}">
                      <a16:colId xmlns:a16="http://schemas.microsoft.com/office/drawing/2014/main" xmlns="" val="3236514063"/>
                    </a:ext>
                  </a:extLst>
                </a:gridCol>
              </a:tblGrid>
              <a:tr h="224214">
                <a:tc>
                  <a:txBody>
                    <a:bodyPr/>
                    <a:lstStyle/>
                    <a:p>
                      <a:pPr algn="ctr"/>
                      <a:r>
                        <a:rPr lang="mn-MN" sz="1000" b="1" dirty="0">
                          <a:effectLst>
                            <a:outerShdw blurRad="60007" dist="310007" dir="7680000" sy="30000" kx="1300200" algn="ctr" rotWithShape="0">
                              <a:prstClr val="black">
                                <a:alpha val="32000"/>
                              </a:prstClr>
                            </a:outerShdw>
                          </a:effectLst>
                        </a:rPr>
                        <a:t>ОТРЫН</a:t>
                      </a:r>
                      <a:r>
                        <a:rPr lang="mn-MN" sz="1000" b="1" baseline="0" dirty="0">
                          <a:effectLst>
                            <a:outerShdw blurRad="60007" dist="310007" dir="7680000" sy="30000" kx="1300200" algn="ctr" rotWithShape="0">
                              <a:prstClr val="black">
                                <a:alpha val="32000"/>
                              </a:prstClr>
                            </a:outerShdw>
                          </a:effectLst>
                        </a:rPr>
                        <a:t> АЙЛУУДЫН ҮНДСЭН ХАРЬЯАЛАЛ </a:t>
                      </a:r>
                      <a:endParaRPr lang="mn-MN" sz="1000" b="1" dirty="0">
                        <a:effectLst>
                          <a:outerShdw blurRad="60007" dist="310007" dir="7680000" sy="30000" kx="1300200" algn="ctr" rotWithShape="0">
                            <a:prstClr val="black">
                              <a:alpha val="32000"/>
                            </a:prstClr>
                          </a:outerShdw>
                        </a:effectLst>
                      </a:endParaRPr>
                    </a:p>
                  </a:txBody>
                  <a:tcPr>
                    <a:solidFill>
                      <a:schemeClr val="accent6"/>
                    </a:solidFill>
                  </a:tcPr>
                </a:tc>
                <a:extLst>
                  <a:ext uri="{0D108BD9-81ED-4DB2-BD59-A6C34878D82A}">
                    <a16:rowId xmlns:a16="http://schemas.microsoft.com/office/drawing/2014/main" xmlns="" val="3360550945"/>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18433809"/>
              </p:ext>
            </p:extLst>
          </p:nvPr>
        </p:nvGraphicFramePr>
        <p:xfrm>
          <a:off x="5920221" y="6140426"/>
          <a:ext cx="3840843" cy="663252"/>
        </p:xfrm>
        <a:graphic>
          <a:graphicData uri="http://schemas.openxmlformats.org/drawingml/2006/table">
            <a:tbl>
              <a:tblPr firstRow="1" bandRow="1">
                <a:tableStyleId>{35758FB7-9AC5-4552-8A53-C91805E547FA}</a:tableStyleId>
              </a:tblPr>
              <a:tblGrid>
                <a:gridCol w="1280281">
                  <a:extLst>
                    <a:ext uri="{9D8B030D-6E8A-4147-A177-3AD203B41FA5}">
                      <a16:colId xmlns:a16="http://schemas.microsoft.com/office/drawing/2014/main" xmlns="" val="3465782565"/>
                    </a:ext>
                  </a:extLst>
                </a:gridCol>
                <a:gridCol w="1280281">
                  <a:extLst>
                    <a:ext uri="{9D8B030D-6E8A-4147-A177-3AD203B41FA5}">
                      <a16:colId xmlns:a16="http://schemas.microsoft.com/office/drawing/2014/main" xmlns="" val="1528616775"/>
                    </a:ext>
                  </a:extLst>
                </a:gridCol>
                <a:gridCol w="1280281">
                  <a:extLst>
                    <a:ext uri="{9D8B030D-6E8A-4147-A177-3AD203B41FA5}">
                      <a16:colId xmlns:a16="http://schemas.microsoft.com/office/drawing/2014/main" xmlns="" val="1886147561"/>
                    </a:ext>
                  </a:extLst>
                </a:gridCol>
              </a:tblGrid>
              <a:tr h="221084">
                <a:tc>
                  <a:txBody>
                    <a:bodyPr/>
                    <a:lstStyle/>
                    <a:p>
                      <a:pPr algn="ctr"/>
                      <a:r>
                        <a:rPr lang="mn-MN" sz="800" dirty="0">
                          <a:solidFill>
                            <a:schemeClr val="tx1"/>
                          </a:solidFill>
                          <a:latin typeface="+mj-lt"/>
                        </a:rPr>
                        <a:t>Нэр </a:t>
                      </a:r>
                    </a:p>
                  </a:txBody>
                  <a:tcPr anchor="ctr"/>
                </a:tc>
                <a:tc>
                  <a:txBody>
                    <a:bodyPr/>
                    <a:lstStyle/>
                    <a:p>
                      <a:pPr algn="ctr"/>
                      <a:r>
                        <a:rPr lang="mn-MN" sz="800" dirty="0">
                          <a:solidFill>
                            <a:schemeClr val="tx1"/>
                          </a:solidFill>
                        </a:rPr>
                        <a:t>Тэжээл /тн/</a:t>
                      </a:r>
                      <a:endParaRPr lang="mn-MN" sz="800" dirty="0">
                        <a:solidFill>
                          <a:schemeClr val="tx1"/>
                        </a:solidFill>
                        <a:latin typeface="+mj-lt"/>
                      </a:endParaRPr>
                    </a:p>
                  </a:txBody>
                  <a:tcPr anchor="ctr"/>
                </a:tc>
                <a:tc>
                  <a:txBody>
                    <a:bodyPr/>
                    <a:lstStyle/>
                    <a:p>
                      <a:pPr algn="ctr"/>
                      <a:r>
                        <a:rPr lang="mn-MN" sz="800" dirty="0">
                          <a:solidFill>
                            <a:schemeClr val="tx1"/>
                          </a:solidFill>
                        </a:rPr>
                        <a:t>Өвс /тн/</a:t>
                      </a:r>
                      <a:endParaRPr lang="mn-MN" sz="800" dirty="0">
                        <a:solidFill>
                          <a:schemeClr val="tx1"/>
                        </a:solidFill>
                        <a:latin typeface="+mj-lt"/>
                      </a:endParaRPr>
                    </a:p>
                  </a:txBody>
                  <a:tcPr anchor="ctr"/>
                </a:tc>
                <a:extLst>
                  <a:ext uri="{0D108BD9-81ED-4DB2-BD59-A6C34878D82A}">
                    <a16:rowId xmlns:a16="http://schemas.microsoft.com/office/drawing/2014/main" xmlns="" val="1080952310"/>
                  </a:ext>
                </a:extLst>
              </a:tr>
              <a:tr h="221084">
                <a:tc>
                  <a:txBody>
                    <a:bodyPr/>
                    <a:lstStyle/>
                    <a:p>
                      <a:pPr algn="ctr"/>
                      <a:r>
                        <a:rPr lang="mn-MN" sz="800" dirty="0">
                          <a:solidFill>
                            <a:schemeClr val="tx1"/>
                          </a:solidFill>
                        </a:rPr>
                        <a:t>Баянтал </a:t>
                      </a:r>
                      <a:endParaRPr lang="mn-MN" sz="800" dirty="0">
                        <a:solidFill>
                          <a:schemeClr val="tx1"/>
                        </a:solidFill>
                        <a:latin typeface="+mn-lt"/>
                      </a:endParaRPr>
                    </a:p>
                  </a:txBody>
                  <a:tcPr anchor="ctr"/>
                </a:tc>
                <a:tc>
                  <a:txBody>
                    <a:bodyPr/>
                    <a:lstStyle/>
                    <a:p>
                      <a:pPr algn="ctr"/>
                      <a:r>
                        <a:rPr lang="en-US" sz="800" dirty="0">
                          <a:solidFill>
                            <a:schemeClr val="tx1"/>
                          </a:solidFill>
                          <a:latin typeface="+mn-lt"/>
                        </a:rPr>
                        <a:t>12</a:t>
                      </a:r>
                      <a:endParaRPr lang="mn-MN" sz="800" dirty="0">
                        <a:solidFill>
                          <a:schemeClr val="tx1"/>
                        </a:solidFill>
                        <a:latin typeface="+mn-lt"/>
                      </a:endParaRPr>
                    </a:p>
                  </a:txBody>
                  <a:tcPr anchor="ctr"/>
                </a:tc>
                <a:tc>
                  <a:txBody>
                    <a:bodyPr/>
                    <a:lstStyle/>
                    <a:p>
                      <a:pPr algn="ctr"/>
                      <a:r>
                        <a:rPr lang="en-US" sz="800" dirty="0">
                          <a:solidFill>
                            <a:schemeClr val="tx1"/>
                          </a:solidFill>
                          <a:latin typeface="+mn-lt"/>
                        </a:rPr>
                        <a:t>15.76</a:t>
                      </a:r>
                      <a:endParaRPr lang="mn-MN" sz="800" dirty="0">
                        <a:solidFill>
                          <a:schemeClr val="tx1"/>
                        </a:solidFill>
                        <a:latin typeface="+mn-lt"/>
                      </a:endParaRPr>
                    </a:p>
                  </a:txBody>
                  <a:tcPr anchor="ctr"/>
                </a:tc>
                <a:extLst>
                  <a:ext uri="{0D108BD9-81ED-4DB2-BD59-A6C34878D82A}">
                    <a16:rowId xmlns:a16="http://schemas.microsoft.com/office/drawing/2014/main" xmlns="" val="3074141654"/>
                  </a:ext>
                </a:extLst>
              </a:tr>
              <a:tr h="221084">
                <a:tc>
                  <a:txBody>
                    <a:bodyPr/>
                    <a:lstStyle/>
                    <a:p>
                      <a:pPr algn="ctr"/>
                      <a:r>
                        <a:rPr lang="mn-MN" sz="800" dirty="0">
                          <a:solidFill>
                            <a:schemeClr val="tx1"/>
                          </a:solidFill>
                        </a:rPr>
                        <a:t>Нийт </a:t>
                      </a:r>
                      <a:endParaRPr lang="mn-MN" sz="800" dirty="0">
                        <a:solidFill>
                          <a:schemeClr val="tx1"/>
                        </a:solidFill>
                        <a:latin typeface="+mn-lt"/>
                      </a:endParaRPr>
                    </a:p>
                  </a:txBody>
                  <a:tcPr anchor="ctr"/>
                </a:tc>
                <a:tc>
                  <a:txBody>
                    <a:bodyPr/>
                    <a:lstStyle/>
                    <a:p>
                      <a:pPr algn="ctr"/>
                      <a:r>
                        <a:rPr lang="en-US" sz="800" dirty="0">
                          <a:solidFill>
                            <a:schemeClr val="tx1"/>
                          </a:solidFill>
                          <a:latin typeface="+mn-lt"/>
                        </a:rPr>
                        <a:t>12</a:t>
                      </a:r>
                      <a:endParaRPr lang="mn-MN" sz="800" dirty="0">
                        <a:solidFill>
                          <a:schemeClr val="tx1"/>
                        </a:solidFill>
                        <a:latin typeface="+mn-lt"/>
                      </a:endParaRPr>
                    </a:p>
                  </a:txBody>
                  <a:tcPr anchor="ctr"/>
                </a:tc>
                <a:tc>
                  <a:txBody>
                    <a:bodyPr/>
                    <a:lstStyle/>
                    <a:p>
                      <a:pPr algn="ctr"/>
                      <a:r>
                        <a:rPr lang="en-US" sz="800" dirty="0">
                          <a:solidFill>
                            <a:schemeClr val="tx1"/>
                          </a:solidFill>
                          <a:latin typeface="+mn-lt"/>
                        </a:rPr>
                        <a:t>15.76</a:t>
                      </a:r>
                      <a:endParaRPr lang="mn-MN" sz="800" dirty="0">
                        <a:solidFill>
                          <a:schemeClr val="tx1"/>
                        </a:solidFill>
                        <a:latin typeface="+mn-lt"/>
                      </a:endParaRPr>
                    </a:p>
                  </a:txBody>
                  <a:tcPr anchor="ctr"/>
                </a:tc>
                <a:extLst>
                  <a:ext uri="{0D108BD9-81ED-4DB2-BD59-A6C34878D82A}">
                    <a16:rowId xmlns:a16="http://schemas.microsoft.com/office/drawing/2014/main" xmlns="" val="4291769417"/>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346350150"/>
              </p:ext>
            </p:extLst>
          </p:nvPr>
        </p:nvGraphicFramePr>
        <p:xfrm>
          <a:off x="4466295" y="5781676"/>
          <a:ext cx="7703910" cy="365760"/>
        </p:xfrm>
        <a:graphic>
          <a:graphicData uri="http://schemas.openxmlformats.org/drawingml/2006/table">
            <a:tbl>
              <a:tblPr firstRow="1" bandRow="1">
                <a:tableStyleId>{18603FDC-E32A-4AB5-989C-0864C3EAD2B8}</a:tableStyleId>
              </a:tblPr>
              <a:tblGrid>
                <a:gridCol w="7703910">
                  <a:extLst>
                    <a:ext uri="{9D8B030D-6E8A-4147-A177-3AD203B41FA5}">
                      <a16:colId xmlns:a16="http://schemas.microsoft.com/office/drawing/2014/main" xmlns="" val="2834750127"/>
                    </a:ext>
                  </a:extLst>
                </a:gridCol>
              </a:tblGrid>
              <a:tr h="0">
                <a:tc>
                  <a:txBody>
                    <a:bodyPr/>
                    <a:lstStyle/>
                    <a:p>
                      <a:pPr algn="ctr"/>
                      <a:r>
                        <a:rPr lang="mn-MN" dirty="0">
                          <a:solidFill>
                            <a:schemeClr val="bg2"/>
                          </a:solidFill>
                          <a:effectLst>
                            <a:outerShdw blurRad="60007" dist="310007" dir="7680000" sy="30000" kx="1300200" algn="ctr" rotWithShape="0">
                              <a:prstClr val="black">
                                <a:alpha val="32000"/>
                              </a:prstClr>
                            </a:outerShdw>
                          </a:effectLst>
                        </a:rPr>
                        <a:t>Аймаг, сумын өвс, тэжээлийн аюулгүйн</a:t>
                      </a:r>
                      <a:r>
                        <a:rPr lang="mn-MN" baseline="0" dirty="0">
                          <a:solidFill>
                            <a:schemeClr val="bg2"/>
                          </a:solidFill>
                          <a:effectLst>
                            <a:outerShdw blurRad="60007" dist="310007" dir="7680000" sy="30000" kx="1300200" algn="ctr" rotWithShape="0">
                              <a:prstClr val="black">
                                <a:alpha val="32000"/>
                              </a:prstClr>
                            </a:outerShdw>
                          </a:effectLst>
                        </a:rPr>
                        <a:t> нөөцийн мэдээлэл </a:t>
                      </a:r>
                      <a:endParaRPr lang="mn-MN" dirty="0">
                        <a:solidFill>
                          <a:schemeClr val="bg2"/>
                        </a:solidFill>
                        <a:effectLst>
                          <a:outerShdw blurRad="60007" dist="310007" dir="7680000" sy="30000" kx="1300200" algn="ctr" rotWithShape="0">
                            <a:prstClr val="black">
                              <a:alpha val="32000"/>
                            </a:prstClr>
                          </a:outerShdw>
                        </a:effectLst>
                      </a:endParaRPr>
                    </a:p>
                  </a:txBody>
                  <a:tcPr anchor="ctr"/>
                </a:tc>
                <a:extLst>
                  <a:ext uri="{0D108BD9-81ED-4DB2-BD59-A6C34878D82A}">
                    <a16:rowId xmlns:a16="http://schemas.microsoft.com/office/drawing/2014/main" xmlns="" val="771491702"/>
                  </a:ext>
                </a:extLst>
              </a:tr>
            </a:tbl>
          </a:graphicData>
        </a:graphic>
      </p:graphicFrame>
      <p:sp>
        <p:nvSpPr>
          <p:cNvPr id="2" name="TextBox 1">
            <a:extLst>
              <a:ext uri="{FF2B5EF4-FFF2-40B4-BE49-F238E27FC236}">
                <a16:creationId xmlns:a16="http://schemas.microsoft.com/office/drawing/2014/main" xmlns="" id="{6A7CA013-50AE-44A3-7279-5EF22E14AE79}"/>
              </a:ext>
            </a:extLst>
          </p:cNvPr>
          <p:cNvSpPr txBox="1"/>
          <p:nvPr/>
        </p:nvSpPr>
        <p:spPr>
          <a:xfrm>
            <a:off x="4408827" y="564791"/>
            <a:ext cx="7818846"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ХӨДӨӨ АЖ АХУЙН ХҮРЭЭНД</a:t>
            </a:r>
            <a:endParaRPr lang="en-US" sz="4800" b="1" dirty="0"/>
          </a:p>
        </p:txBody>
      </p:sp>
      <p:pic>
        <p:nvPicPr>
          <p:cNvPr id="3" name="Picture 2">
            <a:extLst>
              <a:ext uri="{FF2B5EF4-FFF2-40B4-BE49-F238E27FC236}">
                <a16:creationId xmlns:a16="http://schemas.microsoft.com/office/drawing/2014/main" xmlns="" id="{404CF8B8-61BF-A382-A7E3-3A677C666845}"/>
              </a:ext>
            </a:extLst>
          </p:cNvPr>
          <p:cNvPicPr>
            <a:picLocks noChangeAspect="1"/>
          </p:cNvPicPr>
          <p:nvPr/>
        </p:nvPicPr>
        <p:blipFill>
          <a:blip r:embed="rId3"/>
          <a:stretch>
            <a:fillRect/>
          </a:stretch>
        </p:blipFill>
        <p:spPr>
          <a:xfrm>
            <a:off x="-19301" y="223625"/>
            <a:ext cx="1116505" cy="11165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31B1FB0-EC10-6229-D5E9-E6612A2BBE80}"/>
              </a:ext>
            </a:extLst>
          </p:cNvPr>
          <p:cNvGraphicFramePr>
            <a:graphicFrameLocks noGrp="1"/>
          </p:cNvGraphicFramePr>
          <p:nvPr>
            <p:extLst>
              <p:ext uri="{D42A27DB-BD31-4B8C-83A1-F6EECF244321}">
                <p14:modId xmlns:p14="http://schemas.microsoft.com/office/powerpoint/2010/main" val="114727753"/>
              </p:ext>
            </p:extLst>
          </p:nvPr>
        </p:nvGraphicFramePr>
        <p:xfrm>
          <a:off x="612911" y="1553535"/>
          <a:ext cx="10874238" cy="1563692"/>
        </p:xfrm>
        <a:graphic>
          <a:graphicData uri="http://schemas.openxmlformats.org/drawingml/2006/table">
            <a:tbl>
              <a:tblPr>
                <a:tableStyleId>{5C22544A-7EE6-4342-B048-85BDC9FD1C3A}</a:tableStyleId>
              </a:tblPr>
              <a:tblGrid>
                <a:gridCol w="671096">
                  <a:extLst>
                    <a:ext uri="{9D8B030D-6E8A-4147-A177-3AD203B41FA5}">
                      <a16:colId xmlns:a16="http://schemas.microsoft.com/office/drawing/2014/main" xmlns="" val="3172998732"/>
                    </a:ext>
                  </a:extLst>
                </a:gridCol>
                <a:gridCol w="1391902">
                  <a:extLst>
                    <a:ext uri="{9D8B030D-6E8A-4147-A177-3AD203B41FA5}">
                      <a16:colId xmlns:a16="http://schemas.microsoft.com/office/drawing/2014/main" xmlns="" val="398460738"/>
                    </a:ext>
                  </a:extLst>
                </a:gridCol>
                <a:gridCol w="919650">
                  <a:extLst>
                    <a:ext uri="{9D8B030D-6E8A-4147-A177-3AD203B41FA5}">
                      <a16:colId xmlns:a16="http://schemas.microsoft.com/office/drawing/2014/main" xmlns="" val="641848079"/>
                    </a:ext>
                  </a:extLst>
                </a:gridCol>
                <a:gridCol w="913435">
                  <a:extLst>
                    <a:ext uri="{9D8B030D-6E8A-4147-A177-3AD203B41FA5}">
                      <a16:colId xmlns:a16="http://schemas.microsoft.com/office/drawing/2014/main" xmlns="" val="252528611"/>
                    </a:ext>
                  </a:extLst>
                </a:gridCol>
                <a:gridCol w="807800">
                  <a:extLst>
                    <a:ext uri="{9D8B030D-6E8A-4147-A177-3AD203B41FA5}">
                      <a16:colId xmlns:a16="http://schemas.microsoft.com/office/drawing/2014/main" xmlns="" val="1869680359"/>
                    </a:ext>
                  </a:extLst>
                </a:gridCol>
                <a:gridCol w="801587">
                  <a:extLst>
                    <a:ext uri="{9D8B030D-6E8A-4147-A177-3AD203B41FA5}">
                      <a16:colId xmlns:a16="http://schemas.microsoft.com/office/drawing/2014/main" xmlns="" val="3150967088"/>
                    </a:ext>
                  </a:extLst>
                </a:gridCol>
                <a:gridCol w="671096">
                  <a:extLst>
                    <a:ext uri="{9D8B030D-6E8A-4147-A177-3AD203B41FA5}">
                      <a16:colId xmlns:a16="http://schemas.microsoft.com/office/drawing/2014/main" xmlns="" val="4037967265"/>
                    </a:ext>
                  </a:extLst>
                </a:gridCol>
                <a:gridCol w="671096">
                  <a:extLst>
                    <a:ext uri="{9D8B030D-6E8A-4147-A177-3AD203B41FA5}">
                      <a16:colId xmlns:a16="http://schemas.microsoft.com/office/drawing/2014/main" xmlns="" val="1483343860"/>
                    </a:ext>
                  </a:extLst>
                </a:gridCol>
                <a:gridCol w="671096">
                  <a:extLst>
                    <a:ext uri="{9D8B030D-6E8A-4147-A177-3AD203B41FA5}">
                      <a16:colId xmlns:a16="http://schemas.microsoft.com/office/drawing/2014/main" xmlns="" val="954557873"/>
                    </a:ext>
                  </a:extLst>
                </a:gridCol>
                <a:gridCol w="671096">
                  <a:extLst>
                    <a:ext uri="{9D8B030D-6E8A-4147-A177-3AD203B41FA5}">
                      <a16:colId xmlns:a16="http://schemas.microsoft.com/office/drawing/2014/main" xmlns="" val="3626342653"/>
                    </a:ext>
                  </a:extLst>
                </a:gridCol>
                <a:gridCol w="671096">
                  <a:extLst>
                    <a:ext uri="{9D8B030D-6E8A-4147-A177-3AD203B41FA5}">
                      <a16:colId xmlns:a16="http://schemas.microsoft.com/office/drawing/2014/main" xmlns="" val="1633685793"/>
                    </a:ext>
                  </a:extLst>
                </a:gridCol>
                <a:gridCol w="671096">
                  <a:extLst>
                    <a:ext uri="{9D8B030D-6E8A-4147-A177-3AD203B41FA5}">
                      <a16:colId xmlns:a16="http://schemas.microsoft.com/office/drawing/2014/main" xmlns="" val="3912324903"/>
                    </a:ext>
                  </a:extLst>
                </a:gridCol>
                <a:gridCol w="671096">
                  <a:extLst>
                    <a:ext uri="{9D8B030D-6E8A-4147-A177-3AD203B41FA5}">
                      <a16:colId xmlns:a16="http://schemas.microsoft.com/office/drawing/2014/main" xmlns="" val="2691712064"/>
                    </a:ext>
                  </a:extLst>
                </a:gridCol>
                <a:gridCol w="671096">
                  <a:extLst>
                    <a:ext uri="{9D8B030D-6E8A-4147-A177-3AD203B41FA5}">
                      <a16:colId xmlns:a16="http://schemas.microsoft.com/office/drawing/2014/main" xmlns="" val="2494503102"/>
                    </a:ext>
                  </a:extLst>
                </a:gridCol>
              </a:tblGrid>
              <a:tr h="241498">
                <a:tc gridSpan="14">
                  <a:txBody>
                    <a:bodyPr/>
                    <a:lstStyle/>
                    <a:p>
                      <a:pPr algn="ctr" fontAlgn="b"/>
                      <a:r>
                        <a:rPr lang="mn-MN" sz="1200" u="none" strike="noStrike" dirty="0">
                          <a:effectLst/>
                          <a:latin typeface=" Arial "/>
                        </a:rPr>
                        <a:t>Аймаг, сумын өвс, тэжээлийн аюулгүйн нөөцийн мэдээ </a:t>
                      </a:r>
                      <a:endParaRPr lang="mn-MN"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42101513"/>
                  </a:ext>
                </a:extLst>
              </a:tr>
              <a:tr h="839198">
                <a:tc rowSpan="2">
                  <a:txBody>
                    <a:bodyPr/>
                    <a:lstStyle/>
                    <a:p>
                      <a:pPr algn="ctr" fontAlgn="ctr"/>
                      <a:r>
                        <a:rPr lang="en-US" sz="1100" u="none" strike="noStrike" dirty="0">
                          <a:effectLst/>
                          <a:latin typeface=" Arial "/>
                        </a:rPr>
                        <a:t>№</a:t>
                      </a:r>
                      <a:endParaRPr lang="en-US" sz="1100" b="0" i="0" u="none" strike="noStrike" dirty="0">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mn-MN" sz="1100" u="none" strike="noStrike">
                          <a:effectLst/>
                          <a:latin typeface=" Arial "/>
                        </a:rPr>
                        <a:t>Сумын нэр </a:t>
                      </a:r>
                      <a:endParaRPr lang="mn-MN" sz="11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ru-RU" sz="1200" u="none" strike="noStrike" dirty="0">
                          <a:effectLst/>
                          <a:latin typeface=" Arial "/>
                        </a:rPr>
                        <a:t>Бэлтгэсэн /2022 оны 10 сарын 25-ны байдлаар, тн/</a:t>
                      </a:r>
                      <a:endParaRPr lang="ru-RU" sz="1200" b="0" i="0" u="none" strike="noStrike" dirty="0">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ctr"/>
                      <a:r>
                        <a:rPr lang="mn-MN" sz="1200" u="none" strike="noStrike">
                          <a:effectLst/>
                          <a:latin typeface=" Arial "/>
                        </a:rPr>
                        <a:t>Нэмж бэлтгэсэн /тн/</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ctr"/>
                      <a:r>
                        <a:rPr lang="mn-MN" sz="1200" u="none" strike="noStrike">
                          <a:effectLst/>
                          <a:latin typeface=" Arial "/>
                        </a:rPr>
                        <a:t>Зарцуулсан /тн/</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ctr"/>
                      <a:r>
                        <a:rPr lang="mn-MN" sz="1200" u="none" strike="noStrike">
                          <a:effectLst/>
                          <a:latin typeface=" Arial "/>
                        </a:rPr>
                        <a:t>Үлдэгдэл /тн/</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mn-MN" sz="1200" u="none" strike="noStrike">
                          <a:effectLst/>
                          <a:latin typeface=" Arial "/>
                        </a:rPr>
                        <a:t>Худалдаж байгаа үнэ. ₮"</a:t>
                      </a:r>
                      <a:endParaRPr lang="mn-MN" sz="1200" b="0" i="0" u="none" strike="noStrike">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mn-MN" sz="1200" u="none" strike="noStrike" dirty="0">
                          <a:effectLst/>
                          <a:latin typeface=" Arial "/>
                        </a:rPr>
                        <a:t>Үнэгүй тараасан.Тн</a:t>
                      </a:r>
                      <a:endParaRPr lang="mn-MN"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00953746"/>
                  </a:ext>
                </a:extLst>
              </a:tr>
              <a:tr h="241498">
                <a:tc vMerge="1">
                  <a:txBody>
                    <a:bodyPr/>
                    <a:lstStyle/>
                    <a:p>
                      <a:endParaRPr lang="en-US"/>
                    </a:p>
                  </a:txBody>
                  <a:tcPr/>
                </a:tc>
                <a:tc vMerge="1">
                  <a:txBody>
                    <a:bodyPr/>
                    <a:lstStyle/>
                    <a:p>
                      <a:endParaRPr lang="en-US"/>
                    </a:p>
                  </a:txBody>
                  <a:tcPr/>
                </a:tc>
                <a:tc>
                  <a:txBody>
                    <a:bodyPr/>
                    <a:lstStyle/>
                    <a:p>
                      <a:pPr algn="ctr" fontAlgn="ctr"/>
                      <a:r>
                        <a:rPr lang="mn-MN" sz="1200" u="none" strike="noStrike" dirty="0">
                          <a:effectLst/>
                          <a:latin typeface=" Arial "/>
                        </a:rPr>
                        <a:t>Өвс </a:t>
                      </a:r>
                      <a:endParaRPr lang="mn-MN" sz="1200" b="0" i="0" u="none" strike="noStrike" dirty="0">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Тэжээл </a:t>
                      </a:r>
                      <a:endParaRPr lang="mn-MN" sz="1200" b="0" i="0" u="none" strike="noStrike" dirty="0">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Өвс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Тэжээл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Өвс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Тэжээл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Өвс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Тэжээл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Өвс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Тэжээл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Өвс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Тэжээл </a:t>
                      </a:r>
                      <a:endParaRPr lang="mn-MN" sz="1200" b="0" i="0" u="none" strike="noStrike">
                        <a:solidFill>
                          <a:srgbClr val="000000"/>
                        </a:solidFill>
                        <a:effectLst/>
                        <a:latin typeface=" Arial "/>
                      </a:endParaRPr>
                    </a:p>
                  </a:txBody>
                  <a:tcPr marL="9411" marR="9411" marT="94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26151766"/>
                  </a:ext>
                </a:extLst>
              </a:tr>
              <a:tr h="241498">
                <a:tc>
                  <a:txBody>
                    <a:bodyPr/>
                    <a:lstStyle/>
                    <a:p>
                      <a:pPr algn="r" fontAlgn="b"/>
                      <a:r>
                        <a:rPr lang="en-US" sz="1100" u="none" strike="noStrike">
                          <a:effectLst/>
                          <a:latin typeface=" Arial "/>
                        </a:rPr>
                        <a:t>1</a:t>
                      </a:r>
                      <a:endParaRPr lang="en-US" sz="1100" b="0" i="0" u="none" strike="noStrike">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mn-MN" sz="1100" u="none" strike="noStrike" dirty="0">
                          <a:effectLst/>
                          <a:latin typeface=" Arial "/>
                        </a:rPr>
                        <a:t>Баянтал сум</a:t>
                      </a:r>
                      <a:endParaRPr lang="mn-MN" sz="11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23.5</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14.52</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2.52</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7.74</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2.52</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15.76</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12</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8500</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dirty="0">
                          <a:effectLst/>
                          <a:latin typeface=" Arial "/>
                        </a:rPr>
                        <a:t>2.52</a:t>
                      </a:r>
                      <a:endParaRPr lang="en-US" sz="1200" b="0" i="0" u="none" strike="noStrike" dirty="0">
                        <a:solidFill>
                          <a:srgbClr val="000000"/>
                        </a:solidFill>
                        <a:effectLst/>
                        <a:latin typeface=" Arial "/>
                      </a:endParaRPr>
                    </a:p>
                  </a:txBody>
                  <a:tcPr marL="9411" marR="9411" marT="94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92381529"/>
                  </a:ext>
                </a:extLst>
              </a:tr>
            </a:tbl>
          </a:graphicData>
        </a:graphic>
      </p:graphicFrame>
      <p:graphicFrame>
        <p:nvGraphicFramePr>
          <p:cNvPr id="3" name="Table 2">
            <a:extLst>
              <a:ext uri="{FF2B5EF4-FFF2-40B4-BE49-F238E27FC236}">
                <a16:creationId xmlns:a16="http://schemas.microsoft.com/office/drawing/2014/main" xmlns="" id="{EBD802DD-DDD4-9ACC-2B7D-4F81E3666015}"/>
              </a:ext>
            </a:extLst>
          </p:cNvPr>
          <p:cNvGraphicFramePr>
            <a:graphicFrameLocks noGrp="1"/>
          </p:cNvGraphicFramePr>
          <p:nvPr>
            <p:extLst>
              <p:ext uri="{D42A27DB-BD31-4B8C-83A1-F6EECF244321}">
                <p14:modId xmlns:p14="http://schemas.microsoft.com/office/powerpoint/2010/main" val="3439527040"/>
              </p:ext>
            </p:extLst>
          </p:nvPr>
        </p:nvGraphicFramePr>
        <p:xfrm>
          <a:off x="713133" y="3243228"/>
          <a:ext cx="10774016" cy="3131068"/>
        </p:xfrm>
        <a:graphic>
          <a:graphicData uri="http://schemas.openxmlformats.org/drawingml/2006/table">
            <a:tbl>
              <a:tblPr>
                <a:tableStyleId>{5C22544A-7EE6-4342-B048-85BDC9FD1C3A}</a:tableStyleId>
              </a:tblPr>
              <a:tblGrid>
                <a:gridCol w="514993">
                  <a:extLst>
                    <a:ext uri="{9D8B030D-6E8A-4147-A177-3AD203B41FA5}">
                      <a16:colId xmlns:a16="http://schemas.microsoft.com/office/drawing/2014/main" xmlns="" val="3821969035"/>
                    </a:ext>
                  </a:extLst>
                </a:gridCol>
                <a:gridCol w="751219">
                  <a:extLst>
                    <a:ext uri="{9D8B030D-6E8A-4147-A177-3AD203B41FA5}">
                      <a16:colId xmlns:a16="http://schemas.microsoft.com/office/drawing/2014/main" xmlns="" val="74403524"/>
                    </a:ext>
                  </a:extLst>
                </a:gridCol>
                <a:gridCol w="784337">
                  <a:extLst>
                    <a:ext uri="{9D8B030D-6E8A-4147-A177-3AD203B41FA5}">
                      <a16:colId xmlns:a16="http://schemas.microsoft.com/office/drawing/2014/main" xmlns="" val="3693905818"/>
                    </a:ext>
                  </a:extLst>
                </a:gridCol>
                <a:gridCol w="477310">
                  <a:extLst>
                    <a:ext uri="{9D8B030D-6E8A-4147-A177-3AD203B41FA5}">
                      <a16:colId xmlns:a16="http://schemas.microsoft.com/office/drawing/2014/main" xmlns="" val="307516140"/>
                    </a:ext>
                  </a:extLst>
                </a:gridCol>
                <a:gridCol w="471029">
                  <a:extLst>
                    <a:ext uri="{9D8B030D-6E8A-4147-A177-3AD203B41FA5}">
                      <a16:colId xmlns:a16="http://schemas.microsoft.com/office/drawing/2014/main" xmlns="" val="4147560818"/>
                    </a:ext>
                  </a:extLst>
                </a:gridCol>
                <a:gridCol w="489870">
                  <a:extLst>
                    <a:ext uri="{9D8B030D-6E8A-4147-A177-3AD203B41FA5}">
                      <a16:colId xmlns:a16="http://schemas.microsoft.com/office/drawing/2014/main" xmlns="" val="1233504798"/>
                    </a:ext>
                  </a:extLst>
                </a:gridCol>
                <a:gridCol w="590357">
                  <a:extLst>
                    <a:ext uri="{9D8B030D-6E8A-4147-A177-3AD203B41FA5}">
                      <a16:colId xmlns:a16="http://schemas.microsoft.com/office/drawing/2014/main" xmlns="" val="2024650270"/>
                    </a:ext>
                  </a:extLst>
                </a:gridCol>
                <a:gridCol w="593498">
                  <a:extLst>
                    <a:ext uri="{9D8B030D-6E8A-4147-A177-3AD203B41FA5}">
                      <a16:colId xmlns:a16="http://schemas.microsoft.com/office/drawing/2014/main" xmlns="" val="4090647851"/>
                    </a:ext>
                  </a:extLst>
                </a:gridCol>
                <a:gridCol w="376823">
                  <a:extLst>
                    <a:ext uri="{9D8B030D-6E8A-4147-A177-3AD203B41FA5}">
                      <a16:colId xmlns:a16="http://schemas.microsoft.com/office/drawing/2014/main" xmlns="" val="1906896404"/>
                    </a:ext>
                  </a:extLst>
                </a:gridCol>
                <a:gridCol w="288898">
                  <a:extLst>
                    <a:ext uri="{9D8B030D-6E8A-4147-A177-3AD203B41FA5}">
                      <a16:colId xmlns:a16="http://schemas.microsoft.com/office/drawing/2014/main" xmlns="" val="1714855415"/>
                    </a:ext>
                  </a:extLst>
                </a:gridCol>
                <a:gridCol w="288898">
                  <a:extLst>
                    <a:ext uri="{9D8B030D-6E8A-4147-A177-3AD203B41FA5}">
                      <a16:colId xmlns:a16="http://schemas.microsoft.com/office/drawing/2014/main" xmlns="" val="1957882693"/>
                    </a:ext>
                  </a:extLst>
                </a:gridCol>
                <a:gridCol w="314020">
                  <a:extLst>
                    <a:ext uri="{9D8B030D-6E8A-4147-A177-3AD203B41FA5}">
                      <a16:colId xmlns:a16="http://schemas.microsoft.com/office/drawing/2014/main" xmlns="" val="1000434718"/>
                    </a:ext>
                  </a:extLst>
                </a:gridCol>
                <a:gridCol w="314020">
                  <a:extLst>
                    <a:ext uri="{9D8B030D-6E8A-4147-A177-3AD203B41FA5}">
                      <a16:colId xmlns:a16="http://schemas.microsoft.com/office/drawing/2014/main" xmlns="" val="1987804856"/>
                    </a:ext>
                  </a:extLst>
                </a:gridCol>
                <a:gridCol w="452189">
                  <a:extLst>
                    <a:ext uri="{9D8B030D-6E8A-4147-A177-3AD203B41FA5}">
                      <a16:colId xmlns:a16="http://schemas.microsoft.com/office/drawing/2014/main" xmlns="" val="1731212777"/>
                    </a:ext>
                  </a:extLst>
                </a:gridCol>
                <a:gridCol w="452189">
                  <a:extLst>
                    <a:ext uri="{9D8B030D-6E8A-4147-A177-3AD203B41FA5}">
                      <a16:colId xmlns:a16="http://schemas.microsoft.com/office/drawing/2014/main" xmlns="" val="2455870762"/>
                    </a:ext>
                  </a:extLst>
                </a:gridCol>
                <a:gridCol w="301459">
                  <a:extLst>
                    <a:ext uri="{9D8B030D-6E8A-4147-A177-3AD203B41FA5}">
                      <a16:colId xmlns:a16="http://schemas.microsoft.com/office/drawing/2014/main" xmlns="" val="3565698202"/>
                    </a:ext>
                  </a:extLst>
                </a:gridCol>
                <a:gridCol w="282618">
                  <a:extLst>
                    <a:ext uri="{9D8B030D-6E8A-4147-A177-3AD203B41FA5}">
                      <a16:colId xmlns:a16="http://schemas.microsoft.com/office/drawing/2014/main" xmlns="" val="2407866344"/>
                    </a:ext>
                  </a:extLst>
                </a:gridCol>
                <a:gridCol w="276337">
                  <a:extLst>
                    <a:ext uri="{9D8B030D-6E8A-4147-A177-3AD203B41FA5}">
                      <a16:colId xmlns:a16="http://schemas.microsoft.com/office/drawing/2014/main" xmlns="" val="2433519898"/>
                    </a:ext>
                  </a:extLst>
                </a:gridCol>
                <a:gridCol w="326580">
                  <a:extLst>
                    <a:ext uri="{9D8B030D-6E8A-4147-A177-3AD203B41FA5}">
                      <a16:colId xmlns:a16="http://schemas.microsoft.com/office/drawing/2014/main" xmlns="" val="1521410643"/>
                    </a:ext>
                  </a:extLst>
                </a:gridCol>
                <a:gridCol w="427067">
                  <a:extLst>
                    <a:ext uri="{9D8B030D-6E8A-4147-A177-3AD203B41FA5}">
                      <a16:colId xmlns:a16="http://schemas.microsoft.com/office/drawing/2014/main" xmlns="" val="2010865558"/>
                    </a:ext>
                  </a:extLst>
                </a:gridCol>
                <a:gridCol w="423927">
                  <a:extLst>
                    <a:ext uri="{9D8B030D-6E8A-4147-A177-3AD203B41FA5}">
                      <a16:colId xmlns:a16="http://schemas.microsoft.com/office/drawing/2014/main" xmlns="" val="2158661905"/>
                    </a:ext>
                  </a:extLst>
                </a:gridCol>
                <a:gridCol w="351702">
                  <a:extLst>
                    <a:ext uri="{9D8B030D-6E8A-4147-A177-3AD203B41FA5}">
                      <a16:colId xmlns:a16="http://schemas.microsoft.com/office/drawing/2014/main" xmlns="" val="4070709509"/>
                    </a:ext>
                  </a:extLst>
                </a:gridCol>
                <a:gridCol w="348561">
                  <a:extLst>
                    <a:ext uri="{9D8B030D-6E8A-4147-A177-3AD203B41FA5}">
                      <a16:colId xmlns:a16="http://schemas.microsoft.com/office/drawing/2014/main" xmlns="" val="2909263641"/>
                    </a:ext>
                  </a:extLst>
                </a:gridCol>
                <a:gridCol w="301459">
                  <a:extLst>
                    <a:ext uri="{9D8B030D-6E8A-4147-A177-3AD203B41FA5}">
                      <a16:colId xmlns:a16="http://schemas.microsoft.com/office/drawing/2014/main" xmlns="" val="4279931268"/>
                    </a:ext>
                  </a:extLst>
                </a:gridCol>
                <a:gridCol w="301459">
                  <a:extLst>
                    <a:ext uri="{9D8B030D-6E8A-4147-A177-3AD203B41FA5}">
                      <a16:colId xmlns:a16="http://schemas.microsoft.com/office/drawing/2014/main" xmlns="" val="2412741515"/>
                    </a:ext>
                  </a:extLst>
                </a:gridCol>
                <a:gridCol w="273197">
                  <a:extLst>
                    <a:ext uri="{9D8B030D-6E8A-4147-A177-3AD203B41FA5}">
                      <a16:colId xmlns:a16="http://schemas.microsoft.com/office/drawing/2014/main" xmlns="" val="3206161108"/>
                    </a:ext>
                  </a:extLst>
                </a:gridCol>
              </a:tblGrid>
              <a:tr h="296549">
                <a:tc gridSpan="26">
                  <a:txBody>
                    <a:bodyPr/>
                    <a:lstStyle/>
                    <a:p>
                      <a:pPr algn="ctr" fontAlgn="b"/>
                      <a:r>
                        <a:rPr lang="ru-RU" sz="1200" u="none" strike="noStrike" dirty="0">
                          <a:effectLst/>
                          <a:latin typeface=" Arial "/>
                        </a:rPr>
                        <a:t>Том малын зүй бус хорогдлын мэдээ </a:t>
                      </a:r>
                      <a:endParaRPr lang="ru-RU"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57284794"/>
                  </a:ext>
                </a:extLst>
              </a:tr>
              <a:tr h="249596">
                <a:tc gridSpan="26">
                  <a:txBody>
                    <a:bodyPr/>
                    <a:lstStyle/>
                    <a:p>
                      <a:pPr algn="l" fontAlgn="b"/>
                      <a:r>
                        <a:rPr lang="en-US" sz="1200" u="none" strike="noStrike" dirty="0">
                          <a:effectLst/>
                          <a:latin typeface=" Arial "/>
                        </a:rPr>
                        <a:t>2023.01.11</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r>
                        <a:rPr lang="en-US" sz="1200" u="none" strike="noStrike" dirty="0">
                          <a:effectLst/>
                          <a:latin typeface=" Arial "/>
                        </a:rPr>
                        <a:t>2023.01.11</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6961385"/>
                  </a:ext>
                </a:extLst>
              </a:tr>
              <a:tr h="704305">
                <a:tc rowSpan="3">
                  <a:txBody>
                    <a:bodyPr/>
                    <a:lstStyle/>
                    <a:p>
                      <a:pPr algn="ctr" fontAlgn="ctr"/>
                      <a:r>
                        <a:rPr lang="en-US" sz="1200" u="none" strike="noStrike">
                          <a:effectLst/>
                          <a:latin typeface=" Arial "/>
                        </a:rPr>
                        <a:t>№</a:t>
                      </a:r>
                      <a:endParaRPr lang="en-US" sz="1200" b="0" i="0" u="none" strike="noStrike">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mn-MN" sz="1200" u="none" strike="noStrike" dirty="0">
                          <a:effectLst/>
                          <a:latin typeface=" Arial "/>
                        </a:rPr>
                        <a:t>Сумын нэр </a:t>
                      </a:r>
                      <a:endParaRPr lang="mn-MN" sz="1200" b="0" i="0" u="none" strike="noStrike" dirty="0">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6">
                  <a:txBody>
                    <a:bodyPr/>
                    <a:lstStyle/>
                    <a:p>
                      <a:pPr algn="ctr" fontAlgn="ctr"/>
                      <a:r>
                        <a:rPr lang="ru-RU" sz="1200" u="none" strike="noStrike" dirty="0">
                          <a:effectLst/>
                          <a:latin typeface=" Arial "/>
                        </a:rPr>
                        <a:t>Оны эхний малын тоо /толгой/</a:t>
                      </a:r>
                      <a:endParaRPr lang="ru-RU" sz="1200" b="0" i="0" u="none" strike="noStrike" dirty="0">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gridSpan="6">
                  <a:txBody>
                    <a:bodyPr/>
                    <a:lstStyle/>
                    <a:p>
                      <a:pPr algn="ctr" fontAlgn="ctr"/>
                      <a:r>
                        <a:rPr lang="ru-RU" sz="1200" u="none" strike="noStrike" dirty="0">
                          <a:effectLst/>
                          <a:latin typeface=" Arial "/>
                        </a:rPr>
                        <a:t>Том малын зүй бус хорогдол /толгой/</a:t>
                      </a:r>
                      <a:endParaRPr lang="ru-RU" sz="1200" b="0" i="0" u="none" strike="noStrike" dirty="0">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12">
                  <a:txBody>
                    <a:bodyPr/>
                    <a:lstStyle/>
                    <a:p>
                      <a:pPr algn="ctr" fontAlgn="ctr"/>
                      <a:r>
                        <a:rPr lang="mn-MN" sz="1200" u="none" strike="noStrike">
                          <a:effectLst/>
                          <a:latin typeface=" Arial "/>
                        </a:rPr>
                        <a:t>Үүнээс: өвчнөөр /толгой/</a:t>
                      </a:r>
                      <a:endParaRPr lang="mn-MN" sz="1200" b="0" i="0" u="none" strike="noStrike">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25797449"/>
                  </a:ext>
                </a:extLst>
              </a:tr>
              <a:tr h="704305">
                <a:tc vMerge="1">
                  <a:txBody>
                    <a:bodyPr/>
                    <a:lstStyle/>
                    <a:p>
                      <a:endParaRPr lang="en-US"/>
                    </a:p>
                  </a:txBody>
                  <a:tcPr/>
                </a:tc>
                <a:tc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6">
                  <a:txBody>
                    <a:bodyPr/>
                    <a:lstStyle/>
                    <a:p>
                      <a:pPr algn="ctr" fontAlgn="ctr"/>
                      <a:r>
                        <a:rPr lang="mn-MN" sz="1200" u="none" strike="noStrike">
                          <a:effectLst/>
                          <a:latin typeface=" Arial "/>
                        </a:rPr>
                        <a:t>Өвчнөөр /толгой/</a:t>
                      </a:r>
                      <a:endParaRPr lang="mn-MN" sz="1200" b="0" i="0" u="none" strike="noStrike">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ctr"/>
                      <a:r>
                        <a:rPr lang="mn-MN" sz="1200" u="none" strike="noStrike">
                          <a:effectLst/>
                          <a:latin typeface=" Arial "/>
                        </a:rPr>
                        <a:t>Хээлтүүлэгч /толгой </a:t>
                      </a:r>
                      <a:endParaRPr lang="mn-MN" sz="1200" b="0" i="0" u="none" strike="noStrike">
                        <a:solidFill>
                          <a:srgbClr val="000000"/>
                        </a:solidFill>
                        <a:effectLst/>
                        <a:latin typeface=" Arial "/>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93258910"/>
                  </a:ext>
                </a:extLst>
              </a:tr>
              <a:tr h="926717">
                <a:tc vMerge="1">
                  <a:txBody>
                    <a:bodyPr/>
                    <a:lstStyle/>
                    <a:p>
                      <a:endParaRPr lang="en-US"/>
                    </a:p>
                  </a:txBody>
                  <a:tcPr/>
                </a:tc>
                <a:tc vMerge="1">
                  <a:txBody>
                    <a:bodyPr/>
                    <a:lstStyle/>
                    <a:p>
                      <a:endParaRPr lang="en-US"/>
                    </a:p>
                  </a:txBody>
                  <a:tcPr/>
                </a:tc>
                <a:tc>
                  <a:txBody>
                    <a:bodyPr/>
                    <a:lstStyle/>
                    <a:p>
                      <a:pPr algn="ctr" fontAlgn="ctr"/>
                      <a:r>
                        <a:rPr lang="mn-MN" sz="1200" u="none" strike="noStrike">
                          <a:effectLst/>
                          <a:latin typeface=" Arial "/>
                        </a:rPr>
                        <a:t>Бүгд</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Тэмээ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Адуу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Үхэр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Хонь</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Ямаа </a:t>
                      </a:r>
                      <a:endParaRPr lang="mn-MN" sz="1200" b="0" i="0" u="none" strike="noStrike" dirty="0">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Бүгд</a:t>
                      </a:r>
                      <a:endParaRPr lang="mn-MN" sz="1200" b="0" i="0" u="none" strike="noStrike" dirty="0">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Тэмээ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Адуу </a:t>
                      </a:r>
                      <a:endParaRPr lang="mn-MN" sz="1200" b="0" i="0" u="none" strike="noStrike" dirty="0">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Үхэр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Хонь</a:t>
                      </a:r>
                      <a:endParaRPr lang="mn-MN" sz="1200" b="0" i="0" u="none" strike="noStrike" dirty="0">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dirty="0">
                          <a:effectLst/>
                          <a:latin typeface=" Arial "/>
                        </a:rPr>
                        <a:t>Ямаа </a:t>
                      </a:r>
                      <a:endParaRPr lang="mn-MN" sz="1200" b="0" i="0" u="none" strike="noStrike" dirty="0">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Бүгд</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Тэмээ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Адуу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Үхэр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Хонь</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Ямаа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Бүгд</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Тэмээ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Адуу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Үхэр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Хонь</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mn-MN" sz="1200" u="none" strike="noStrike">
                          <a:effectLst/>
                          <a:latin typeface=" Arial "/>
                        </a:rPr>
                        <a:t>Ямаа </a:t>
                      </a:r>
                      <a:endParaRPr lang="mn-MN" sz="1200" b="0" i="0" u="none" strike="noStrike">
                        <a:solidFill>
                          <a:srgbClr val="000000"/>
                        </a:solidFill>
                        <a:effectLst/>
                        <a:latin typeface=" Arial "/>
                      </a:endParaRP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40668836"/>
                  </a:ext>
                </a:extLst>
              </a:tr>
              <a:tr h="249596">
                <a:tc>
                  <a:txBody>
                    <a:bodyPr/>
                    <a:lstStyle/>
                    <a:p>
                      <a:pPr algn="r" fontAlgn="b"/>
                      <a:r>
                        <a:rPr lang="en-US" sz="1200" u="none" strike="noStrike">
                          <a:effectLst/>
                          <a:latin typeface=" Arial "/>
                        </a:rPr>
                        <a:t>1</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mn-MN" sz="1200" u="none" strike="noStrike">
                          <a:effectLst/>
                          <a:latin typeface=" Arial "/>
                        </a:rPr>
                        <a:t>Баянтал</a:t>
                      </a:r>
                      <a:endParaRPr lang="mn-MN"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72035</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107</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5415</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3167</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39188</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24158</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13</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latin typeface=" Arial "/>
                        </a:rPr>
                        <a:t> </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12</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latin typeface=" Arial "/>
                        </a:rPr>
                        <a:t> </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latin typeface=" Arial "/>
                        </a:rPr>
                        <a:t> </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latin typeface=" Arial "/>
                        </a:rPr>
                        <a:t>1</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latin typeface=" Arial "/>
                        </a:rPr>
                        <a:t> </a:t>
                      </a:r>
                      <a:endParaRPr lang="en-US" sz="1200" b="0" i="0" u="none" strike="noStrike">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u="none" strike="noStrike" dirty="0">
                          <a:effectLst/>
                          <a:latin typeface=" Arial "/>
                        </a:rPr>
                        <a:t> </a:t>
                      </a:r>
                      <a:endParaRPr lang="en-US" sz="1200" b="0" i="0" u="none" strike="noStrike" dirty="0">
                        <a:solidFill>
                          <a:srgbClr val="000000"/>
                        </a:solidFill>
                        <a:effectLst/>
                        <a:latin typeface=" Arial "/>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13411061"/>
                  </a:ext>
                </a:extLst>
              </a:tr>
            </a:tbl>
          </a:graphicData>
        </a:graphic>
      </p:graphicFrame>
      <p:sp>
        <p:nvSpPr>
          <p:cNvPr id="4" name="TextBox 3">
            <a:extLst>
              <a:ext uri="{FF2B5EF4-FFF2-40B4-BE49-F238E27FC236}">
                <a16:creationId xmlns:a16="http://schemas.microsoft.com/office/drawing/2014/main" xmlns="" id="{FE4BE6A1-1A52-4AE1-29AC-041184686EEA}"/>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5" name="Picture 4">
            <a:extLst>
              <a:ext uri="{FF2B5EF4-FFF2-40B4-BE49-F238E27FC236}">
                <a16:creationId xmlns:a16="http://schemas.microsoft.com/office/drawing/2014/main" xmlns="" id="{A5AE89FF-16A8-4B6A-6D1C-8F7F8AB94612}"/>
              </a:ext>
            </a:extLst>
          </p:cNvPr>
          <p:cNvPicPr>
            <a:picLocks noChangeAspect="1"/>
          </p:cNvPicPr>
          <p:nvPr/>
        </p:nvPicPr>
        <p:blipFill>
          <a:blip r:embed="rId2"/>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285962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DCD3B67-2F7D-6AB6-0408-2AE65A7241D8}"/>
              </a:ext>
            </a:extLst>
          </p:cNvPr>
          <p:cNvSpPr txBox="1"/>
          <p:nvPr/>
        </p:nvSpPr>
        <p:spPr>
          <a:xfrm>
            <a:off x="430696" y="1571269"/>
            <a:ext cx="11330608" cy="4575612"/>
          </a:xfrm>
          <a:prstGeom prst="rect">
            <a:avLst/>
          </a:prstGeom>
          <a:noFill/>
        </p:spPr>
        <p:txBody>
          <a:bodyPr wrap="square">
            <a:spAutoFit/>
          </a:bodyPr>
          <a:lstStyle/>
          <a:p>
            <a:pPr algn="just">
              <a:spcAft>
                <a:spcPts val="800"/>
              </a:spcAft>
            </a:pPr>
            <a:r>
              <a:rPr lang="mn-MN" sz="1400" dirty="0">
                <a:effectLst/>
                <a:latin typeface=" Arial "/>
                <a:ea typeface="Calibri" panose="020F0502020204030204" pitchFamily="34" charset="0"/>
                <a:cs typeface="Times New Roman" panose="02020603050405020304" pitchFamily="18" charset="0"/>
              </a:rPr>
              <a:t>2023.0</a:t>
            </a:r>
            <a:r>
              <a:rPr lang="en-US" sz="1400" dirty="0">
                <a:effectLst/>
                <a:latin typeface=" Arial "/>
                <a:ea typeface="Calibri" panose="020F0502020204030204" pitchFamily="34" charset="0"/>
                <a:cs typeface="Times New Roman" panose="02020603050405020304" pitchFamily="18" charset="0"/>
              </a:rPr>
              <a:t>2</a:t>
            </a:r>
            <a:r>
              <a:rPr lang="mn-MN" sz="1400" dirty="0">
                <a:effectLst/>
                <a:latin typeface=" Arial "/>
                <a:ea typeface="Calibri" panose="020F0502020204030204" pitchFamily="34" charset="0"/>
                <a:cs typeface="Times New Roman" panose="02020603050405020304" pitchFamily="18" charset="0"/>
              </a:rPr>
              <a:t>.</a:t>
            </a:r>
            <a:r>
              <a:rPr lang="en-US" sz="1400" dirty="0">
                <a:effectLst/>
                <a:latin typeface=" Arial "/>
                <a:ea typeface="Calibri" panose="020F0502020204030204" pitchFamily="34" charset="0"/>
                <a:cs typeface="Times New Roman" panose="02020603050405020304" pitchFamily="18" charset="0"/>
              </a:rPr>
              <a:t>01</a:t>
            </a:r>
            <a:r>
              <a:rPr lang="mn-MN" sz="1400" dirty="0">
                <a:effectLst/>
                <a:latin typeface=" Arial "/>
                <a:ea typeface="Calibri" panose="020F0502020204030204" pitchFamily="34" charset="0"/>
                <a:cs typeface="Times New Roman" panose="02020603050405020304" pitchFamily="18" charset="0"/>
              </a:rPr>
              <a:t>.</a:t>
            </a:r>
            <a:endParaRPr lang="en-US" sz="14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400" dirty="0">
                <a:effectLst/>
                <a:latin typeface=" Arial "/>
                <a:ea typeface="Calibri" panose="020F0502020204030204" pitchFamily="34" charset="0"/>
                <a:cs typeface="Times New Roman" panose="02020603050405020304" pitchFamily="18" charset="0"/>
              </a:rPr>
              <a:t>-</a:t>
            </a:r>
            <a:r>
              <a:rPr lang="mn-MN" sz="1400" b="1" dirty="0">
                <a:effectLst/>
                <a:latin typeface=" Arial "/>
                <a:ea typeface="Calibri" panose="020F0502020204030204" pitchFamily="34" charset="0"/>
                <a:cs typeface="Times New Roman" panose="02020603050405020304" pitchFamily="18" charset="0"/>
              </a:rPr>
              <a:t>Өвөлжилтийн ерөнхий нөхцөл байдал:</a:t>
            </a:r>
            <a:endParaRPr lang="en-US" sz="14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400" dirty="0">
                <a:effectLst/>
                <a:latin typeface=" Arial "/>
                <a:ea typeface="Calibri" panose="020F0502020204030204" pitchFamily="34" charset="0"/>
                <a:cs typeface="Times New Roman" panose="02020603050405020304" pitchFamily="18" charset="0"/>
              </a:rPr>
              <a:t>Энэ өвөл өөрийн сумын 88 малчин, 72 мал бүхий өрхийн 72035, отрын 16540 нийт 88575 толгой мал өвөлжиж байна. Сумын нийт нутаг дэвсгэр цасан бүрхүүлтэй, нутгийн зүүн болон зүүн хойд, хойд талаараа цас ихтэй. Нэмж </a:t>
            </a:r>
            <a:r>
              <a:rPr lang="en-US" sz="1400" dirty="0">
                <a:effectLst/>
                <a:latin typeface=" Arial "/>
                <a:ea typeface="Calibri" panose="020F0502020204030204" pitchFamily="34" charset="0"/>
                <a:cs typeface="Times New Roman" panose="02020603050405020304" pitchFamily="18" charset="0"/>
              </a:rPr>
              <a:t>2 </a:t>
            </a:r>
            <a:r>
              <a:rPr lang="mn-MN" sz="1400" dirty="0">
                <a:effectLst/>
                <a:latin typeface=" Arial "/>
                <a:ea typeface="Calibri" panose="020F0502020204030204" pitchFamily="34" charset="0"/>
                <a:cs typeface="Times New Roman" panose="02020603050405020304" pitchFamily="18" charset="0"/>
              </a:rPr>
              <a:t> удаа цас орсноос өвөлжилт хүндрэх төлөвтэй байна. Сүүлийн 7 хоногт эрс хүйтэрч байгаа нь  мал өвөлжилтөд хүндрэл учруулж байна. Энэ онд сумын аюулгүй нөөцөд 23.5 тн өвс, 14.52 тн тэжээл, малчид өрхийн түвшинд 273.7 тн өвс, 55 тн тэжээл бэлтгэн малаа нэмэгдэлээр  тэжээж байна. 2023.01. 30–ны байдлаар сумын авулгүй нөөцөд 15.76 тн өвс, 12 тн тэжээлийн үлдэгдэлтэй байна. Малчдад 1 боодлыг 8500 төгрөгөөр 7.74 тн өвс борлуулж, 2.52 тн тэжээл 63 малчинд үнэгүй тараасан.  </a:t>
            </a:r>
            <a:endParaRPr lang="en-US" sz="14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400" b="1" dirty="0">
                <a:effectLst/>
                <a:latin typeface=" Arial "/>
                <a:ea typeface="Calibri" panose="020F0502020204030204" pitchFamily="34" charset="0"/>
                <a:cs typeface="Times New Roman" panose="02020603050405020304" pitchFamily="18" charset="0"/>
              </a:rPr>
              <a:t>-Цасны зузаан, нягтаршил:</a:t>
            </a:r>
            <a:endParaRPr lang="en-US" sz="14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400" dirty="0">
                <a:effectLst/>
                <a:latin typeface=" Arial "/>
                <a:ea typeface="Calibri" panose="020F0502020204030204" pitchFamily="34" charset="0"/>
                <a:cs typeface="Times New Roman" panose="02020603050405020304" pitchFamily="18" charset="0"/>
              </a:rPr>
              <a:t>Их уул 2-р багийн хойд тал, Шил, Мөг, Их уулуудын орчмоор тал газартаа 10-</a:t>
            </a:r>
            <a:r>
              <a:rPr lang="en-US" sz="1400" dirty="0">
                <a:effectLst/>
                <a:latin typeface=" Arial "/>
                <a:ea typeface="Calibri" panose="020F0502020204030204" pitchFamily="34" charset="0"/>
                <a:cs typeface="Times New Roman" panose="02020603050405020304" pitchFamily="18" charset="0"/>
              </a:rPr>
              <a:t>20</a:t>
            </a:r>
            <a:r>
              <a:rPr lang="mn-MN" sz="1400" dirty="0">
                <a:effectLst/>
                <a:latin typeface=" Arial "/>
                <a:ea typeface="Calibri" panose="020F0502020204030204" pitchFamily="34" charset="0"/>
                <a:cs typeface="Times New Roman" panose="02020603050405020304" pitchFamily="18" charset="0"/>
              </a:rPr>
              <a:t> см жалга гуундаа 15-2</a:t>
            </a:r>
            <a:r>
              <a:rPr lang="en-US" sz="1400" dirty="0">
                <a:effectLst/>
                <a:latin typeface=" Arial "/>
                <a:ea typeface="Calibri" panose="020F0502020204030204" pitchFamily="34" charset="0"/>
                <a:cs typeface="Times New Roman" panose="02020603050405020304" pitchFamily="18" charset="0"/>
              </a:rPr>
              <a:t>5</a:t>
            </a:r>
            <a:r>
              <a:rPr lang="mn-MN" sz="1400" dirty="0">
                <a:effectLst/>
                <a:latin typeface=" Arial "/>
                <a:ea typeface="Calibri" panose="020F0502020204030204" pitchFamily="34" charset="0"/>
                <a:cs typeface="Times New Roman" panose="02020603050405020304" pitchFamily="18" charset="0"/>
              </a:rPr>
              <a:t> см зузаан цастай, Шуурч хатуурсан байдалтай байна</a:t>
            </a:r>
            <a:endParaRPr lang="en-US" sz="14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400" b="1" dirty="0">
                <a:effectLst/>
                <a:latin typeface=" Arial "/>
                <a:ea typeface="Calibri" panose="020F0502020204030204" pitchFamily="34" charset="0"/>
                <a:cs typeface="Times New Roman" panose="02020603050405020304" pitchFamily="18" charset="0"/>
              </a:rPr>
              <a:t>-Хүндэрсэн сумын тоо:</a:t>
            </a:r>
            <a:endParaRPr lang="en-US" sz="14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400" dirty="0">
                <a:effectLst/>
                <a:latin typeface=" Arial "/>
                <a:ea typeface="Calibri" panose="020F0502020204030204" pitchFamily="34" charset="0"/>
                <a:cs typeface="Times New Roman" panose="02020603050405020304" pitchFamily="18" charset="0"/>
              </a:rPr>
              <a:t> Лүн 1-р баг, Их уул 2-р багийн өвөлжилт байдал хүндрэвтэр байна.</a:t>
            </a:r>
            <a:endParaRPr lang="en-US" sz="14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400" b="1" dirty="0">
                <a:effectLst/>
                <a:latin typeface=" Arial "/>
                <a:ea typeface="Calibri" panose="020F0502020204030204" pitchFamily="34" charset="0"/>
                <a:cs typeface="Times New Roman" panose="02020603050405020304" pitchFamily="18" charset="0"/>
              </a:rPr>
              <a:t>-Малчдад үзүүлж буй нийгэм, эрүүл мэндийн үйлчилгээ:</a:t>
            </a:r>
            <a:endParaRPr lang="en-US" sz="14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400" dirty="0">
                <a:effectLst/>
                <a:latin typeface=" Arial "/>
                <a:ea typeface="Calibri" panose="020F0502020204030204" pitchFamily="34" charset="0"/>
                <a:cs typeface="Times New Roman" panose="02020603050405020304" pitchFamily="18" charset="0"/>
              </a:rPr>
              <a:t>Малчдад худалдаа, үйлчилгээ, шатах тослох материал зардаг ШТС, эрүүл мэндийн төвийн эмч эмнэлэгийн ажилтнууд тухай  бүрд нь үйлчилгээ үзүүлж байна. Мөн эмийн сангийн үйлчилгээ, төрийн Е-Монгол хур системийн бүх төрлийн лавлагааны үйлчилгээ үзүүлэн ажиллаж байна.</a:t>
            </a:r>
            <a:endParaRPr lang="en-US" sz="1400" dirty="0">
              <a:effectLst/>
              <a:latin typeface=" Arial "/>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94E0534-FBB9-A9F8-EF3D-EB87744676D7}"/>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7" name="Picture 6">
            <a:extLst>
              <a:ext uri="{FF2B5EF4-FFF2-40B4-BE49-F238E27FC236}">
                <a16:creationId xmlns:a16="http://schemas.microsoft.com/office/drawing/2014/main" xmlns="" id="{EF9B48F4-8FDB-50F3-CB36-1D0DE0D5B62E}"/>
              </a:ext>
            </a:extLst>
          </p:cNvPr>
          <p:cNvPicPr>
            <a:picLocks noChangeAspect="1"/>
          </p:cNvPicPr>
          <p:nvPr/>
        </p:nvPicPr>
        <p:blipFill>
          <a:blip r:embed="rId2"/>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286920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E61DF81-DA87-5CB1-2250-481244768BDE}"/>
              </a:ext>
            </a:extLst>
          </p:cNvPr>
          <p:cNvSpPr txBox="1"/>
          <p:nvPr/>
        </p:nvSpPr>
        <p:spPr>
          <a:xfrm>
            <a:off x="344556" y="1223997"/>
            <a:ext cx="11502887" cy="5627181"/>
          </a:xfrm>
          <a:prstGeom prst="rect">
            <a:avLst/>
          </a:prstGeom>
          <a:noFill/>
        </p:spPr>
        <p:txBody>
          <a:bodyPr wrap="square">
            <a:spAutoFit/>
          </a:bodyPr>
          <a:lstStyle/>
          <a:p>
            <a:pPr algn="just">
              <a:spcAft>
                <a:spcPts val="800"/>
              </a:spcAft>
            </a:pPr>
            <a:r>
              <a:rPr lang="mn-MN" sz="1300" b="1" dirty="0">
                <a:effectLst/>
                <a:latin typeface="Arial" panose="020B0604020202020204" pitchFamily="34" charset="0"/>
                <a:ea typeface="Calibri" panose="020F0502020204030204" pitchFamily="34" charset="0"/>
                <a:cs typeface="Times New Roman" panose="02020603050405020304" pitchFamily="18" charset="0"/>
              </a:rPr>
              <a:t>-</a:t>
            </a:r>
            <a:r>
              <a:rPr lang="mn-MN" sz="1300" b="1" dirty="0">
                <a:effectLst/>
                <a:latin typeface=" Arial "/>
                <a:ea typeface="Calibri" panose="020F0502020204030204" pitchFamily="34" charset="0"/>
                <a:cs typeface="Times New Roman" panose="02020603050405020304" pitchFamily="18" charset="0"/>
              </a:rPr>
              <a:t>Зам, давааны байдал, гаргасан зам, нээсэн давааны тоо, хэмжээ:</a:t>
            </a:r>
            <a:endParaRPr lang="en-US" sz="13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300" dirty="0">
                <a:effectLst/>
                <a:latin typeface=" Arial "/>
                <a:ea typeface="Calibri" panose="020F0502020204030204" pitchFamily="34" charset="0"/>
                <a:cs typeface="Times New Roman" panose="02020603050405020304" pitchFamily="18" charset="0"/>
              </a:rPr>
              <a:t>Сумын нутаг дэвсгэрийн онцлог нь Тал хээрийн бүсэд хамаарах учир гуу, жалга, даваа байхгүй /Тэрэгтийн тал, Давайн тал, Далхайн тал, Цахарын ухаа зэрэг газартай/</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b="1" dirty="0">
                <a:effectLst/>
                <a:latin typeface=" Arial "/>
                <a:ea typeface="Calibri" panose="020F0502020204030204" pitchFamily="34" charset="0"/>
                <a:cs typeface="Times New Roman" panose="02020603050405020304" pitchFamily="18" charset="0"/>
              </a:rPr>
              <a:t>-Отор нүүдэл, зөвшөөрөлгүй нэвтэрсэн өрх, малын тоо:</a:t>
            </a:r>
            <a:endParaRPr lang="en-US" sz="13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300" dirty="0">
                <a:effectLst/>
                <a:latin typeface=" Arial "/>
                <a:ea typeface="Calibri" panose="020F0502020204030204" pitchFamily="34" charset="0"/>
                <a:cs typeface="Times New Roman" panose="02020603050405020304" pitchFamily="18" charset="0"/>
              </a:rPr>
              <a:t>Төв аймгийн Баян сумын 1 өрх,  Дундговь аймгийн 6 өрхийн болон эзэнгүй нийт 16500 гаруй толгой мал отроор ирж өвөлжиж байгаа бөгөөд тус айлуудад бэлчээр нутаг чөлөөлөх тухай сумын Засаг даргын албан мэдэгдэл хүргүүлсэн. Одоогийн байдлаар зөвшөөрөл авсан отрын малчин байхгүй байна.</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b="1" dirty="0">
                <a:effectLst/>
                <a:latin typeface=" Arial "/>
                <a:ea typeface="Calibri" panose="020F0502020204030204" pitchFamily="34" charset="0"/>
                <a:cs typeface="Times New Roman" panose="02020603050405020304" pitchFamily="18" charset="0"/>
              </a:rPr>
              <a:t>-Малын өвчний байдал, тайван эсэх:</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dirty="0">
                <a:effectLst/>
                <a:latin typeface=" Arial "/>
                <a:ea typeface="Calibri" panose="020F0502020204030204" pitchFamily="34" charset="0"/>
                <a:cs typeface="Times New Roman" panose="02020603050405020304" pitchFamily="18" charset="0"/>
              </a:rPr>
              <a:t>Одоогоор малын өвчлөл гараагүй тайван байна.Малын өвчнөөс сэргийлэх талаар Баянтал ХААТ группэд 2 удаа сэрэмжлүүлэг хүргэсэн.   </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b="1" dirty="0">
                <a:effectLst/>
                <a:latin typeface=" Arial "/>
                <a:ea typeface="Calibri" panose="020F0502020204030204" pitchFamily="34" charset="0"/>
                <a:cs typeface="Times New Roman" panose="02020603050405020304" pitchFamily="18" charset="0"/>
              </a:rPr>
              <a:t>-Цаг агаарын аюулт үзэгдлийн мэдээ дамжуулж байгаа мэдээлэл</a:t>
            </a:r>
            <a:r>
              <a:rPr lang="mn-MN" sz="1300" dirty="0">
                <a:effectLst/>
                <a:latin typeface=" Arial "/>
                <a:ea typeface="Calibri" panose="020F0502020204030204" pitchFamily="34" charset="0"/>
                <a:cs typeface="Times New Roman" panose="02020603050405020304" pitchFamily="18" charset="0"/>
              </a:rPr>
              <a:t>:</a:t>
            </a:r>
            <a:endParaRPr lang="en-US" sz="13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300" dirty="0">
                <a:effectLst/>
                <a:latin typeface=" Arial "/>
                <a:ea typeface="Calibri" panose="020F0502020204030204" pitchFamily="34" charset="0"/>
                <a:cs typeface="Times New Roman" panose="02020603050405020304" pitchFamily="18" charset="0"/>
              </a:rPr>
              <a:t>Цаг агаарын мэдээ болон аюулт үзэгдлийн мэдээг Баянтал ХААТ дундын груп, Багуудын Засаг дарга нар болон багийн цахим хаягаар мэдээллийг тогтмол хүргэж хэвшсэн. Мөн </a:t>
            </a:r>
            <a:r>
              <a:rPr lang="en-US" sz="1300" dirty="0">
                <a:effectLst/>
                <a:latin typeface=" Arial "/>
                <a:ea typeface="Calibri" panose="020F0502020204030204" pitchFamily="34" charset="0"/>
                <a:cs typeface="Times New Roman" panose="02020603050405020304" pitchFamily="18" charset="0"/>
              </a:rPr>
              <a:t>WHAT 3 WORDS </a:t>
            </a:r>
            <a:r>
              <a:rPr lang="en-US" sz="1300" dirty="0" err="1">
                <a:effectLst/>
                <a:latin typeface=" Arial "/>
                <a:ea typeface="Calibri" panose="020F0502020204030204" pitchFamily="34" charset="0"/>
                <a:cs typeface="Times New Roman" panose="02020603050405020304" pitchFamily="18" charset="0"/>
              </a:rPr>
              <a:t>апликэ</a:t>
            </a:r>
            <a:r>
              <a:rPr lang="mn-MN" sz="1300" dirty="0">
                <a:effectLst/>
                <a:latin typeface=" Arial "/>
                <a:ea typeface="Calibri" panose="020F0502020204030204" pitchFamily="34" charset="0"/>
                <a:cs typeface="Times New Roman" panose="02020603050405020304" pitchFamily="18" charset="0"/>
              </a:rPr>
              <a:t>й</a:t>
            </a:r>
            <a:r>
              <a:rPr lang="en-US" sz="1300" dirty="0" err="1">
                <a:effectLst/>
                <a:latin typeface=" Arial "/>
                <a:ea typeface="Calibri" panose="020F0502020204030204" pitchFamily="34" charset="0"/>
                <a:cs typeface="Times New Roman" panose="02020603050405020304" pitchFamily="18" charset="0"/>
              </a:rPr>
              <a:t>шний</a:t>
            </a:r>
            <a:r>
              <a:rPr lang="en-US" sz="1300" dirty="0">
                <a:effectLst/>
                <a:latin typeface=" Arial "/>
                <a:ea typeface="Calibri" panose="020F0502020204030204" pitchFamily="34" charset="0"/>
                <a:cs typeface="Times New Roman" panose="02020603050405020304" pitchFamily="18" charset="0"/>
              </a:rPr>
              <a:t> </a:t>
            </a:r>
            <a:r>
              <a:rPr lang="en-US" sz="1300" dirty="0" err="1">
                <a:effectLst/>
                <a:latin typeface=" Arial "/>
                <a:ea typeface="Calibri" panose="020F0502020204030204" pitchFamily="34" charset="0"/>
                <a:cs typeface="Times New Roman" panose="02020603050405020304" pitchFamily="18" charset="0"/>
              </a:rPr>
              <a:t>тала</a:t>
            </a:r>
            <a:r>
              <a:rPr lang="mn-MN" sz="1300" dirty="0">
                <a:effectLst/>
                <a:latin typeface=" Arial "/>
                <a:ea typeface="Calibri" panose="020F0502020204030204" pitchFamily="34" charset="0"/>
                <a:cs typeface="Times New Roman" panose="02020603050405020304" pitchFamily="18" charset="0"/>
              </a:rPr>
              <a:t>а</a:t>
            </a:r>
            <a:r>
              <a:rPr lang="en-US" sz="1300" dirty="0">
                <a:effectLst/>
                <a:latin typeface=" Arial "/>
                <a:ea typeface="Calibri" panose="020F0502020204030204" pitchFamily="34" charset="0"/>
                <a:cs typeface="Times New Roman" panose="02020603050405020304" pitchFamily="18" charset="0"/>
              </a:rPr>
              <a:t>р</a:t>
            </a:r>
            <a:r>
              <a:rPr lang="mn-MN" sz="1300" dirty="0">
                <a:effectLst/>
                <a:latin typeface=" Arial "/>
                <a:ea typeface="Calibri" panose="020F0502020204030204" pitchFamily="34" charset="0"/>
                <a:cs typeface="Times New Roman" panose="02020603050405020304" pitchFamily="18" charset="0"/>
              </a:rPr>
              <a:t> малчдад мэдээлэл хүргэсэн. </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b="1" dirty="0">
                <a:effectLst/>
                <a:latin typeface=" Arial "/>
                <a:ea typeface="Calibri" panose="020F0502020204030204" pitchFamily="34" charset="0"/>
                <a:cs typeface="Times New Roman" panose="02020603050405020304" pitchFamily="18" charset="0"/>
              </a:rPr>
              <a:t>-Аймаг, сумаас авч хэрэгжүүлж байгаа арга хэмжээ</a:t>
            </a:r>
            <a:r>
              <a:rPr lang="mn-MN" sz="1300" dirty="0">
                <a:effectLst/>
                <a:latin typeface=" Arial "/>
                <a:ea typeface="Calibri" panose="020F0502020204030204" pitchFamily="34" charset="0"/>
                <a:cs typeface="Times New Roman" panose="02020603050405020304" pitchFamily="18" charset="0"/>
              </a:rPr>
              <a:t>:</a:t>
            </a:r>
            <a:endParaRPr lang="en-US" sz="1300" dirty="0">
              <a:effectLst/>
              <a:latin typeface=" Arial "/>
              <a:ea typeface="Calibri" panose="020F0502020204030204" pitchFamily="34" charset="0"/>
              <a:cs typeface="Times New Roman" panose="02020603050405020304" pitchFamily="18" charset="0"/>
            </a:endParaRPr>
          </a:p>
          <a:p>
            <a:pPr indent="457200" algn="just">
              <a:spcAft>
                <a:spcPts val="800"/>
              </a:spcAft>
            </a:pPr>
            <a:r>
              <a:rPr lang="mn-MN" sz="1300" dirty="0">
                <a:effectLst/>
                <a:latin typeface=" Arial "/>
                <a:ea typeface="Calibri" panose="020F0502020204030204" pitchFamily="34" charset="0"/>
                <a:cs typeface="Times New Roman" panose="02020603050405020304" pitchFamily="18" charset="0"/>
              </a:rPr>
              <a:t>Аймгийн Онцгой байдлын газарт сумын нийт 88 малчин, 72 мал бүхий өрхийн утасны дугаартай судалгааг хүргүүлсэний дагуу Аймгийн ОБГ-аас Цаг агаарын урьдчилан сэргийлэх мэдээг малчин тус бүрийн утасны дугаарт мессеж хэлбэрээр хүргэн ажиллаж байна. </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b="1" dirty="0">
                <a:effectLst/>
                <a:latin typeface=" Arial "/>
                <a:ea typeface="Calibri" panose="020F0502020204030204" pitchFamily="34" charset="0"/>
                <a:cs typeface="Times New Roman" panose="02020603050405020304" pitchFamily="18" charset="0"/>
              </a:rPr>
              <a:t>-Тулгамдаж буй асуудал, санал:</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dirty="0">
                <a:effectLst/>
                <a:latin typeface=" Arial "/>
                <a:ea typeface="Calibri" panose="020F0502020204030204" pitchFamily="34" charset="0"/>
                <a:cs typeface="Times New Roman" panose="02020603050405020304" pitchFamily="18" charset="0"/>
              </a:rPr>
              <a:t>1. Отрын бүс нутагт очиж буухгүй зөвшөөрөлгүй оторлож байгаа малчид, шуурганд уруудаж орж ирээд байгаа эзэнгүй адуу тулгамдсан асуудал болоод байна. </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dirty="0">
                <a:effectLst/>
                <a:latin typeface=" Arial "/>
                <a:ea typeface="Calibri" panose="020F0502020204030204" pitchFamily="34" charset="0"/>
                <a:cs typeface="Times New Roman" panose="02020603050405020304" pitchFamily="18" charset="0"/>
              </a:rPr>
              <a:t>2. Малчдын түвшинд </a:t>
            </a:r>
            <a:r>
              <a:rPr lang="en-US" sz="1300" dirty="0">
                <a:solidFill>
                  <a:srgbClr val="000000"/>
                </a:solidFill>
                <a:effectLst/>
                <a:latin typeface=" Arial "/>
                <a:ea typeface="Times New Roman" panose="02020603050405020304" pitchFamily="18" charset="0"/>
                <a:cs typeface="Times New Roman" panose="02020603050405020304" pitchFamily="18" charset="0"/>
              </a:rPr>
              <a:t>273.7</a:t>
            </a:r>
            <a:r>
              <a:rPr lang="en-US" sz="1300" dirty="0">
                <a:effectLst/>
                <a:latin typeface=" Arial "/>
                <a:ea typeface="Calibri" panose="020F0502020204030204" pitchFamily="34" charset="0"/>
                <a:cs typeface="Times New Roman" panose="02020603050405020304" pitchFamily="18" charset="0"/>
              </a:rPr>
              <a:t> </a:t>
            </a:r>
            <a:r>
              <a:rPr lang="mn-MN" sz="1300" dirty="0">
                <a:effectLst/>
                <a:latin typeface=" Arial "/>
                <a:ea typeface="Calibri" panose="020F0502020204030204" pitchFamily="34" charset="0"/>
                <a:cs typeface="Times New Roman" panose="02020603050405020304" pitchFamily="18" charset="0"/>
              </a:rPr>
              <a:t>тн өвс, 55 тн тэжээл бэлтгэсэн боловч цаг хүндэрвэл өвс, тэжээл дутагдах төлөвтэй байгаа учир тусламжийн өвс, тэжээл авах хүсэлттэй байна. Аймгийн Улаан загалмайн нийгэмлэгт тусламжийн хүсэлт хүргүүлсэн байгаа.</a:t>
            </a:r>
            <a:endParaRPr lang="en-US" sz="1300" dirty="0">
              <a:effectLst/>
              <a:latin typeface=" Arial "/>
              <a:ea typeface="Calibri" panose="020F0502020204030204" pitchFamily="34" charset="0"/>
              <a:cs typeface="Times New Roman" panose="02020603050405020304" pitchFamily="18" charset="0"/>
            </a:endParaRPr>
          </a:p>
          <a:p>
            <a:pPr algn="just">
              <a:spcAft>
                <a:spcPts val="800"/>
              </a:spcAft>
            </a:pPr>
            <a:r>
              <a:rPr lang="mn-MN" sz="1300" dirty="0">
                <a:effectLst/>
                <a:latin typeface=" Arial "/>
                <a:ea typeface="Calibri" panose="020F0502020204030204" pitchFamily="34" charset="0"/>
                <a:cs typeface="Times New Roman" panose="02020603050405020304" pitchFamily="18" charset="0"/>
              </a:rPr>
              <a:t>3. Дунговь аймгийн Цагаандэлгэр сумын нутагт өвөлжиж буй 6 малчин өрхийн өвөлжилтийн байдал хүндрэх төлөвтэй байгаа. </a:t>
            </a:r>
            <a:endParaRPr lang="en-US" sz="1300" dirty="0">
              <a:effectLst/>
              <a:latin typeface=" Arial "/>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35D31271-AF62-E3EA-8C6D-ACB3E8B07486}"/>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7" name="Picture 6">
            <a:extLst>
              <a:ext uri="{FF2B5EF4-FFF2-40B4-BE49-F238E27FC236}">
                <a16:creationId xmlns:a16="http://schemas.microsoft.com/office/drawing/2014/main" xmlns="" id="{7BDBCD3A-1499-F19E-33E1-7B5279BDCE4C}"/>
              </a:ext>
            </a:extLst>
          </p:cNvPr>
          <p:cNvPicPr>
            <a:picLocks noChangeAspect="1"/>
          </p:cNvPicPr>
          <p:nvPr/>
        </p:nvPicPr>
        <p:blipFill>
          <a:blip r:embed="rId2"/>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1073241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21EE7-B43C-44AA-8A53-82138C45A2D5}"/>
              </a:ext>
            </a:extLst>
          </p:cNvPr>
          <p:cNvSpPr>
            <a:spLocks noGrp="1"/>
          </p:cNvSpPr>
          <p:nvPr>
            <p:ph type="title"/>
          </p:nvPr>
        </p:nvSpPr>
        <p:spPr>
          <a:xfrm>
            <a:off x="705677" y="1054238"/>
            <a:ext cx="11115261" cy="1980510"/>
          </a:xfrm>
        </p:spPr>
        <p:txBody>
          <a:bodyPr>
            <a:normAutofit/>
          </a:bodyPr>
          <a:lstStyle/>
          <a:p>
            <a:pPr algn="just"/>
            <a:r>
              <a:rPr lang="mn-MN" sz="1400" dirty="0">
                <a:latin typeface="Arial" panose="020B0604020202020204" pitchFamily="34" charset="0"/>
                <a:cs typeface="Arial" panose="020B0604020202020204" pitchFamily="34" charset="0"/>
              </a:rPr>
              <a:t>Хэнтий аймгийн Бор өндөр суманд зохион байгуулагдсан “Мөнгөн өвөл” эстрад дуу дуулаачдын төвийн бүсийн 12 дахь уралдаанд бэлтгэл бүлгийн сурагч Г.Нандинжаргал оролцон цэцэрлэгийн насны 117 хүүхдээс 5-р байранд шалгарч амжилт гаргасан.</a:t>
            </a:r>
            <a:endParaRPr lang="en-US" sz="14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xmlns="" id="{9DF615C3-E30B-4D8D-96FA-7ED30CA6B16D}"/>
              </a:ext>
            </a:extLst>
          </p:cNvPr>
          <p:cNvPicPr>
            <a:picLocks noGrp="1" noChangeAspect="1"/>
          </p:cNvPicPr>
          <p:nvPr>
            <p:ph idx="1"/>
          </p:nvPr>
        </p:nvPicPr>
        <p:blipFill>
          <a:blip r:embed="rId2"/>
          <a:stretch>
            <a:fillRect/>
          </a:stretch>
        </p:blipFill>
        <p:spPr>
          <a:xfrm>
            <a:off x="1509275" y="2662237"/>
            <a:ext cx="5107517" cy="3830638"/>
          </a:xfrm>
          <a:prstGeom prst="rect">
            <a:avLst/>
          </a:prstGeom>
        </p:spPr>
      </p:pic>
      <p:pic>
        <p:nvPicPr>
          <p:cNvPr id="5" name="Picture 4">
            <a:extLst>
              <a:ext uri="{FF2B5EF4-FFF2-40B4-BE49-F238E27FC236}">
                <a16:creationId xmlns:a16="http://schemas.microsoft.com/office/drawing/2014/main" xmlns="" id="{47C4EB45-2C31-4D40-97A6-5394500F03FE}"/>
              </a:ext>
            </a:extLst>
          </p:cNvPr>
          <p:cNvPicPr>
            <a:picLocks noChangeAspect="1"/>
          </p:cNvPicPr>
          <p:nvPr/>
        </p:nvPicPr>
        <p:blipFill>
          <a:blip r:embed="rId3"/>
          <a:stretch>
            <a:fillRect/>
          </a:stretch>
        </p:blipFill>
        <p:spPr>
          <a:xfrm>
            <a:off x="6943310" y="2662237"/>
            <a:ext cx="2823541" cy="3830638"/>
          </a:xfrm>
          <a:prstGeom prst="rect">
            <a:avLst/>
          </a:prstGeom>
        </p:spPr>
      </p:pic>
      <p:sp>
        <p:nvSpPr>
          <p:cNvPr id="3" name="TextBox 2">
            <a:extLst>
              <a:ext uri="{FF2B5EF4-FFF2-40B4-BE49-F238E27FC236}">
                <a16:creationId xmlns:a16="http://schemas.microsoft.com/office/drawing/2014/main" xmlns="" id="{3D3E3350-F99C-B371-34B7-D13D78F6D62A}"/>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6" name="Picture 5">
            <a:extLst>
              <a:ext uri="{FF2B5EF4-FFF2-40B4-BE49-F238E27FC236}">
                <a16:creationId xmlns:a16="http://schemas.microsoft.com/office/drawing/2014/main" xmlns="" id="{181D21E6-91B1-0367-1C87-9245BE7A9650}"/>
              </a:ext>
            </a:extLst>
          </p:cNvPr>
          <p:cNvPicPr>
            <a:picLocks noChangeAspect="1"/>
          </p:cNvPicPr>
          <p:nvPr/>
        </p:nvPicPr>
        <p:blipFill>
          <a:blip r:embed="rId4"/>
          <a:stretch>
            <a:fillRect/>
          </a:stretch>
        </p:blipFill>
        <p:spPr>
          <a:xfrm>
            <a:off x="713133" y="107492"/>
            <a:ext cx="1116505" cy="1116505"/>
          </a:xfrm>
          <a:prstGeom prst="rect">
            <a:avLst/>
          </a:prstGeom>
        </p:spPr>
      </p:pic>
    </p:spTree>
    <p:extLst>
      <p:ext uri="{BB962C8B-B14F-4D97-AF65-F5344CB8AC3E}">
        <p14:creationId xmlns:p14="http://schemas.microsoft.com/office/powerpoint/2010/main" val="411109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B080C-D23B-46DA-B5AB-B54219039059}"/>
              </a:ext>
            </a:extLst>
          </p:cNvPr>
          <p:cNvSpPr>
            <a:spLocks noGrp="1"/>
          </p:cNvSpPr>
          <p:nvPr>
            <p:ph type="title"/>
          </p:nvPr>
        </p:nvSpPr>
        <p:spPr>
          <a:xfrm>
            <a:off x="811361" y="506909"/>
            <a:ext cx="10930065" cy="1808232"/>
          </a:xfrm>
        </p:spPr>
        <p:txBody>
          <a:bodyPr>
            <a:normAutofit/>
          </a:bodyPr>
          <a:lstStyle/>
          <a:p>
            <a:pPr algn="just"/>
            <a:r>
              <a:rPr lang="mn-MN" sz="1400" dirty="0">
                <a:latin typeface="Arial" panose="020B0604020202020204" pitchFamily="34" charset="0"/>
                <a:cs typeface="Arial" panose="020B0604020202020204" pitchFamily="34" charset="0"/>
              </a:rPr>
              <a:t>ЕБСургууль амарсантай холбоотой бүлгийн хүүхдийн ирц багассан тул багш нар бүлгийн групээр дамжуулан хүүхдийг ахуйн ослоос урьдчилан сэргийлэх зөвлөмж, зөвлөгөөг тогтмол хүргэн ажиллаа. Сүүлийн 14 хоногийн байдлаар 3 бүлэг нийт 14 зөвлөмж, зөвөлгөөг бүлгийн группээр дамжуулан хүргэхэд давхардсан тоогоор 128 эцэг эх, асран хамгаалагч үзэж танилцсан байна.</a:t>
            </a:r>
            <a:endParaRPr lang="en-US" sz="140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xmlns="" id="{D540045F-3A5D-453C-B0F9-4CEC12349DDE}"/>
              </a:ext>
            </a:extLst>
          </p:cNvPr>
          <p:cNvPicPr>
            <a:picLocks noGrp="1" noChangeAspect="1"/>
          </p:cNvPicPr>
          <p:nvPr>
            <p:ph idx="1"/>
          </p:nvPr>
        </p:nvPicPr>
        <p:blipFill rotWithShape="1">
          <a:blip r:embed="rId2"/>
          <a:srcRect t="2531" b="7093"/>
          <a:stretch/>
        </p:blipFill>
        <p:spPr>
          <a:xfrm>
            <a:off x="934700" y="2347416"/>
            <a:ext cx="1761695" cy="1999298"/>
          </a:xfrm>
          <a:prstGeom prst="rect">
            <a:avLst/>
          </a:prstGeom>
        </p:spPr>
      </p:pic>
      <p:pic>
        <p:nvPicPr>
          <p:cNvPr id="5" name="Picture 4">
            <a:extLst>
              <a:ext uri="{FF2B5EF4-FFF2-40B4-BE49-F238E27FC236}">
                <a16:creationId xmlns:a16="http://schemas.microsoft.com/office/drawing/2014/main" xmlns="" id="{770E9C50-2E82-4C02-8FD5-A46EF1BA2594}"/>
              </a:ext>
            </a:extLst>
          </p:cNvPr>
          <p:cNvPicPr>
            <a:picLocks noChangeAspect="1"/>
          </p:cNvPicPr>
          <p:nvPr/>
        </p:nvPicPr>
        <p:blipFill rotWithShape="1">
          <a:blip r:embed="rId3"/>
          <a:srcRect t="6664" b="5815"/>
          <a:stretch/>
        </p:blipFill>
        <p:spPr>
          <a:xfrm>
            <a:off x="3021686" y="2347415"/>
            <a:ext cx="1819181" cy="1999299"/>
          </a:xfrm>
          <a:prstGeom prst="rect">
            <a:avLst/>
          </a:prstGeom>
        </p:spPr>
      </p:pic>
      <p:pic>
        <p:nvPicPr>
          <p:cNvPr id="6" name="Picture 5">
            <a:extLst>
              <a:ext uri="{FF2B5EF4-FFF2-40B4-BE49-F238E27FC236}">
                <a16:creationId xmlns:a16="http://schemas.microsoft.com/office/drawing/2014/main" xmlns="" id="{D630F009-9243-4393-A008-1A59EDB98B9E}"/>
              </a:ext>
            </a:extLst>
          </p:cNvPr>
          <p:cNvPicPr>
            <a:picLocks noChangeAspect="1"/>
          </p:cNvPicPr>
          <p:nvPr/>
        </p:nvPicPr>
        <p:blipFill rotWithShape="1">
          <a:blip r:embed="rId4"/>
          <a:srcRect t="3850" b="7990"/>
          <a:stretch/>
        </p:blipFill>
        <p:spPr>
          <a:xfrm>
            <a:off x="5166158" y="2347415"/>
            <a:ext cx="1806006" cy="1999299"/>
          </a:xfrm>
          <a:prstGeom prst="rect">
            <a:avLst/>
          </a:prstGeom>
        </p:spPr>
      </p:pic>
      <p:pic>
        <p:nvPicPr>
          <p:cNvPr id="7" name="Picture 6">
            <a:extLst>
              <a:ext uri="{FF2B5EF4-FFF2-40B4-BE49-F238E27FC236}">
                <a16:creationId xmlns:a16="http://schemas.microsoft.com/office/drawing/2014/main" xmlns="" id="{A321BE5F-8801-46D3-B224-12B79B85791F}"/>
              </a:ext>
            </a:extLst>
          </p:cNvPr>
          <p:cNvPicPr>
            <a:picLocks noChangeAspect="1"/>
          </p:cNvPicPr>
          <p:nvPr/>
        </p:nvPicPr>
        <p:blipFill rotWithShape="1">
          <a:blip r:embed="rId5"/>
          <a:srcRect l="30572"/>
          <a:stretch/>
        </p:blipFill>
        <p:spPr>
          <a:xfrm>
            <a:off x="7297455" y="2347414"/>
            <a:ext cx="1346880" cy="1999299"/>
          </a:xfrm>
          <a:prstGeom prst="rect">
            <a:avLst/>
          </a:prstGeom>
        </p:spPr>
      </p:pic>
      <p:pic>
        <p:nvPicPr>
          <p:cNvPr id="8" name="Picture 7">
            <a:extLst>
              <a:ext uri="{FF2B5EF4-FFF2-40B4-BE49-F238E27FC236}">
                <a16:creationId xmlns:a16="http://schemas.microsoft.com/office/drawing/2014/main" xmlns="" id="{4A3EEF98-00D2-443B-9765-CAD49CFCDA3F}"/>
              </a:ext>
            </a:extLst>
          </p:cNvPr>
          <p:cNvPicPr>
            <a:picLocks noChangeAspect="1"/>
          </p:cNvPicPr>
          <p:nvPr/>
        </p:nvPicPr>
        <p:blipFill rotWithShape="1">
          <a:blip r:embed="rId6"/>
          <a:srcRect l="20945" t="5256" b="7259"/>
          <a:stretch/>
        </p:blipFill>
        <p:spPr>
          <a:xfrm>
            <a:off x="8788570" y="2347415"/>
            <a:ext cx="2952856" cy="1999298"/>
          </a:xfrm>
          <a:prstGeom prst="rect">
            <a:avLst/>
          </a:prstGeom>
        </p:spPr>
      </p:pic>
      <p:pic>
        <p:nvPicPr>
          <p:cNvPr id="3" name="Picture 2">
            <a:extLst>
              <a:ext uri="{FF2B5EF4-FFF2-40B4-BE49-F238E27FC236}">
                <a16:creationId xmlns:a16="http://schemas.microsoft.com/office/drawing/2014/main" xmlns="" id="{479AE223-804E-4A74-9690-5B1E99A22E3F}"/>
              </a:ext>
            </a:extLst>
          </p:cNvPr>
          <p:cNvPicPr>
            <a:picLocks noChangeAspect="1"/>
          </p:cNvPicPr>
          <p:nvPr/>
        </p:nvPicPr>
        <p:blipFill>
          <a:blip r:embed="rId7"/>
          <a:stretch>
            <a:fillRect/>
          </a:stretch>
        </p:blipFill>
        <p:spPr>
          <a:xfrm>
            <a:off x="838200" y="4442793"/>
            <a:ext cx="2183486" cy="2077278"/>
          </a:xfrm>
          <a:prstGeom prst="rect">
            <a:avLst/>
          </a:prstGeom>
        </p:spPr>
      </p:pic>
      <p:pic>
        <p:nvPicPr>
          <p:cNvPr id="9" name="Picture 8">
            <a:extLst>
              <a:ext uri="{FF2B5EF4-FFF2-40B4-BE49-F238E27FC236}">
                <a16:creationId xmlns:a16="http://schemas.microsoft.com/office/drawing/2014/main" xmlns="" id="{69232C35-23B0-4129-91CF-E17C1BE03345}"/>
              </a:ext>
            </a:extLst>
          </p:cNvPr>
          <p:cNvPicPr>
            <a:picLocks noChangeAspect="1"/>
          </p:cNvPicPr>
          <p:nvPr/>
        </p:nvPicPr>
        <p:blipFill>
          <a:blip r:embed="rId8"/>
          <a:stretch>
            <a:fillRect/>
          </a:stretch>
        </p:blipFill>
        <p:spPr>
          <a:xfrm>
            <a:off x="3515277" y="4411260"/>
            <a:ext cx="2651180" cy="2081615"/>
          </a:xfrm>
          <a:prstGeom prst="rect">
            <a:avLst/>
          </a:prstGeom>
        </p:spPr>
      </p:pic>
      <p:pic>
        <p:nvPicPr>
          <p:cNvPr id="10" name="Picture 9">
            <a:extLst>
              <a:ext uri="{FF2B5EF4-FFF2-40B4-BE49-F238E27FC236}">
                <a16:creationId xmlns:a16="http://schemas.microsoft.com/office/drawing/2014/main" xmlns="" id="{AE77D2EA-D2B8-49AF-919D-FD1064B71593}"/>
              </a:ext>
            </a:extLst>
          </p:cNvPr>
          <p:cNvPicPr>
            <a:picLocks noChangeAspect="1"/>
          </p:cNvPicPr>
          <p:nvPr/>
        </p:nvPicPr>
        <p:blipFill>
          <a:blip r:embed="rId9"/>
          <a:stretch>
            <a:fillRect/>
          </a:stretch>
        </p:blipFill>
        <p:spPr>
          <a:xfrm>
            <a:off x="6538126" y="4520770"/>
            <a:ext cx="2443857" cy="2077278"/>
          </a:xfrm>
          <a:prstGeom prst="rect">
            <a:avLst/>
          </a:prstGeom>
        </p:spPr>
      </p:pic>
      <p:pic>
        <p:nvPicPr>
          <p:cNvPr id="11" name="Picture 10">
            <a:extLst>
              <a:ext uri="{FF2B5EF4-FFF2-40B4-BE49-F238E27FC236}">
                <a16:creationId xmlns:a16="http://schemas.microsoft.com/office/drawing/2014/main" xmlns="" id="{3CA6D198-7B82-44FE-B307-1CE4A1EABC2A}"/>
              </a:ext>
            </a:extLst>
          </p:cNvPr>
          <p:cNvPicPr>
            <a:picLocks noChangeAspect="1"/>
          </p:cNvPicPr>
          <p:nvPr/>
        </p:nvPicPr>
        <p:blipFill>
          <a:blip r:embed="rId10"/>
          <a:stretch>
            <a:fillRect/>
          </a:stretch>
        </p:blipFill>
        <p:spPr>
          <a:xfrm>
            <a:off x="9557940" y="4523701"/>
            <a:ext cx="2183486" cy="2054111"/>
          </a:xfrm>
          <a:prstGeom prst="rect">
            <a:avLst/>
          </a:prstGeom>
        </p:spPr>
      </p:pic>
    </p:spTree>
    <p:extLst>
      <p:ext uri="{BB962C8B-B14F-4D97-AF65-F5344CB8AC3E}">
        <p14:creationId xmlns:p14="http://schemas.microsoft.com/office/powerpoint/2010/main" val="671853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1473</Words>
  <Application>Microsoft Office PowerPoint</Application>
  <PresentationFormat>Custom</PresentationFormat>
  <Paragraphs>272</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Хэнтий аймгийн Бор өндөр суманд зохион байгуулагдсан “Мөнгөн өвөл” эстрад дуу дуулаачдын төвийн бүсийн 12 дахь уралдаанд бэлтгэл бүлгийн сурагч Г.Нандинжаргал оролцон цэцэрлэгийн насны 117 хүүхдээс 5-р байранд шалгарч амжилт гаргасан.</vt:lpstr>
      <vt:lpstr>ЕБСургууль амарсантай холбоотой бүлгийн хүүхдийн ирц багассан тул багш нар бүлгийн групээр дамжуулан хүүхдийг ахуйн ослоос урьдчилан сэргийлэх зөвлөмж, зөвлөгөөг тогтмол хүргэн ажиллаа. Сүүлийн 14 хоногийн байдлаар 3 бүлэг нийт 14 зөвлөмж, зөвөлгөөг бүлгийн группээр дамжуулан хүргэхэд давхардсан тоогоор 128 эцэг эх, асран хамгаалагч үзэж танилцсан байна.</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Windows-7</cp:lastModifiedBy>
  <cp:revision>23</cp:revision>
  <cp:lastPrinted>2023-02-03T06:30:48Z</cp:lastPrinted>
  <dcterms:created xsi:type="dcterms:W3CDTF">2023-02-02T08:55:23Z</dcterms:created>
  <dcterms:modified xsi:type="dcterms:W3CDTF">2023-04-18T03:58:56Z</dcterms:modified>
</cp:coreProperties>
</file>