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7" r:id="rId5"/>
    <p:sldId id="260" r:id="rId6"/>
    <p:sldId id="261" r:id="rId7"/>
    <p:sldId id="262" r:id="rId8"/>
    <p:sldId id="264" r:id="rId9"/>
    <p:sldId id="265" r:id="rId10"/>
    <p:sldId id="270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 autoAdjust="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8" y="843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7FED-CD41-4ED8-9767-5359DABA52EA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A5E5D-4B9D-4A2A-B714-0C2CDEAB35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5040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7FED-CD41-4ED8-9767-5359DABA52EA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A5E5D-4B9D-4A2A-B714-0C2CDEAB35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3860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7FED-CD41-4ED8-9767-5359DABA52EA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A5E5D-4B9D-4A2A-B714-0C2CDEAB35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4671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7FED-CD41-4ED8-9767-5359DABA52EA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A5E5D-4B9D-4A2A-B714-0C2CDEAB35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4092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7FED-CD41-4ED8-9767-5359DABA52EA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A5E5D-4B9D-4A2A-B714-0C2CDEAB35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00059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7FED-CD41-4ED8-9767-5359DABA52EA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A5E5D-4B9D-4A2A-B714-0C2CDEAB35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5675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7FED-CD41-4ED8-9767-5359DABA52EA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A5E5D-4B9D-4A2A-B714-0C2CDEAB35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0553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7FED-CD41-4ED8-9767-5359DABA52EA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A5E5D-4B9D-4A2A-B714-0C2CDEAB35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125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7FED-CD41-4ED8-9767-5359DABA52EA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A5E5D-4B9D-4A2A-B714-0C2CDEAB35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7022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7FED-CD41-4ED8-9767-5359DABA52EA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A5E5D-4B9D-4A2A-B714-0C2CDEAB35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9476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7FED-CD41-4ED8-9767-5359DABA52EA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A5E5D-4B9D-4A2A-B714-0C2CDEAB35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4779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7FED-CD41-4ED8-9767-5359DABA52EA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A5E5D-4B9D-4A2A-B714-0C2CDEAB35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6407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7FED-CD41-4ED8-9767-5359DABA52EA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A5E5D-4B9D-4A2A-B714-0C2CDEAB35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0034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7FED-CD41-4ED8-9767-5359DABA52EA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A5E5D-4B9D-4A2A-B714-0C2CDEAB35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290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7FED-CD41-4ED8-9767-5359DABA52EA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A5E5D-4B9D-4A2A-B714-0C2CDEAB35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5658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7FED-CD41-4ED8-9767-5359DABA52EA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A5E5D-4B9D-4A2A-B714-0C2CDEAB35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1240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17FED-CD41-4ED8-9767-5359DABA52EA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47A5E5D-4B9D-4A2A-B714-0C2CDEAB35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1017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542753-4CAD-44D2-9634-7573636A5E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8699" y="92765"/>
            <a:ext cx="8942135" cy="1461715"/>
          </a:xfrm>
        </p:spPr>
        <p:txBody>
          <a:bodyPr/>
          <a:lstStyle/>
          <a:p>
            <a:pPr algn="ctr"/>
            <a:r>
              <a:rPr lang="mn-MN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Говьсүмбэр аймаг Баянтал сум</a:t>
            </a:r>
            <a:r>
              <a:rPr lang="en-US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xmlns="" id="{5477854F-330A-4392-92CD-B320E41480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6" y="2455817"/>
            <a:ext cx="8760340" cy="1371600"/>
          </a:xfrm>
        </p:spPr>
        <p:txBody>
          <a:bodyPr>
            <a:normAutofit/>
          </a:bodyPr>
          <a:lstStyle/>
          <a:p>
            <a:pPr algn="ctr"/>
            <a:r>
              <a:rPr lang="mn-MN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БАЯНТАЛ СУМЫН 2021 ОНЫ ОРОН НУТГИЙН </a:t>
            </a:r>
            <a:endParaRPr lang="en-US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mn-MN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ХӨГЖЛИЙН САНГИЙН ХӨРӨНГӨӨР ХИЙГДСЭН ХАГАС ЖИЛИЙН АЖЛЫН ТАЙЛАН</a:t>
            </a:r>
            <a:endParaRPr lang="en-US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D333F12-62A1-4CF6-888B-4095DC133B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61391" cy="86139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D83DF92-1395-448E-AD72-72E3090B765A}"/>
              </a:ext>
            </a:extLst>
          </p:cNvPr>
          <p:cNvSpPr/>
          <p:nvPr/>
        </p:nvSpPr>
        <p:spPr>
          <a:xfrm>
            <a:off x="5883965" y="5610425"/>
            <a:ext cx="6096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mn-MN" sz="2000" b="1" dirty="0">
                <a:ln/>
                <a:latin typeface="Arial" pitchFamily="34" charset="0"/>
                <a:cs typeface="Arial" pitchFamily="34" charset="0"/>
              </a:rPr>
              <a:t>Тайлан бэлтгэсэн: </a:t>
            </a:r>
            <a:endParaRPr lang="mn-MN" sz="4000" b="1" dirty="0">
              <a:ln/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mn-MN" sz="1600" b="1" dirty="0">
                <a:ln/>
                <a:latin typeface="Arial" pitchFamily="34" charset="0"/>
                <a:cs typeface="Arial" pitchFamily="34" charset="0"/>
              </a:rPr>
              <a:t>НИЙГМИЙН БОДЛОГО, ХУДАЛДАН АВАХ АЖИЛЛАГАА</a:t>
            </a:r>
            <a:r>
              <a:rPr lang="en-US" sz="1600" b="1" dirty="0">
                <a:ln/>
                <a:latin typeface="Arial" pitchFamily="34" charset="0"/>
                <a:cs typeface="Arial" pitchFamily="34" charset="0"/>
              </a:rPr>
              <a:t> </a:t>
            </a:r>
            <a:r>
              <a:rPr lang="mn-MN" sz="1600" b="1" dirty="0">
                <a:ln/>
                <a:latin typeface="Arial" pitchFamily="34" charset="0"/>
                <a:cs typeface="Arial" pitchFamily="34" charset="0"/>
              </a:rPr>
              <a:t>ХАРИУЦСАН МЭРГЭЖИЛТЭН Э.БУДСҮРЭН</a:t>
            </a:r>
            <a:endParaRPr lang="en-US" sz="1600" b="1" dirty="0">
              <a:ln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9903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D3CDFF-A830-4BBF-973D-0216DB891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0"/>
            <a:ext cx="11514666" cy="1296197"/>
          </a:xfrm>
        </p:spPr>
        <p:txBody>
          <a:bodyPr>
            <a:normAutofit/>
          </a:bodyPr>
          <a:lstStyle/>
          <a:p>
            <a:pPr algn="ctr"/>
            <a:r>
              <a:rPr lang="mn-MN" dirty="0">
                <a:latin typeface="Arial" pitchFamily="34" charset="0"/>
                <a:cs typeface="Arial" pitchFamily="34" charset="0"/>
              </a:rPr>
              <a:t>2021 оны Сумын төвийн болон зөрлөгүүдийн нохой муур устгалын ажил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D6B166-BFF2-40BC-87BC-D4F58050D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583" y="1296197"/>
            <a:ext cx="11514666" cy="5561803"/>
          </a:xfrm>
        </p:spPr>
        <p:txBody>
          <a:bodyPr/>
          <a:lstStyle/>
          <a:p>
            <a:pPr marL="0" indent="0" algn="just">
              <a:buNone/>
            </a:pPr>
            <a:r>
              <a:rPr lang="mn-MN" dirty="0">
                <a:latin typeface="Arial" pitchFamily="34" charset="0"/>
                <a:cs typeface="Arial" pitchFamily="34" charset="0"/>
              </a:rPr>
              <a:t>Гүйцэтгэгч иргэн Б.Будтай 2021 оны 6 дугаар сарын 21-ны өдөр сумын төв болон зөрлөгүүдэд байгаа золбин нохой, муур устгалд оруулах  ажлын гэрээг хийсэн.</a:t>
            </a:r>
          </a:p>
          <a:p>
            <a:pPr marL="0" indent="0" algn="just">
              <a:buNone/>
            </a:pPr>
            <a:r>
              <a:rPr lang="mn-MN" dirty="0">
                <a:latin typeface="Arial" pitchFamily="34" charset="0"/>
                <a:cs typeface="Arial" pitchFamily="34" charset="0"/>
              </a:rPr>
              <a:t>Нэг нохой – 12500</a:t>
            </a:r>
          </a:p>
          <a:p>
            <a:pPr marL="0" indent="0" algn="just">
              <a:buNone/>
            </a:pPr>
            <a:r>
              <a:rPr lang="mn-MN" dirty="0">
                <a:latin typeface="Arial" pitchFamily="34" charset="0"/>
                <a:cs typeface="Arial" pitchFamily="34" charset="0"/>
              </a:rPr>
              <a:t>Нэг муур – 20000</a:t>
            </a:r>
          </a:p>
          <a:p>
            <a:pPr marL="0" indent="0" algn="just">
              <a:buNone/>
            </a:pPr>
            <a:r>
              <a:rPr lang="mn-MN" dirty="0">
                <a:latin typeface="Arial" pitchFamily="34" charset="0"/>
                <a:cs typeface="Arial" pitchFamily="34" charset="0"/>
              </a:rPr>
              <a:t>Нийт – 475000 төгрөгийн ОНХС-гийн Сумын туурь хог хаягдлыг бууруулах, хог хаягдлын менежментийг сайжруулах төсвийн зардлаас зарцуулсан.</a:t>
            </a:r>
          </a:p>
          <a:p>
            <a:pPr marL="0" indent="0" algn="just">
              <a:buNone/>
            </a:pPr>
            <a:r>
              <a:rPr lang="mn-MN" dirty="0">
                <a:latin typeface="Arial" pitchFamily="34" charset="0"/>
                <a:cs typeface="Arial" pitchFamily="34" charset="0"/>
              </a:rPr>
              <a:t>Байгаль орчин хариуцсан мэргэжилтэн Л.Отгонпүрэв 18 дугаар зөрлөг, 621 дүгээр зөрлөг, 16 дугаар зөрлөг, 14 дүгээр зөрлөг гэсэн маршрутаар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хяналтаар гүйцэтгэгчтэй хамт явж, 30 </a:t>
            </a:r>
            <a:r>
              <a:rPr lang="mn-MN" dirty="0">
                <a:latin typeface="Arial" pitchFamily="34" charset="0"/>
                <a:cs typeface="Arial" pitchFamily="34" charset="0"/>
              </a:rPr>
              <a:t>нохой 5 муур устгалд оруулах ажлыг хийж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зохион байгуулсан.</a:t>
            </a:r>
            <a:endParaRPr lang="mn-MN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mn-MN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3279F10-9E30-4E8A-B130-C2287C5C01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4" y="4387685"/>
            <a:ext cx="2428540" cy="2205171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71C3C79-5F5E-43DD-B575-D6AB382FD3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7341" y="4375083"/>
            <a:ext cx="2782483" cy="2217773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B922A61-03DA-4A73-9DDB-61E75A18A3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36237" y="4219421"/>
            <a:ext cx="2486588" cy="2373435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847764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E09991-419E-486B-9D9B-1137CCF01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10467744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mn-MN" sz="8000" dirty="0">
                <a:latin typeface="Arial" pitchFamily="34" charset="0"/>
                <a:cs typeface="Arial" pitchFamily="34" charset="0"/>
              </a:rPr>
              <a:t>Анхаарал </a:t>
            </a:r>
            <a:r>
              <a:rPr lang="mn-MN" sz="8000" dirty="0" smtClean="0">
                <a:latin typeface="Arial" pitchFamily="34" charset="0"/>
                <a:cs typeface="Arial" pitchFamily="34" charset="0"/>
              </a:rPr>
              <a:t>хандуулсанд </a:t>
            </a:r>
            <a:r>
              <a:rPr lang="mn-MN" sz="8000" dirty="0">
                <a:latin typeface="Arial" pitchFamily="34" charset="0"/>
                <a:cs typeface="Arial" pitchFamily="34" charset="0"/>
              </a:rPr>
              <a:t>баярлалаа </a:t>
            </a:r>
            <a:endParaRPr lang="en-US" sz="8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1846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B90F758-F73B-477A-9BDC-FDFE2C88C8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61391" cy="861391"/>
          </a:xfrm>
          <a:prstGeom prst="rect">
            <a:avLst/>
          </a:prstGeom>
        </p:spPr>
      </p:pic>
      <p:pic>
        <p:nvPicPr>
          <p:cNvPr id="1026" name="Picture 2" descr="No description available.">
            <a:extLst>
              <a:ext uri="{FF2B5EF4-FFF2-40B4-BE49-F238E27FC236}">
                <a16:creationId xmlns:a16="http://schemas.microsoft.com/office/drawing/2014/main" xmlns="" id="{91DB12CD-3ECA-445C-A670-90890FA47C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062" t="413" r="9776" b="11512"/>
          <a:stretch/>
        </p:blipFill>
        <p:spPr bwMode="auto">
          <a:xfrm rot="5400000">
            <a:off x="3133569" y="-2260063"/>
            <a:ext cx="6170026" cy="1176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6727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o description available.">
            <a:extLst>
              <a:ext uri="{FF2B5EF4-FFF2-40B4-BE49-F238E27FC236}">
                <a16:creationId xmlns:a16="http://schemas.microsoft.com/office/drawing/2014/main" xmlns="" id="{A48A3602-811C-496C-9199-C906DB20EF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35" t="2225" r="19165" b="10690"/>
          <a:stretch/>
        </p:blipFill>
        <p:spPr bwMode="auto">
          <a:xfrm rot="5400000">
            <a:off x="2667001" y="-2666999"/>
            <a:ext cx="6858000" cy="1219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70644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2EE7B30-5457-4A5B-B2C9-E1919D35A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073" y="809896"/>
            <a:ext cx="11050840" cy="5869199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mn-MN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mn-MN" sz="2400" b="1" dirty="0">
                <a:latin typeface="Arial" pitchFamily="34" charset="0"/>
                <a:cs typeface="Arial" pitchFamily="34" charset="0"/>
              </a:rPr>
              <a:t>2020 онд Орон нутгийн  хөгжлийн сангийн хөрөнгөөр 72,723,300 төгрөгийн санхүүжилтийн ажил хийгдэхээр төлөвлөгөөнд тусгагдсан. </a:t>
            </a:r>
            <a:endParaRPr lang="mn-MN" b="1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  <a:defRPr/>
            </a:pPr>
            <a:r>
              <a:rPr lang="mn-MN" b="1" dirty="0">
                <a:latin typeface="Arial" pitchFamily="34" charset="0"/>
                <a:cs typeface="Arial" pitchFamily="34" charset="0"/>
              </a:rPr>
              <a:t>Үүнд: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  <a:defRPr/>
            </a:pPr>
            <a:endParaRPr lang="mn-MN" b="1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  <a:defRPr/>
            </a:pPr>
            <a:r>
              <a:rPr lang="mn-MN" b="1" dirty="0">
                <a:latin typeface="Arial" pitchFamily="34" charset="0"/>
                <a:cs typeface="Arial" pitchFamily="34" charset="0"/>
              </a:rPr>
              <a:t>	1. Ажил их засвар, барилга угсралт:</a:t>
            </a:r>
          </a:p>
          <a:p>
            <a:pPr marL="0" indent="0" algn="just">
              <a:buNone/>
              <a:defRPr/>
            </a:pPr>
            <a:r>
              <a:rPr lang="mn-MN" b="1" dirty="0">
                <a:latin typeface="Arial" pitchFamily="34" charset="0"/>
                <a:cs typeface="Arial" pitchFamily="34" charset="0"/>
              </a:rPr>
              <a:t>         /23,000,000  төгрөг/</a:t>
            </a:r>
          </a:p>
          <a:p>
            <a:pPr marL="0" indent="0" algn="just">
              <a:buNone/>
              <a:defRPr/>
            </a:pPr>
            <a:endParaRPr lang="mn-MN" b="1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  <a:defRPr/>
            </a:pPr>
            <a:r>
              <a:rPr lang="mn-MN" b="1" dirty="0">
                <a:latin typeface="Arial" pitchFamily="34" charset="0"/>
                <a:cs typeface="Arial" pitchFamily="34" charset="0"/>
              </a:rPr>
              <a:t>	2. Бараа тоног төхөөрөмж:</a:t>
            </a:r>
          </a:p>
          <a:p>
            <a:pPr marL="0" indent="0" algn="just">
              <a:buNone/>
              <a:defRPr/>
            </a:pPr>
            <a:r>
              <a:rPr lang="mn-MN" b="1" dirty="0">
                <a:latin typeface="Arial" pitchFamily="34" charset="0"/>
                <a:cs typeface="Arial" pitchFamily="34" charset="0"/>
              </a:rPr>
              <a:t>        / 37,650,000 төгрөг/</a:t>
            </a:r>
          </a:p>
          <a:p>
            <a:pPr marL="0" indent="0" algn="just">
              <a:buNone/>
              <a:defRPr/>
            </a:pPr>
            <a:endParaRPr lang="mn-MN" b="1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  <a:defRPr/>
            </a:pPr>
            <a:r>
              <a:rPr lang="mn-MN" b="1" dirty="0">
                <a:latin typeface="Arial" pitchFamily="34" charset="0"/>
                <a:cs typeface="Arial" pitchFamily="34" charset="0"/>
              </a:rPr>
              <a:t>	3. Хөтөлбөр, төсөл арга хэмжээ:</a:t>
            </a:r>
          </a:p>
          <a:p>
            <a:pPr marL="0" indent="0" algn="just">
              <a:buNone/>
              <a:defRPr/>
            </a:pPr>
            <a:r>
              <a:rPr lang="mn-MN" b="1" dirty="0">
                <a:latin typeface="Arial" pitchFamily="34" charset="0"/>
                <a:cs typeface="Arial" pitchFamily="34" charset="0"/>
              </a:rPr>
              <a:t>      / 12,073,300 төгрөг</a:t>
            </a:r>
            <a:r>
              <a:rPr lang="mn-MN" sz="1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/</a:t>
            </a:r>
          </a:p>
          <a:p>
            <a:pPr marL="514350" indent="-514350" algn="just">
              <a:buFont typeface="+mj-lt"/>
              <a:buAutoNum type="arabicPeriod"/>
              <a:defRPr/>
            </a:pPr>
            <a:endParaRPr lang="mn-MN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  <a:defRPr/>
            </a:pPr>
            <a:r>
              <a:rPr lang="mn-MN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8733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B06413-768A-484A-AC79-65AC1EC83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409" y="430695"/>
            <a:ext cx="9806609" cy="1320800"/>
          </a:xfrm>
        </p:spPr>
        <p:txBody>
          <a:bodyPr>
            <a:normAutofit/>
          </a:bodyPr>
          <a:lstStyle/>
          <a:p>
            <a:pPr algn="ctr"/>
            <a:r>
              <a:rPr lang="mn-MN" sz="2400" dirty="0">
                <a:latin typeface="Arial" pitchFamily="34" charset="0"/>
                <a:cs typeface="Arial" pitchFamily="34" charset="0"/>
              </a:rPr>
              <a:t>ОНХС-гийн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мэдээллийн 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ил тод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байдал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49A96F-928F-4A12-B043-C40CD0FE8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3565" y="2266121"/>
            <a:ext cx="5526157" cy="3182729"/>
          </a:xfrm>
        </p:spPr>
        <p:txBody>
          <a:bodyPr/>
          <a:lstStyle/>
          <a:p>
            <a:pPr algn="just"/>
            <a:r>
              <a:rPr lang="mn-MN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Орон нутаг хөгжлийн сангаар хийгдэр ажлын төлөвлөгөөг 2021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оны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0</a:t>
            </a:r>
            <a:r>
              <a:rPr lang="mn-MN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mn-MN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үгээр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сарын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08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ны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өд</a:t>
            </a:r>
            <a:r>
              <a:rPr lang="mn-MN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өр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Монголын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үнэн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сонины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№005” дугаарт нийтлүүлсэн </a:t>
            </a:r>
            <a:r>
              <a:rPr lang="mn-MN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mn-MN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mn-MN" dirty="0">
                <a:latin typeface="Arial" pitchFamily="34" charset="0"/>
                <a:cs typeface="Arial" pitchFamily="34" charset="0"/>
              </a:rPr>
              <a:t>2021 оны Худалдан авах ажиллагааны төлөвлөгөөг байгууллагын веб сайтад 2021 оны 01 дүгээр сарын 25-ны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өдөр нийтэлсэн.</a:t>
            </a:r>
            <a:endParaRPr lang="mn-MN" dirty="0">
              <a:latin typeface="Arial" pitchFamily="34" charset="0"/>
              <a:cs typeface="Arial" pitchFamily="34" charset="0"/>
            </a:endParaRPr>
          </a:p>
          <a:p>
            <a:pPr algn="just"/>
            <a:endParaRPr lang="mn-MN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A82F084-F46E-4912-8466-58DB7E4666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61391" cy="861391"/>
          </a:xfrm>
          <a:prstGeom prst="rect">
            <a:avLst/>
          </a:prstGeom>
        </p:spPr>
      </p:pic>
      <p:pic>
        <p:nvPicPr>
          <p:cNvPr id="1026" name="Picture 2" descr="No description available.">
            <a:extLst>
              <a:ext uri="{FF2B5EF4-FFF2-40B4-BE49-F238E27FC236}">
                <a16:creationId xmlns:a16="http://schemas.microsoft.com/office/drawing/2014/main" xmlns="" id="{AFFE013A-5ACE-4769-A5BC-A8093DA064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175" r="10439" b="12242"/>
          <a:stretch/>
        </p:blipFill>
        <p:spPr bwMode="auto">
          <a:xfrm>
            <a:off x="430695" y="1207909"/>
            <a:ext cx="6062870" cy="565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28826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4D6F28-0268-4575-92E1-7DB57FD27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40" y="172278"/>
            <a:ext cx="11728174" cy="638754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mn-MN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mn-MN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Шилжих хөрөнгө оруулалт 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mn-MN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2020 оны дуусаагүй ажлын явц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mn-MN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mn-MN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buAutoNum type="arabicPeriod"/>
            </a:pPr>
            <a:r>
              <a:rPr lang="mn-MN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Төмөр замын 596, 570, 14-р хэсгийн гэрэлтүүлэг, явган хүний зам шинээр тавих </a:t>
            </a:r>
            <a:r>
              <a:rPr lang="mn-MN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ажил</a:t>
            </a:r>
            <a:r>
              <a:rPr lang="mn-MN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 10 сая төгрөг,</a:t>
            </a:r>
            <a:r>
              <a:rPr lang="mn-MN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621-р зөрлөгт явган хүний зам </a:t>
            </a:r>
            <a:r>
              <a:rPr lang="mn-MN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тавих ажлын 3 сая төгрөгний гэрээг </a:t>
            </a:r>
            <a:r>
              <a:rPr lang="mn-MN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“Мандар </a:t>
            </a:r>
            <a:r>
              <a:rPr lang="mn-MN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нар” </a:t>
            </a:r>
            <a:r>
              <a:rPr lang="mn-MN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иргэдийн </a:t>
            </a:r>
            <a:r>
              <a:rPr lang="mn-MN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бүлэгтэй байгуулсан боловч багийн ахлагч </a:t>
            </a:r>
            <a:r>
              <a:rPr lang="mn-MN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нас барсан тул гэрээг цуцалж шинээр </a:t>
            </a:r>
            <a:r>
              <a:rPr lang="mn-MN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багийн гишүүдтэй байгуулахаар хэлэлцээр хийсэн боловч, барилгын материалын үнэ нэмэгдсэнээс төсөв өртөгт багтаан тус ажлыг хийх боломжгүй болж, хэлэлцээр амжилтгүй </a:t>
            </a:r>
            <a:r>
              <a:rPr lang="mn-MN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болсон</a:t>
            </a:r>
            <a:r>
              <a:rPr lang="mn-MN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Иймд хяналтын төсвийн мэргэшсэн төсөвчнөөр хийлгүүлэх шатанд байна.</a:t>
            </a:r>
            <a:endParaRPr lang="mn-MN" sz="2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buAutoNum type="arabicPeriod"/>
            </a:pPr>
            <a:r>
              <a:rPr lang="mn-MN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Миг онгоцны орчны тохижилт, хашаажуулалт болон цэргийн нисгэгчдийн хөшөөг сэргээн засварлах ажлын </a:t>
            </a:r>
            <a:r>
              <a:rPr lang="mn-MN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гэрээг “Баясах” иргэдийн бүлэгтэй байгуулсан боловч 2021 оны сард гүйцэтгэгчийн зүгээс төсөвт багтаан гүйцэтгэх боломжгүй гэсэн шалтгаан, хүсэлтийн дагуу гэрээг цуцалсан. </a:t>
            </a:r>
            <a:r>
              <a:rPr lang="mn-MN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Иймд төсөвт багтаан мэргэшсэн төсөвчнөөр хяналтын төсөв хийлгэж байна. </a:t>
            </a:r>
            <a:endParaRPr lang="mn-MN" sz="2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2241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155C85-BE8C-458B-B8A1-B39481EBF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017" y="200991"/>
            <a:ext cx="8931965" cy="1320800"/>
          </a:xfrm>
        </p:spPr>
        <p:txBody>
          <a:bodyPr>
            <a:normAutofit/>
          </a:bodyPr>
          <a:lstStyle/>
          <a:p>
            <a:pPr algn="ctr"/>
            <a:r>
              <a:rPr lang="mn-MN" dirty="0">
                <a:latin typeface="Arial" pitchFamily="34" charset="0"/>
                <a:cs typeface="Arial" pitchFamily="34" charset="0"/>
              </a:rPr>
              <a:t>2021 оны ОНХС-гийн хөрөнгөөр хийгдсэн ажил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DE9F30-CF65-4FEC-A522-D60165481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8" y="1488613"/>
            <a:ext cx="11926957" cy="5057961"/>
          </a:xfrm>
        </p:spPr>
        <p:txBody>
          <a:bodyPr>
            <a:noAutofit/>
          </a:bodyPr>
          <a:lstStyle/>
          <a:p>
            <a:pPr algn="just"/>
            <a:r>
              <a:rPr lang="mn-MN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Сумын 4-р цэцэрлэгт хүүхдийн 15 ширээ, 80 сандал нийлүүлэх  тендер цахим хэлбэрээр         2021 оны 03 дугаар сарын 02-ны өдөр зарлагдаж “Эрхэт рай” ХХК, “Очирт хөрс”ХХК гэсэн 2 </a:t>
            </a:r>
            <a:r>
              <a:rPr lang="mn-MN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компани </a:t>
            </a:r>
            <a:r>
              <a:rPr lang="mn-MN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материалаа ирүүлснээс “Эрхэт рай” ХХК тендерын шалгуур үзүүлэлтийг бүрэн биелүүлж тендерт шалгарсан</a:t>
            </a:r>
            <a:r>
              <a:rPr lang="mn-MN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”</a:t>
            </a:r>
            <a:r>
              <a:rPr lang="mn-MN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Очирт хөрс” ХХК-ийн хувьд санхүүгийн бичиг баримт </a:t>
            </a:r>
            <a:r>
              <a:rPr lang="mn-MN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дутуу ирүүлсэн тул </a:t>
            </a:r>
            <a:r>
              <a:rPr lang="mn-MN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шалгаруулаагүй болно. </a:t>
            </a:r>
          </a:p>
          <a:p>
            <a:pPr algn="just"/>
            <a:r>
              <a:rPr lang="mn-MN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mn-MN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Эрхэт рай</a:t>
            </a:r>
            <a:r>
              <a:rPr lang="mn-MN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mn-MN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ХХК-тай </a:t>
            </a:r>
            <a:r>
              <a:rPr lang="mn-MN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2021 оны 03 дугаар сарын 31-ний </a:t>
            </a:r>
            <a:r>
              <a:rPr lang="mn-MN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өдөр Цэцэрлэгийн </a:t>
            </a:r>
            <a:r>
              <a:rPr lang="mn-MN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хүүхдийн модон ширээ сандал” нийлүүлэх  </a:t>
            </a:r>
            <a:r>
              <a:rPr lang="mn-MN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10,550,000 төгрөгийн </a:t>
            </a:r>
            <a:r>
              <a:rPr lang="mn-MN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гэрээг </a:t>
            </a:r>
            <a:r>
              <a:rPr lang="mn-MN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байгуулж, 04 </a:t>
            </a:r>
            <a:r>
              <a:rPr lang="mn-MN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дүгээр сарын 30 өдөр </a:t>
            </a:r>
            <a:r>
              <a:rPr lang="mn-MN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хүлээн авах </a:t>
            </a:r>
            <a:r>
              <a:rPr lang="mn-MN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комисс ажилласан бөгөөд т</a:t>
            </a:r>
            <a:r>
              <a:rPr lang="mn-MN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ус компани нь нийгмийн хариуцлагын хүрээнд сумын </a:t>
            </a:r>
            <a:r>
              <a:rPr lang="mn-MN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цэцэрлэгт </a:t>
            </a:r>
            <a:r>
              <a:rPr lang="mn-MN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хүүхдийн суултуурын хаалт</a:t>
            </a:r>
            <a:r>
              <a:rPr lang="mn-MN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mn-MN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мөн хүүхдийн амны маск </a:t>
            </a:r>
            <a:r>
              <a:rPr lang="mn-MN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зэргийг </a:t>
            </a:r>
            <a:r>
              <a:rPr lang="mn-MN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хандивласан</a:t>
            </a:r>
            <a:r>
              <a:rPr lang="mn-MN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mn-MN" sz="2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3D852E2-2736-46E2-BCFC-4E6D4D0374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61391" cy="86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9211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o description available.">
            <a:extLst>
              <a:ext uri="{FF2B5EF4-FFF2-40B4-BE49-F238E27FC236}">
                <a16:creationId xmlns:a16="http://schemas.microsoft.com/office/drawing/2014/main" xmlns="" id="{FBB76F50-5A93-48F2-851F-95E148A63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026" y="212036"/>
            <a:ext cx="3763617" cy="282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No description available.">
            <a:extLst>
              <a:ext uri="{FF2B5EF4-FFF2-40B4-BE49-F238E27FC236}">
                <a16:creationId xmlns:a16="http://schemas.microsoft.com/office/drawing/2014/main" xmlns="" id="{69236093-F42D-4893-906B-B5510B2D7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4192" y="231915"/>
            <a:ext cx="3763616" cy="282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No description available.">
            <a:extLst>
              <a:ext uri="{FF2B5EF4-FFF2-40B4-BE49-F238E27FC236}">
                <a16:creationId xmlns:a16="http://schemas.microsoft.com/office/drawing/2014/main" xmlns="" id="{FA1CF4BC-7666-487B-820F-628DDFC0B3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9356" y="238541"/>
            <a:ext cx="3763615" cy="282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No description available.">
            <a:extLst>
              <a:ext uri="{FF2B5EF4-FFF2-40B4-BE49-F238E27FC236}">
                <a16:creationId xmlns:a16="http://schemas.microsoft.com/office/drawing/2014/main" xmlns="" id="{3708B413-F9AA-4D60-A31E-F53ABB94A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293" y="3429000"/>
            <a:ext cx="3689350" cy="276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No description available.">
            <a:extLst>
              <a:ext uri="{FF2B5EF4-FFF2-40B4-BE49-F238E27FC236}">
                <a16:creationId xmlns:a16="http://schemas.microsoft.com/office/drawing/2014/main" xmlns="" id="{F9F7D257-311B-4CAC-A5F9-232B57AE0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161181" y="3429000"/>
            <a:ext cx="3816627" cy="286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No description available.">
            <a:extLst>
              <a:ext uri="{FF2B5EF4-FFF2-40B4-BE49-F238E27FC236}">
                <a16:creationId xmlns:a16="http://schemas.microsoft.com/office/drawing/2014/main" xmlns="" id="{45555015-9F9F-44F8-828F-B5363E238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269356" y="3429000"/>
            <a:ext cx="3763616" cy="282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6168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F80A64-2941-45BA-9C39-F25839540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499" y="172278"/>
            <a:ext cx="11766457" cy="3162299"/>
          </a:xfrm>
        </p:spPr>
        <p:txBody>
          <a:bodyPr>
            <a:noAutofit/>
          </a:bodyPr>
          <a:lstStyle/>
          <a:p>
            <a:pPr algn="just"/>
            <a:r>
              <a:rPr lang="mn-MN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2021 оны орон нутгийн хөгжлийн сангийн хөрөнгөөр сумын эрүүл мэндийн газарт </a:t>
            </a:r>
            <a:r>
              <a:rPr lang="mn-MN" sz="2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mn-MN" sz="2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Цусны шинжилгээний анализатор</a:t>
            </a:r>
            <a:r>
              <a:rPr lang="mn-MN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mn-MN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нии</a:t>
            </a:r>
            <a:r>
              <a:rPr lang="mn-MN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̆лүүлэх тендерийг 2 дугаар сард </a:t>
            </a:r>
            <a:r>
              <a:rPr lang="mn-MN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зарлаж, </a:t>
            </a:r>
            <a:r>
              <a:rPr lang="mn-MN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тус тендерт “ Баянгол мед” ХХК , “Ариун мед трейд” ХХК “Пролианс” ХХК – </a:t>
            </a:r>
            <a:r>
              <a:rPr lang="mn-MN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ууд </a:t>
            </a:r>
            <a:r>
              <a:rPr lang="mn-MN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оролцохоор тендерийн баримт бичгээ </a:t>
            </a:r>
            <a:r>
              <a:rPr lang="mn-MN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ирүүлж, “</a:t>
            </a:r>
            <a:r>
              <a:rPr lang="mn-MN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Пролианс” </a:t>
            </a:r>
            <a:r>
              <a:rPr lang="mn-MN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ХХК шалгаран, 2021 оны 03 сарын 30-ны өдөр гэрээ байгуулан, 2021 оны 06 сарын 11-ний </a:t>
            </a:r>
            <a:r>
              <a:rPr lang="mn-MN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өдөр ажил хүлээлцэх комисс ажиллан, барааг хүлээн авсан.</a:t>
            </a:r>
            <a:br>
              <a:rPr lang="mn-MN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mn-MN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mn-MN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mn-MN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2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Зургийн тодорхойлолт алга байна.">
            <a:extLst>
              <a:ext uri="{FF2B5EF4-FFF2-40B4-BE49-F238E27FC236}">
                <a16:creationId xmlns:a16="http://schemas.microsoft.com/office/drawing/2014/main" xmlns="" id="{24662E9D-5FE6-4ABE-BC36-629D0EDDE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499" y="3816456"/>
            <a:ext cx="3626676" cy="272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зогсож байна гэх мэтийн зураг байж болно">
            <a:extLst>
              <a:ext uri="{FF2B5EF4-FFF2-40B4-BE49-F238E27FC236}">
                <a16:creationId xmlns:a16="http://schemas.microsoft.com/office/drawing/2014/main" xmlns="" id="{292C3A87-B7B2-47E7-AE7B-0EA1DBC71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2662" y="3788466"/>
            <a:ext cx="3626676" cy="272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Зургийн тодорхойлолт алга байна.">
            <a:extLst>
              <a:ext uri="{FF2B5EF4-FFF2-40B4-BE49-F238E27FC236}">
                <a16:creationId xmlns:a16="http://schemas.microsoft.com/office/drawing/2014/main" xmlns="" id="{04CB4A0A-F704-428D-A3FD-84ABEFA24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4825" y="3844448"/>
            <a:ext cx="3056834" cy="266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3682363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872</TotalTime>
  <Words>535</Words>
  <Application>Microsoft Office PowerPoint</Application>
  <PresentationFormat>Custom</PresentationFormat>
  <Paragraphs>43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Facet</vt:lpstr>
      <vt:lpstr>Говьсүмбэр аймаг Баянтал сум </vt:lpstr>
      <vt:lpstr>Slide 2</vt:lpstr>
      <vt:lpstr>Slide 3</vt:lpstr>
      <vt:lpstr>Slide 4</vt:lpstr>
      <vt:lpstr>ОНХС-гийн мэдээллийн ил тод байдал</vt:lpstr>
      <vt:lpstr>Slide 6</vt:lpstr>
      <vt:lpstr>2021 оны ОНХС-гийн хөрөнгөөр хийгдсэн ажил </vt:lpstr>
      <vt:lpstr>Slide 8</vt:lpstr>
      <vt:lpstr>2021 оны орон нутгийн хөгжлийн сангийн хөрөнгөөр сумын эрүүл мэндийн газарт “Цусны шинжилгээний анализатор” нийлүүлэх тендерийг 2 дугаар сард зарлаж, тус тендерт “ Баянгол мед” ХХК , “Ариун мед трейд” ХХК “Пролианс” ХХК – ууд оролцохоор тендерийн баримт бичгээ ирүүлж, “Пролианс” ХХК шалгаран, 2021 оны 03 сарын 30-ны өдөр гэрээ байгуулан, 2021 оны 06 сарын 11-ний өдөр ажил хүлээлцэх комисс ажиллан, барааг хүлээн авсан.     </vt:lpstr>
      <vt:lpstr>2021 оны Сумын төвийн болон зөрлөгүүдийн нохой муур устгалын ажил 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Optiplex-3070</dc:creator>
  <cp:lastModifiedBy>ИЛ ТОД</cp:lastModifiedBy>
  <cp:revision>69</cp:revision>
  <dcterms:created xsi:type="dcterms:W3CDTF">2021-06-07T09:22:09Z</dcterms:created>
  <dcterms:modified xsi:type="dcterms:W3CDTF">2021-07-26T11:03:11Z</dcterms:modified>
</cp:coreProperties>
</file>