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5" r:id="rId2"/>
    <p:sldId id="272" r:id="rId3"/>
    <p:sldId id="273" r:id="rId4"/>
    <p:sldId id="261" r:id="rId5"/>
    <p:sldId id="262" r:id="rId6"/>
    <p:sldId id="269" r:id="rId7"/>
    <p:sldId id="270" r:id="rId8"/>
    <p:sldId id="264" r:id="rId9"/>
    <p:sldId id="266" r:id="rId10"/>
    <p:sldId id="267" r:id="rId11"/>
    <p:sldId id="268" r:id="rId12"/>
    <p:sldId id="271" r:id="rId13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2E92-8140-4C84-8E91-0BB849C5F1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FAA351-AE60-49B7-9438-0F7B695B23CA}">
      <dgm:prSet/>
      <dgm:spPr/>
      <dgm:t>
        <a:bodyPr/>
        <a:lstStyle/>
        <a:p>
          <a:pPr rtl="0"/>
          <a:r>
            <a:rPr lang="mn-MN" b="1" smtClean="0"/>
            <a:t>Мал эмнэлгийн тасаг </a:t>
          </a:r>
          <a:endParaRPr lang="en-US"/>
        </a:p>
      </dgm:t>
    </dgm:pt>
    <dgm:pt modelId="{0A7BD19C-4652-43AE-8123-2645EE907A06}" type="parTrans" cxnId="{B836D3DE-88BB-4686-9D45-EBBD334C03DD}">
      <dgm:prSet/>
      <dgm:spPr/>
      <dgm:t>
        <a:bodyPr/>
        <a:lstStyle/>
        <a:p>
          <a:endParaRPr lang="en-US"/>
        </a:p>
      </dgm:t>
    </dgm:pt>
    <dgm:pt modelId="{5EA6CA4C-319B-414F-ABD8-C851E234085E}" type="sibTrans" cxnId="{B836D3DE-88BB-4686-9D45-EBBD334C03DD}">
      <dgm:prSet/>
      <dgm:spPr/>
      <dgm:t>
        <a:bodyPr/>
        <a:lstStyle/>
        <a:p>
          <a:endParaRPr lang="en-US"/>
        </a:p>
      </dgm:t>
    </dgm:pt>
    <dgm:pt modelId="{36D52433-A857-41B9-977A-66071C71A6D3}" type="pres">
      <dgm:prSet presAssocID="{B39E2E92-8140-4C84-8E91-0BB849C5F13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937A9-4DF8-44F3-B64A-506BDF1ACC7B}" type="pres">
      <dgm:prSet presAssocID="{6FFAA351-AE60-49B7-9438-0F7B695B23CA}" presName="circle1" presStyleLbl="node1" presStyleIdx="0" presStyleCnt="1"/>
      <dgm:spPr/>
    </dgm:pt>
    <dgm:pt modelId="{5B63E424-227C-48B5-BFE9-2B6B5B5B5E4C}" type="pres">
      <dgm:prSet presAssocID="{6FFAA351-AE60-49B7-9438-0F7B695B23CA}" presName="space" presStyleCnt="0"/>
      <dgm:spPr/>
    </dgm:pt>
    <dgm:pt modelId="{6222247B-2C3A-49E4-A556-96AA67B960A0}" type="pres">
      <dgm:prSet presAssocID="{6FFAA351-AE60-49B7-9438-0F7B695B23CA}" presName="rect1" presStyleLbl="alignAcc1" presStyleIdx="0" presStyleCnt="1"/>
      <dgm:spPr/>
      <dgm:t>
        <a:bodyPr/>
        <a:lstStyle/>
        <a:p>
          <a:endParaRPr lang="en-US"/>
        </a:p>
      </dgm:t>
    </dgm:pt>
    <dgm:pt modelId="{C0188FB9-F3D9-4DFF-8951-203CB44C8709}" type="pres">
      <dgm:prSet presAssocID="{6FFAA351-AE60-49B7-9438-0F7B695B23C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6D3DE-88BB-4686-9D45-EBBD334C03DD}" srcId="{B39E2E92-8140-4C84-8E91-0BB849C5F134}" destId="{6FFAA351-AE60-49B7-9438-0F7B695B23CA}" srcOrd="0" destOrd="0" parTransId="{0A7BD19C-4652-43AE-8123-2645EE907A06}" sibTransId="{5EA6CA4C-319B-414F-ABD8-C851E234085E}"/>
    <dgm:cxn modelId="{01192EB4-C083-4EB6-942C-F3376BCBCED1}" type="presOf" srcId="{6FFAA351-AE60-49B7-9438-0F7B695B23CA}" destId="{6222247B-2C3A-49E4-A556-96AA67B960A0}" srcOrd="0" destOrd="0" presId="urn:microsoft.com/office/officeart/2005/8/layout/target3"/>
    <dgm:cxn modelId="{85AEEDE4-C079-4AA9-AB56-9E7BFFE6C5DE}" type="presOf" srcId="{6FFAA351-AE60-49B7-9438-0F7B695B23CA}" destId="{C0188FB9-F3D9-4DFF-8951-203CB44C8709}" srcOrd="1" destOrd="0" presId="urn:microsoft.com/office/officeart/2005/8/layout/target3"/>
    <dgm:cxn modelId="{EA1E66DD-B561-4E09-BCDE-9768EE75872A}" type="presOf" srcId="{B39E2E92-8140-4C84-8E91-0BB849C5F134}" destId="{36D52433-A857-41B9-977A-66071C71A6D3}" srcOrd="0" destOrd="0" presId="urn:microsoft.com/office/officeart/2005/8/layout/target3"/>
    <dgm:cxn modelId="{8C2900DB-A164-457C-B0E9-3051966FD292}" type="presParOf" srcId="{36D52433-A857-41B9-977A-66071C71A6D3}" destId="{5A6937A9-4DF8-44F3-B64A-506BDF1ACC7B}" srcOrd="0" destOrd="0" presId="urn:microsoft.com/office/officeart/2005/8/layout/target3"/>
    <dgm:cxn modelId="{33651C7E-8262-42BE-B3CF-25B8AAC27AAE}" type="presParOf" srcId="{36D52433-A857-41B9-977A-66071C71A6D3}" destId="{5B63E424-227C-48B5-BFE9-2B6B5B5B5E4C}" srcOrd="1" destOrd="0" presId="urn:microsoft.com/office/officeart/2005/8/layout/target3"/>
    <dgm:cxn modelId="{CD9A342F-2D62-4C9A-AF64-BA5D5EA7BC74}" type="presParOf" srcId="{36D52433-A857-41B9-977A-66071C71A6D3}" destId="{6222247B-2C3A-49E4-A556-96AA67B960A0}" srcOrd="2" destOrd="0" presId="urn:microsoft.com/office/officeart/2005/8/layout/target3"/>
    <dgm:cxn modelId="{90A7E92C-551E-43B4-9C82-5065A92606B0}" type="presParOf" srcId="{36D52433-A857-41B9-977A-66071C71A6D3}" destId="{C0188FB9-F3D9-4DFF-8951-203CB44C87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309A1-A096-4792-8439-5948F1FA178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5B968F-B8DC-451E-B4AF-89BCCD1AC1FF}">
      <dgm:prSet/>
      <dgm:spPr/>
      <dgm:t>
        <a:bodyPr/>
        <a:lstStyle/>
        <a:p>
          <a:pPr rtl="0"/>
          <a:r>
            <a:rPr lang="mn-MN" b="1" smtClean="0"/>
            <a:t>Мал эмнэлгийн тасаг </a:t>
          </a:r>
          <a:endParaRPr lang="en-US"/>
        </a:p>
      </dgm:t>
    </dgm:pt>
    <dgm:pt modelId="{AA8D923A-0707-492B-BAFD-35FAF85EC69D}" type="parTrans" cxnId="{0F218D74-4CB0-4B4C-B5F2-B6BB25D6515E}">
      <dgm:prSet/>
      <dgm:spPr/>
      <dgm:t>
        <a:bodyPr/>
        <a:lstStyle/>
        <a:p>
          <a:endParaRPr lang="en-US"/>
        </a:p>
      </dgm:t>
    </dgm:pt>
    <dgm:pt modelId="{A1BB93C3-0A7E-4881-B761-F9FB459465FF}" type="sibTrans" cxnId="{0F218D74-4CB0-4B4C-B5F2-B6BB25D6515E}">
      <dgm:prSet/>
      <dgm:spPr/>
      <dgm:t>
        <a:bodyPr/>
        <a:lstStyle/>
        <a:p>
          <a:endParaRPr lang="en-US"/>
        </a:p>
      </dgm:t>
    </dgm:pt>
    <dgm:pt modelId="{52590F71-A627-4D65-A60C-CB4B57E00D34}" type="pres">
      <dgm:prSet presAssocID="{0C0309A1-A096-4792-8439-5948F1FA17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CEC1C-D6D4-47F2-AF55-B28368F368A9}" type="pres">
      <dgm:prSet presAssocID="{ED5B968F-B8DC-451E-B4AF-89BCCD1AC1FF}" presName="circle1" presStyleLbl="node1" presStyleIdx="0" presStyleCnt="1"/>
      <dgm:spPr/>
    </dgm:pt>
    <dgm:pt modelId="{B76B767E-6E11-4F73-B5CF-C1BE043CB891}" type="pres">
      <dgm:prSet presAssocID="{ED5B968F-B8DC-451E-B4AF-89BCCD1AC1FF}" presName="space" presStyleCnt="0"/>
      <dgm:spPr/>
    </dgm:pt>
    <dgm:pt modelId="{2E07CAE6-2FBA-4BE5-8E92-6A5457D24E36}" type="pres">
      <dgm:prSet presAssocID="{ED5B968F-B8DC-451E-B4AF-89BCCD1AC1FF}" presName="rect1" presStyleLbl="alignAcc1" presStyleIdx="0" presStyleCnt="1"/>
      <dgm:spPr/>
      <dgm:t>
        <a:bodyPr/>
        <a:lstStyle/>
        <a:p>
          <a:endParaRPr lang="en-US"/>
        </a:p>
      </dgm:t>
    </dgm:pt>
    <dgm:pt modelId="{A039325E-35EE-41CB-BEB5-9CD2254D37BF}" type="pres">
      <dgm:prSet presAssocID="{ED5B968F-B8DC-451E-B4AF-89BCCD1AC1F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E3058-604A-4E5C-8463-54D55BE9B799}" type="presOf" srcId="{0C0309A1-A096-4792-8439-5948F1FA1789}" destId="{52590F71-A627-4D65-A60C-CB4B57E00D34}" srcOrd="0" destOrd="0" presId="urn:microsoft.com/office/officeart/2005/8/layout/target3"/>
    <dgm:cxn modelId="{0F218D74-4CB0-4B4C-B5F2-B6BB25D6515E}" srcId="{0C0309A1-A096-4792-8439-5948F1FA1789}" destId="{ED5B968F-B8DC-451E-B4AF-89BCCD1AC1FF}" srcOrd="0" destOrd="0" parTransId="{AA8D923A-0707-492B-BAFD-35FAF85EC69D}" sibTransId="{A1BB93C3-0A7E-4881-B761-F9FB459465FF}"/>
    <dgm:cxn modelId="{8B4B8947-998B-4B41-9AC7-12E6811EE50F}" type="presOf" srcId="{ED5B968F-B8DC-451E-B4AF-89BCCD1AC1FF}" destId="{A039325E-35EE-41CB-BEB5-9CD2254D37BF}" srcOrd="1" destOrd="0" presId="urn:microsoft.com/office/officeart/2005/8/layout/target3"/>
    <dgm:cxn modelId="{68DFB93B-7E09-4799-914D-507F4926E80F}" type="presOf" srcId="{ED5B968F-B8DC-451E-B4AF-89BCCD1AC1FF}" destId="{2E07CAE6-2FBA-4BE5-8E92-6A5457D24E36}" srcOrd="0" destOrd="0" presId="urn:microsoft.com/office/officeart/2005/8/layout/target3"/>
    <dgm:cxn modelId="{C8714B20-2FBF-4912-BA50-ED45D36F8D51}" type="presParOf" srcId="{52590F71-A627-4D65-A60C-CB4B57E00D34}" destId="{B31CEC1C-D6D4-47F2-AF55-B28368F368A9}" srcOrd="0" destOrd="0" presId="urn:microsoft.com/office/officeart/2005/8/layout/target3"/>
    <dgm:cxn modelId="{772AF9D8-7EF5-4091-A5EA-BD7FD963623C}" type="presParOf" srcId="{52590F71-A627-4D65-A60C-CB4B57E00D34}" destId="{B76B767E-6E11-4F73-B5CF-C1BE043CB891}" srcOrd="1" destOrd="0" presId="urn:microsoft.com/office/officeart/2005/8/layout/target3"/>
    <dgm:cxn modelId="{3AB39F3D-F0AB-44E0-BADC-C17841528EE6}" type="presParOf" srcId="{52590F71-A627-4D65-A60C-CB4B57E00D34}" destId="{2E07CAE6-2FBA-4BE5-8E92-6A5457D24E36}" srcOrd="2" destOrd="0" presId="urn:microsoft.com/office/officeart/2005/8/layout/target3"/>
    <dgm:cxn modelId="{644B9384-F137-44AD-9874-55947F2D948A}" type="presParOf" srcId="{52590F71-A627-4D65-A60C-CB4B57E00D34}" destId="{A039325E-35EE-41CB-BEB5-9CD2254D37B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F8E57-7A94-4C9C-B638-25AD85253D3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A3E954-AB56-4986-A1EF-09399763D85A}">
      <dgm:prSet/>
      <dgm:spPr/>
      <dgm:t>
        <a:bodyPr/>
        <a:lstStyle/>
        <a:p>
          <a:pPr rtl="0"/>
          <a:r>
            <a:rPr lang="mn-MN" b="1" dirty="0" smtClean="0"/>
            <a:t>Хөдөө аж ахуйн тасаг</a:t>
          </a:r>
          <a:endParaRPr lang="en-US" dirty="0"/>
        </a:p>
      </dgm:t>
    </dgm:pt>
    <dgm:pt modelId="{1123194F-BEB6-4371-8B92-A8F88A40FED1}" type="parTrans" cxnId="{4A15FCAB-2220-4792-A569-637045E88771}">
      <dgm:prSet/>
      <dgm:spPr/>
      <dgm:t>
        <a:bodyPr/>
        <a:lstStyle/>
        <a:p>
          <a:endParaRPr lang="en-US"/>
        </a:p>
      </dgm:t>
    </dgm:pt>
    <dgm:pt modelId="{7970535D-A5A9-43CE-8324-29D205669AD5}" type="sibTrans" cxnId="{4A15FCAB-2220-4792-A569-637045E88771}">
      <dgm:prSet/>
      <dgm:spPr/>
      <dgm:t>
        <a:bodyPr/>
        <a:lstStyle/>
        <a:p>
          <a:endParaRPr lang="en-US"/>
        </a:p>
      </dgm:t>
    </dgm:pt>
    <dgm:pt modelId="{E8ADB097-A5A2-4E1D-835A-D95F1230E951}" type="pres">
      <dgm:prSet presAssocID="{9C9F8E57-7A94-4C9C-B638-25AD85253D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6EE46-FBB4-4417-83AB-E439221E225D}" type="pres">
      <dgm:prSet presAssocID="{5EA3E954-AB56-4986-A1EF-09399763D85A}" presName="circle1" presStyleLbl="node1" presStyleIdx="0" presStyleCnt="1" custLinFactNeighborX="-19131"/>
      <dgm:spPr/>
    </dgm:pt>
    <dgm:pt modelId="{4436618D-467B-4D6A-9A98-B4A0B4311C18}" type="pres">
      <dgm:prSet presAssocID="{5EA3E954-AB56-4986-A1EF-09399763D85A}" presName="space" presStyleCnt="0"/>
      <dgm:spPr/>
    </dgm:pt>
    <dgm:pt modelId="{7962A888-D6A4-439C-9AD4-F4358D2B15DE}" type="pres">
      <dgm:prSet presAssocID="{5EA3E954-AB56-4986-A1EF-09399763D85A}" presName="rect1" presStyleLbl="alignAcc1" presStyleIdx="0" presStyleCnt="1" custLinFactNeighborX="-1865" custLinFactNeighborY="0"/>
      <dgm:spPr/>
      <dgm:t>
        <a:bodyPr/>
        <a:lstStyle/>
        <a:p>
          <a:endParaRPr lang="en-US"/>
        </a:p>
      </dgm:t>
    </dgm:pt>
    <dgm:pt modelId="{8840320D-9481-4480-AE1E-0534D2169DE6}" type="pres">
      <dgm:prSet presAssocID="{5EA3E954-AB56-4986-A1EF-09399763D8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5FCAB-2220-4792-A569-637045E88771}" srcId="{9C9F8E57-7A94-4C9C-B638-25AD85253D30}" destId="{5EA3E954-AB56-4986-A1EF-09399763D85A}" srcOrd="0" destOrd="0" parTransId="{1123194F-BEB6-4371-8B92-A8F88A40FED1}" sibTransId="{7970535D-A5A9-43CE-8324-29D205669AD5}"/>
    <dgm:cxn modelId="{5BAE2E2A-C399-42C4-8D6F-39FF13905DE9}" type="presOf" srcId="{5EA3E954-AB56-4986-A1EF-09399763D85A}" destId="{8840320D-9481-4480-AE1E-0534D2169DE6}" srcOrd="1" destOrd="0" presId="urn:microsoft.com/office/officeart/2005/8/layout/target3"/>
    <dgm:cxn modelId="{64AC4C4E-16AA-4FDA-8D74-89258C5E6B84}" type="presOf" srcId="{5EA3E954-AB56-4986-A1EF-09399763D85A}" destId="{7962A888-D6A4-439C-9AD4-F4358D2B15DE}" srcOrd="0" destOrd="0" presId="urn:microsoft.com/office/officeart/2005/8/layout/target3"/>
    <dgm:cxn modelId="{A38BBECD-FEEA-452C-9591-7E816883EB60}" type="presOf" srcId="{9C9F8E57-7A94-4C9C-B638-25AD85253D30}" destId="{E8ADB097-A5A2-4E1D-835A-D95F1230E951}" srcOrd="0" destOrd="0" presId="urn:microsoft.com/office/officeart/2005/8/layout/target3"/>
    <dgm:cxn modelId="{3E1F4592-1AE9-4F05-B2F5-6606CD826D25}" type="presParOf" srcId="{E8ADB097-A5A2-4E1D-835A-D95F1230E951}" destId="{3096EE46-FBB4-4417-83AB-E439221E225D}" srcOrd="0" destOrd="0" presId="urn:microsoft.com/office/officeart/2005/8/layout/target3"/>
    <dgm:cxn modelId="{C8A0F2C4-FBB4-4EED-B0C3-C8C681D8A139}" type="presParOf" srcId="{E8ADB097-A5A2-4E1D-835A-D95F1230E951}" destId="{4436618D-467B-4D6A-9A98-B4A0B4311C18}" srcOrd="1" destOrd="0" presId="urn:microsoft.com/office/officeart/2005/8/layout/target3"/>
    <dgm:cxn modelId="{D8B70AD2-1FD0-4CAA-8132-65882CA882ED}" type="presParOf" srcId="{E8ADB097-A5A2-4E1D-835A-D95F1230E951}" destId="{7962A888-D6A4-439C-9AD4-F4358D2B15DE}" srcOrd="2" destOrd="0" presId="urn:microsoft.com/office/officeart/2005/8/layout/target3"/>
    <dgm:cxn modelId="{B30430E9-0B36-435D-A2A3-7E75F0439A4E}" type="presParOf" srcId="{E8ADB097-A5A2-4E1D-835A-D95F1230E951}" destId="{8840320D-9481-4480-AE1E-0534D2169DE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7F589-C184-4EEC-A9DA-D2752548713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5C3FE5-D0D8-40A3-AF1F-6B82D1E2E55D}">
      <dgm:prSet/>
      <dgm:spPr/>
      <dgm:t>
        <a:bodyPr/>
        <a:lstStyle/>
        <a:p>
          <a:pPr rtl="0"/>
          <a:r>
            <a:rPr lang="mn-MN" b="1" dirty="0" smtClean="0"/>
            <a:t>Хөдөө аж ахуйн тасаг</a:t>
          </a:r>
          <a:endParaRPr lang="en-US" dirty="0"/>
        </a:p>
      </dgm:t>
    </dgm:pt>
    <dgm:pt modelId="{5FCB4664-14E3-4E82-BADE-A7D273ABA687}" type="parTrans" cxnId="{D0281A0E-6D33-4333-95DD-51D4DF05F5CD}">
      <dgm:prSet/>
      <dgm:spPr/>
      <dgm:t>
        <a:bodyPr/>
        <a:lstStyle/>
        <a:p>
          <a:endParaRPr lang="en-US"/>
        </a:p>
      </dgm:t>
    </dgm:pt>
    <dgm:pt modelId="{C651E0C9-3D95-4E5B-A72D-B513EF7E0657}" type="sibTrans" cxnId="{D0281A0E-6D33-4333-95DD-51D4DF05F5CD}">
      <dgm:prSet/>
      <dgm:spPr/>
      <dgm:t>
        <a:bodyPr/>
        <a:lstStyle/>
        <a:p>
          <a:endParaRPr lang="en-US"/>
        </a:p>
      </dgm:t>
    </dgm:pt>
    <dgm:pt modelId="{A54C1A7B-FF6C-4CA2-AD7B-5934CD352F95}" type="pres">
      <dgm:prSet presAssocID="{E167F589-C184-4EEC-A9DA-D2752548713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C6AB5-0EE7-43FD-9DDD-A6F693B93C5D}" type="pres">
      <dgm:prSet presAssocID="{D35C3FE5-D0D8-40A3-AF1F-6B82D1E2E55D}" presName="circle1" presStyleLbl="node1" presStyleIdx="0" presStyleCnt="1"/>
      <dgm:spPr/>
    </dgm:pt>
    <dgm:pt modelId="{C17C41EA-0976-41B6-8EB2-EEF699DE9EF3}" type="pres">
      <dgm:prSet presAssocID="{D35C3FE5-D0D8-40A3-AF1F-6B82D1E2E55D}" presName="space" presStyleCnt="0"/>
      <dgm:spPr/>
    </dgm:pt>
    <dgm:pt modelId="{93217F42-6724-42A4-9E5F-FAE2D684EB3B}" type="pres">
      <dgm:prSet presAssocID="{D35C3FE5-D0D8-40A3-AF1F-6B82D1E2E55D}" presName="rect1" presStyleLbl="alignAcc1" presStyleIdx="0" presStyleCnt="1"/>
      <dgm:spPr/>
      <dgm:t>
        <a:bodyPr/>
        <a:lstStyle/>
        <a:p>
          <a:endParaRPr lang="en-US"/>
        </a:p>
      </dgm:t>
    </dgm:pt>
    <dgm:pt modelId="{4576EA9A-D7EB-4DB3-91CB-EC0613863D26}" type="pres">
      <dgm:prSet presAssocID="{D35C3FE5-D0D8-40A3-AF1F-6B82D1E2E5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81A0E-6D33-4333-95DD-51D4DF05F5CD}" srcId="{E167F589-C184-4EEC-A9DA-D27525487138}" destId="{D35C3FE5-D0D8-40A3-AF1F-6B82D1E2E55D}" srcOrd="0" destOrd="0" parTransId="{5FCB4664-14E3-4E82-BADE-A7D273ABA687}" sibTransId="{C651E0C9-3D95-4E5B-A72D-B513EF7E0657}"/>
    <dgm:cxn modelId="{788E11D6-E0D6-4AFC-939A-8E9919E9BC5B}" type="presOf" srcId="{E167F589-C184-4EEC-A9DA-D27525487138}" destId="{A54C1A7B-FF6C-4CA2-AD7B-5934CD352F95}" srcOrd="0" destOrd="0" presId="urn:microsoft.com/office/officeart/2005/8/layout/target3"/>
    <dgm:cxn modelId="{BC120CC0-B693-4BE3-8115-CA51C2AF24D5}" type="presOf" srcId="{D35C3FE5-D0D8-40A3-AF1F-6B82D1E2E55D}" destId="{93217F42-6724-42A4-9E5F-FAE2D684EB3B}" srcOrd="0" destOrd="0" presId="urn:microsoft.com/office/officeart/2005/8/layout/target3"/>
    <dgm:cxn modelId="{0526DA28-8612-4256-8100-4339269B52F9}" type="presOf" srcId="{D35C3FE5-D0D8-40A3-AF1F-6B82D1E2E55D}" destId="{4576EA9A-D7EB-4DB3-91CB-EC0613863D26}" srcOrd="1" destOrd="0" presId="urn:microsoft.com/office/officeart/2005/8/layout/target3"/>
    <dgm:cxn modelId="{2D1F1FA7-38D8-4943-A710-072AA0E8761F}" type="presParOf" srcId="{A54C1A7B-FF6C-4CA2-AD7B-5934CD352F95}" destId="{6FAC6AB5-0EE7-43FD-9DDD-A6F693B93C5D}" srcOrd="0" destOrd="0" presId="urn:microsoft.com/office/officeart/2005/8/layout/target3"/>
    <dgm:cxn modelId="{F13645ED-BC2C-4E58-BE04-93ADF0D3EF4D}" type="presParOf" srcId="{A54C1A7B-FF6C-4CA2-AD7B-5934CD352F95}" destId="{C17C41EA-0976-41B6-8EB2-EEF699DE9EF3}" srcOrd="1" destOrd="0" presId="urn:microsoft.com/office/officeart/2005/8/layout/target3"/>
    <dgm:cxn modelId="{1824C673-258F-4855-A379-306CC364F456}" type="presParOf" srcId="{A54C1A7B-FF6C-4CA2-AD7B-5934CD352F95}" destId="{93217F42-6724-42A4-9E5F-FAE2D684EB3B}" srcOrd="2" destOrd="0" presId="urn:microsoft.com/office/officeart/2005/8/layout/target3"/>
    <dgm:cxn modelId="{F134A77E-A2DC-4750-9810-1B0E646C9D98}" type="presParOf" srcId="{A54C1A7B-FF6C-4CA2-AD7B-5934CD352F95}" destId="{4576EA9A-D7EB-4DB3-91CB-EC0613863D2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71282F-F418-4272-905A-9E5907DD1F6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49F482-A428-4088-9AB6-342FF5C6FCA4}">
      <dgm:prSet/>
      <dgm:spPr/>
      <dgm:t>
        <a:bodyPr/>
        <a:lstStyle/>
        <a:p>
          <a:pPr rtl="0"/>
          <a:r>
            <a:rPr lang="mn-MN" dirty="0" smtClean="0"/>
            <a:t>ЭРҮҮЛ МЭНДИЙН ТӨВ</a:t>
          </a:r>
          <a:endParaRPr lang="en-US" dirty="0"/>
        </a:p>
      </dgm:t>
    </dgm:pt>
    <dgm:pt modelId="{04DB32BF-BC2B-4983-84AF-86901D9DCD4A}" type="parTrans" cxnId="{4497901E-232E-4093-8045-2E5240BDDEF8}">
      <dgm:prSet/>
      <dgm:spPr/>
      <dgm:t>
        <a:bodyPr/>
        <a:lstStyle/>
        <a:p>
          <a:endParaRPr lang="en-US"/>
        </a:p>
      </dgm:t>
    </dgm:pt>
    <dgm:pt modelId="{E2A3EA59-4189-4E2E-AB9C-7AD768C9FF45}" type="sibTrans" cxnId="{4497901E-232E-4093-8045-2E5240BDDEF8}">
      <dgm:prSet/>
      <dgm:spPr/>
      <dgm:t>
        <a:bodyPr/>
        <a:lstStyle/>
        <a:p>
          <a:endParaRPr lang="en-US"/>
        </a:p>
      </dgm:t>
    </dgm:pt>
    <dgm:pt modelId="{0D5E3969-9251-4132-89EB-3562775C92B7}" type="pres">
      <dgm:prSet presAssocID="{AC71282F-F418-4272-905A-9E5907DD1F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06847-75A1-4F3B-BED0-8E3B9A8539C1}" type="pres">
      <dgm:prSet presAssocID="{AF49F482-A428-4088-9AB6-342FF5C6FCA4}" presName="circle1" presStyleLbl="node1" presStyleIdx="0" presStyleCnt="1"/>
      <dgm:spPr/>
    </dgm:pt>
    <dgm:pt modelId="{0E97E2A6-ADC9-4B69-AF79-A4AEBDC5D99F}" type="pres">
      <dgm:prSet presAssocID="{AF49F482-A428-4088-9AB6-342FF5C6FCA4}" presName="space" presStyleCnt="0"/>
      <dgm:spPr/>
    </dgm:pt>
    <dgm:pt modelId="{4DE3686E-9DC3-4A75-A071-789FD51E9A72}" type="pres">
      <dgm:prSet presAssocID="{AF49F482-A428-4088-9AB6-342FF5C6FCA4}" presName="rect1" presStyleLbl="alignAcc1" presStyleIdx="0" presStyleCnt="1" custLinFactNeighborX="6572" custLinFactNeighborY="-3972"/>
      <dgm:spPr/>
      <dgm:t>
        <a:bodyPr/>
        <a:lstStyle/>
        <a:p>
          <a:endParaRPr lang="en-US"/>
        </a:p>
      </dgm:t>
    </dgm:pt>
    <dgm:pt modelId="{9370E4E7-908E-479F-9C7A-6B2BECBFAB66}" type="pres">
      <dgm:prSet presAssocID="{AF49F482-A428-4088-9AB6-342FF5C6FC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D330F-3EF1-47B8-A186-AC782BAD9036}" type="presOf" srcId="{AC71282F-F418-4272-905A-9E5907DD1F61}" destId="{0D5E3969-9251-4132-89EB-3562775C92B7}" srcOrd="0" destOrd="0" presId="urn:microsoft.com/office/officeart/2005/8/layout/target3"/>
    <dgm:cxn modelId="{4497901E-232E-4093-8045-2E5240BDDEF8}" srcId="{AC71282F-F418-4272-905A-9E5907DD1F61}" destId="{AF49F482-A428-4088-9AB6-342FF5C6FCA4}" srcOrd="0" destOrd="0" parTransId="{04DB32BF-BC2B-4983-84AF-86901D9DCD4A}" sibTransId="{E2A3EA59-4189-4E2E-AB9C-7AD768C9FF45}"/>
    <dgm:cxn modelId="{20B6CBCC-0C68-4C40-A394-958EEC17BEA0}" type="presOf" srcId="{AF49F482-A428-4088-9AB6-342FF5C6FCA4}" destId="{9370E4E7-908E-479F-9C7A-6B2BECBFAB66}" srcOrd="1" destOrd="0" presId="urn:microsoft.com/office/officeart/2005/8/layout/target3"/>
    <dgm:cxn modelId="{043A2106-274A-4854-8337-76075746D380}" type="presOf" srcId="{AF49F482-A428-4088-9AB6-342FF5C6FCA4}" destId="{4DE3686E-9DC3-4A75-A071-789FD51E9A72}" srcOrd="0" destOrd="0" presId="urn:microsoft.com/office/officeart/2005/8/layout/target3"/>
    <dgm:cxn modelId="{48846C3A-77E0-45DF-8E7C-825948DD444A}" type="presParOf" srcId="{0D5E3969-9251-4132-89EB-3562775C92B7}" destId="{B5006847-75A1-4F3B-BED0-8E3B9A8539C1}" srcOrd="0" destOrd="0" presId="urn:microsoft.com/office/officeart/2005/8/layout/target3"/>
    <dgm:cxn modelId="{A29F8E5C-E5B7-4FBF-8797-0F6D15AF8E03}" type="presParOf" srcId="{0D5E3969-9251-4132-89EB-3562775C92B7}" destId="{0E97E2A6-ADC9-4B69-AF79-A4AEBDC5D99F}" srcOrd="1" destOrd="0" presId="urn:microsoft.com/office/officeart/2005/8/layout/target3"/>
    <dgm:cxn modelId="{E478C13E-3272-4116-BA0D-E818963793A3}" type="presParOf" srcId="{0D5E3969-9251-4132-89EB-3562775C92B7}" destId="{4DE3686E-9DC3-4A75-A071-789FD51E9A72}" srcOrd="2" destOrd="0" presId="urn:microsoft.com/office/officeart/2005/8/layout/target3"/>
    <dgm:cxn modelId="{5FAE3D5D-A3BD-4A5E-BD09-47F42F8A6CB0}" type="presParOf" srcId="{0D5E3969-9251-4132-89EB-3562775C92B7}" destId="{9370E4E7-908E-479F-9C7A-6B2BECBFAB6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76A13-03F0-4AD9-811D-1BF6B006633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83374-538D-43CC-978F-FA47CB467E16}">
      <dgm:prSet/>
      <dgm:spPr/>
      <dgm:t>
        <a:bodyPr/>
        <a:lstStyle/>
        <a:p>
          <a:pPr rtl="0"/>
          <a:r>
            <a:rPr lang="mn-MN" dirty="0" smtClean="0"/>
            <a:t>ХӨДӨЛМӨР, ХАЛАМЖИЙН ҮЙЛЧИЛГЭЭ:</a:t>
          </a:r>
          <a:br>
            <a:rPr lang="mn-MN" dirty="0" smtClean="0"/>
          </a:br>
          <a:endParaRPr lang="en-US" dirty="0"/>
        </a:p>
      </dgm:t>
    </dgm:pt>
    <dgm:pt modelId="{EC5DAE48-2070-481B-A88B-0EA348B459E1}" type="parTrans" cxnId="{2C5FAFFF-ACB6-4DB5-82D0-6F5E26230009}">
      <dgm:prSet/>
      <dgm:spPr/>
      <dgm:t>
        <a:bodyPr/>
        <a:lstStyle/>
        <a:p>
          <a:endParaRPr lang="en-US"/>
        </a:p>
      </dgm:t>
    </dgm:pt>
    <dgm:pt modelId="{9EACE3BA-AAE8-44E7-97DA-AAA9370BDA61}" type="sibTrans" cxnId="{2C5FAFFF-ACB6-4DB5-82D0-6F5E26230009}">
      <dgm:prSet/>
      <dgm:spPr/>
      <dgm:t>
        <a:bodyPr/>
        <a:lstStyle/>
        <a:p>
          <a:endParaRPr lang="en-US"/>
        </a:p>
      </dgm:t>
    </dgm:pt>
    <dgm:pt modelId="{55E0A79F-B049-43E0-B16B-1184074C5FC2}" type="pres">
      <dgm:prSet presAssocID="{82476A13-03F0-4AD9-811D-1BF6B00663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82332B-E9E7-4CC8-962E-5853A1B6135F}" type="pres">
      <dgm:prSet presAssocID="{6AA83374-538D-43CC-978F-FA47CB467E16}" presName="circle1" presStyleLbl="node1" presStyleIdx="0" presStyleCnt="1"/>
      <dgm:spPr/>
    </dgm:pt>
    <dgm:pt modelId="{065AAA20-6857-4B5A-9BA5-35727EFDDA54}" type="pres">
      <dgm:prSet presAssocID="{6AA83374-538D-43CC-978F-FA47CB467E16}" presName="space" presStyleCnt="0"/>
      <dgm:spPr/>
    </dgm:pt>
    <dgm:pt modelId="{37D08A97-062B-4843-9C09-EDD8CCB89A50}" type="pres">
      <dgm:prSet presAssocID="{6AA83374-538D-43CC-978F-FA47CB467E16}" presName="rect1" presStyleLbl="alignAcc1" presStyleIdx="0" presStyleCnt="1"/>
      <dgm:spPr/>
      <dgm:t>
        <a:bodyPr/>
        <a:lstStyle/>
        <a:p>
          <a:endParaRPr lang="en-US"/>
        </a:p>
      </dgm:t>
    </dgm:pt>
    <dgm:pt modelId="{9A31A9BC-5486-429F-ABAD-D3967782899B}" type="pres">
      <dgm:prSet presAssocID="{6AA83374-538D-43CC-978F-FA47CB467E1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CEDC3-EF01-471C-9DD2-74EA9533277F}" type="presOf" srcId="{6AA83374-538D-43CC-978F-FA47CB467E16}" destId="{37D08A97-062B-4843-9C09-EDD8CCB89A50}" srcOrd="0" destOrd="0" presId="urn:microsoft.com/office/officeart/2005/8/layout/target3"/>
    <dgm:cxn modelId="{92CB26AC-6F81-4FF6-A739-5D3FDFF47089}" type="presOf" srcId="{82476A13-03F0-4AD9-811D-1BF6B006633D}" destId="{55E0A79F-B049-43E0-B16B-1184074C5FC2}" srcOrd="0" destOrd="0" presId="urn:microsoft.com/office/officeart/2005/8/layout/target3"/>
    <dgm:cxn modelId="{28925232-3145-44A0-97CC-9BCC8D63794C}" type="presOf" srcId="{6AA83374-538D-43CC-978F-FA47CB467E16}" destId="{9A31A9BC-5486-429F-ABAD-D3967782899B}" srcOrd="1" destOrd="0" presId="urn:microsoft.com/office/officeart/2005/8/layout/target3"/>
    <dgm:cxn modelId="{2C5FAFFF-ACB6-4DB5-82D0-6F5E26230009}" srcId="{82476A13-03F0-4AD9-811D-1BF6B006633D}" destId="{6AA83374-538D-43CC-978F-FA47CB467E16}" srcOrd="0" destOrd="0" parTransId="{EC5DAE48-2070-481B-A88B-0EA348B459E1}" sibTransId="{9EACE3BA-AAE8-44E7-97DA-AAA9370BDA61}"/>
    <dgm:cxn modelId="{4F170173-9E92-43D2-934A-4E176F1E7B3A}" type="presParOf" srcId="{55E0A79F-B049-43E0-B16B-1184074C5FC2}" destId="{AB82332B-E9E7-4CC8-962E-5853A1B6135F}" srcOrd="0" destOrd="0" presId="urn:microsoft.com/office/officeart/2005/8/layout/target3"/>
    <dgm:cxn modelId="{4651A3E8-839A-45BD-8CAD-B04E5376F158}" type="presParOf" srcId="{55E0A79F-B049-43E0-B16B-1184074C5FC2}" destId="{065AAA20-6857-4B5A-9BA5-35727EFDDA54}" srcOrd="1" destOrd="0" presId="urn:microsoft.com/office/officeart/2005/8/layout/target3"/>
    <dgm:cxn modelId="{BBF92064-96B3-48BC-AEB5-8FB5CA6AA8F5}" type="presParOf" srcId="{55E0A79F-B049-43E0-B16B-1184074C5FC2}" destId="{37D08A97-062B-4843-9C09-EDD8CCB89A50}" srcOrd="2" destOrd="0" presId="urn:microsoft.com/office/officeart/2005/8/layout/target3"/>
    <dgm:cxn modelId="{3A82F61D-2702-4886-93A6-3F1EC1C8C7FB}" type="presParOf" srcId="{55E0A79F-B049-43E0-B16B-1184074C5FC2}" destId="{9A31A9BC-5486-429F-ABAD-D3967782899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937A9-4DF8-44F3-B64A-506BDF1ACC7B}">
      <dsp:nvSpPr>
        <dsp:cNvPr id="0" name=""/>
        <dsp:cNvSpPr/>
      </dsp:nvSpPr>
      <dsp:spPr>
        <a:xfrm>
          <a:off x="0" y="0"/>
          <a:ext cx="805911" cy="8059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2247B-2C3A-49E4-A556-96AA67B960A0}">
      <dsp:nvSpPr>
        <dsp:cNvPr id="0" name=""/>
        <dsp:cNvSpPr/>
      </dsp:nvSpPr>
      <dsp:spPr>
        <a:xfrm>
          <a:off x="402955" y="0"/>
          <a:ext cx="8741044" cy="805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b="1" kern="1200" smtClean="0"/>
            <a:t>Мал эмнэлгийн тасаг </a:t>
          </a:r>
          <a:endParaRPr lang="en-US" sz="3700" kern="1200"/>
        </a:p>
      </dsp:txBody>
      <dsp:txXfrm>
        <a:off x="402955" y="0"/>
        <a:ext cx="8741044" cy="80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CEC1C-D6D4-47F2-AF55-B28368F368A9}">
      <dsp:nvSpPr>
        <dsp:cNvPr id="0" name=""/>
        <dsp:cNvSpPr/>
      </dsp:nvSpPr>
      <dsp:spPr>
        <a:xfrm>
          <a:off x="0" y="0"/>
          <a:ext cx="805911" cy="8059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7CAE6-2FBA-4BE5-8E92-6A5457D24E36}">
      <dsp:nvSpPr>
        <dsp:cNvPr id="0" name=""/>
        <dsp:cNvSpPr/>
      </dsp:nvSpPr>
      <dsp:spPr>
        <a:xfrm>
          <a:off x="402955" y="0"/>
          <a:ext cx="8741044" cy="805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b="1" kern="1200" smtClean="0"/>
            <a:t>Мал эмнэлгийн тасаг </a:t>
          </a:r>
          <a:endParaRPr lang="en-US" sz="3700" kern="1200"/>
        </a:p>
      </dsp:txBody>
      <dsp:txXfrm>
        <a:off x="402955" y="0"/>
        <a:ext cx="8741044" cy="805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6EE46-FBB4-4417-83AB-E439221E225D}">
      <dsp:nvSpPr>
        <dsp:cNvPr id="0" name=""/>
        <dsp:cNvSpPr/>
      </dsp:nvSpPr>
      <dsp:spPr>
        <a:xfrm>
          <a:off x="-207816" y="0"/>
          <a:ext cx="1086279" cy="10862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A888-D6A4-439C-9AD4-F4358D2B15DE}">
      <dsp:nvSpPr>
        <dsp:cNvPr id="0" name=""/>
        <dsp:cNvSpPr/>
      </dsp:nvSpPr>
      <dsp:spPr>
        <a:xfrm>
          <a:off x="374101" y="0"/>
          <a:ext cx="9063684" cy="1086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5000" b="1" kern="1200" dirty="0" smtClean="0"/>
            <a:t>Хөдөө аж ахуйн тасаг</a:t>
          </a:r>
          <a:endParaRPr lang="en-US" sz="5000" kern="1200" dirty="0"/>
        </a:p>
      </dsp:txBody>
      <dsp:txXfrm>
        <a:off x="374101" y="0"/>
        <a:ext cx="9063684" cy="1086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C6AB5-0EE7-43FD-9DDD-A6F693B93C5D}">
      <dsp:nvSpPr>
        <dsp:cNvPr id="0" name=""/>
        <dsp:cNvSpPr/>
      </dsp:nvSpPr>
      <dsp:spPr>
        <a:xfrm>
          <a:off x="0" y="0"/>
          <a:ext cx="1172730" cy="11727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17F42-6724-42A4-9E5F-FAE2D684EB3B}">
      <dsp:nvSpPr>
        <dsp:cNvPr id="0" name=""/>
        <dsp:cNvSpPr/>
      </dsp:nvSpPr>
      <dsp:spPr>
        <a:xfrm>
          <a:off x="586365" y="0"/>
          <a:ext cx="8585344" cy="11727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5400" b="1" kern="1200" dirty="0" smtClean="0"/>
            <a:t>Хөдөө аж ахуйн тасаг</a:t>
          </a:r>
          <a:endParaRPr lang="en-US" sz="5400" kern="1200" dirty="0"/>
        </a:p>
      </dsp:txBody>
      <dsp:txXfrm>
        <a:off x="586365" y="0"/>
        <a:ext cx="8585344" cy="1172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06847-75A1-4F3B-BED0-8E3B9A8539C1}">
      <dsp:nvSpPr>
        <dsp:cNvPr id="0" name=""/>
        <dsp:cNvSpPr/>
      </dsp:nvSpPr>
      <dsp:spPr>
        <a:xfrm>
          <a:off x="0" y="0"/>
          <a:ext cx="523220" cy="5232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686E-9DC3-4A75-A071-789FD51E9A72}">
      <dsp:nvSpPr>
        <dsp:cNvPr id="0" name=""/>
        <dsp:cNvSpPr/>
      </dsp:nvSpPr>
      <dsp:spPr>
        <a:xfrm>
          <a:off x="261610" y="0"/>
          <a:ext cx="3292567" cy="523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ЭРҮҮЛ МЭНДИЙН ТӨВ</a:t>
          </a:r>
          <a:endParaRPr lang="en-US" sz="2400" kern="1200" dirty="0"/>
        </a:p>
      </dsp:txBody>
      <dsp:txXfrm>
        <a:off x="261610" y="0"/>
        <a:ext cx="3292567" cy="5232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332B-E9E7-4CC8-962E-5853A1B6135F}">
      <dsp:nvSpPr>
        <dsp:cNvPr id="0" name=""/>
        <dsp:cNvSpPr/>
      </dsp:nvSpPr>
      <dsp:spPr>
        <a:xfrm>
          <a:off x="0" y="0"/>
          <a:ext cx="873553" cy="8735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08A97-062B-4843-9C09-EDD8CCB89A50}">
      <dsp:nvSpPr>
        <dsp:cNvPr id="0" name=""/>
        <dsp:cNvSpPr/>
      </dsp:nvSpPr>
      <dsp:spPr>
        <a:xfrm>
          <a:off x="436776" y="0"/>
          <a:ext cx="8651805" cy="873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ХӨДӨЛМӨР, ХАЛАМЖИЙН ҮЙЛЧИЛГЭЭ:</a:t>
          </a:r>
          <a:br>
            <a:rPr lang="mn-MN" sz="2400" kern="1200" dirty="0" smtClean="0"/>
          </a:br>
          <a:endParaRPr lang="en-US" sz="2400" kern="1200" dirty="0"/>
        </a:p>
      </dsp:txBody>
      <dsp:txXfrm>
        <a:off x="436776" y="0"/>
        <a:ext cx="8651805" cy="87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3C6E020-BB8D-4F0E-A999-177E81F5B62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A2D303F-0A14-4810-8B04-69C45E22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95DF-A61C-4AE4-8AA1-8A17A5197028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C2BB-1618-47D9-9F78-1D8D484A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971800"/>
            <a:ext cx="5943600" cy="1371600"/>
          </a:xfrm>
        </p:spPr>
        <p:txBody>
          <a:bodyPr>
            <a:normAutofit/>
          </a:bodyPr>
          <a:lstStyle/>
          <a:p>
            <a:r>
              <a:rPr lang="mn-MN" sz="1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БАЯНТАЛ СУМЫН 14 ХОНОГИЙН МЭДЭЭ</a:t>
            </a:r>
            <a:r>
              <a:rPr lang="en-US" sz="1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mn-MN" sz="1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.04.12</a:t>
            </a:r>
            <a:r>
              <a:rPr lang="en-US" sz="1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04.26</a:t>
            </a:r>
            <a: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715000"/>
            <a:ext cx="5867400" cy="685800"/>
          </a:xfrm>
        </p:spPr>
        <p:txBody>
          <a:bodyPr>
            <a:normAutofit/>
          </a:bodyPr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2021.04.26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57201"/>
            <a:ext cx="2349597" cy="23495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/>
          <p:cNvSpPr/>
          <p:nvPr/>
        </p:nvSpPr>
        <p:spPr>
          <a:xfrm>
            <a:off x="8382002" y="304800"/>
            <a:ext cx="2030043" cy="573459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mn-Mong-CN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ᠪᠠᠶᠠᠨᠲᠭᠯ</a:t>
            </a:r>
            <a:r>
              <a:rPr lang="mn-MN" sz="1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ᠰᠤᠮᠤ ᠶᠢᠨ ᠠᠷᠪᠠᠨ ᠳᠥᠷᠪᠡ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 </a:t>
            </a:r>
          </a:p>
          <a:p>
            <a:pPr algn="ctr"/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golianScript"/>
              </a:rPr>
              <a:t>ᠬᠣᠨᠤᠭ ᠤᠨ </a:t>
            </a:r>
            <a:r>
              <a:rPr lang="mn-Mong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ᠮᠡᠳᠡᠭᠡ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8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630362"/>
          </a:xfrm>
        </p:spPr>
        <p:txBody>
          <a:bodyPr>
            <a:normAutofit/>
          </a:bodyPr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КОВИДЫН ВАКЦИНЖУУЛАЛТАНД НИЙТ – 99 ИРГЭНИЙГ ХАМРУУЛСАН.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1828800"/>
            <a:ext cx="4994565" cy="43501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8800"/>
            <a:ext cx="5133110" cy="4409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8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24138"/>
              </p:ext>
            </p:extLst>
          </p:nvPr>
        </p:nvGraphicFramePr>
        <p:xfrm>
          <a:off x="1496290" y="1101435"/>
          <a:ext cx="10016836" cy="534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510">
                  <a:extLst>
                    <a:ext uri="{9D8B030D-6E8A-4147-A177-3AD203B41FA5}">
                      <a16:colId xmlns:a16="http://schemas.microsoft.com/office/drawing/2014/main" val="3609363633"/>
                    </a:ext>
                  </a:extLst>
                </a:gridCol>
                <a:gridCol w="1222351">
                  <a:extLst>
                    <a:ext uri="{9D8B030D-6E8A-4147-A177-3AD203B41FA5}">
                      <a16:colId xmlns:a16="http://schemas.microsoft.com/office/drawing/2014/main" val="3217751414"/>
                    </a:ext>
                  </a:extLst>
                </a:gridCol>
                <a:gridCol w="1290933">
                  <a:extLst>
                    <a:ext uri="{9D8B030D-6E8A-4147-A177-3AD203B41FA5}">
                      <a16:colId xmlns:a16="http://schemas.microsoft.com/office/drawing/2014/main" val="1752095072"/>
                    </a:ext>
                  </a:extLst>
                </a:gridCol>
                <a:gridCol w="871380">
                  <a:extLst>
                    <a:ext uri="{9D8B030D-6E8A-4147-A177-3AD203B41FA5}">
                      <a16:colId xmlns:a16="http://schemas.microsoft.com/office/drawing/2014/main" val="415616168"/>
                    </a:ext>
                  </a:extLst>
                </a:gridCol>
                <a:gridCol w="1662077">
                  <a:extLst>
                    <a:ext uri="{9D8B030D-6E8A-4147-A177-3AD203B41FA5}">
                      <a16:colId xmlns:a16="http://schemas.microsoft.com/office/drawing/2014/main" val="1715263155"/>
                    </a:ext>
                  </a:extLst>
                </a:gridCol>
                <a:gridCol w="1516847">
                  <a:extLst>
                    <a:ext uri="{9D8B030D-6E8A-4147-A177-3AD203B41FA5}">
                      <a16:colId xmlns:a16="http://schemas.microsoft.com/office/drawing/2014/main" val="263804529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871171285"/>
                    </a:ext>
                  </a:extLst>
                </a:gridCol>
                <a:gridCol w="774561">
                  <a:extLst>
                    <a:ext uri="{9D8B030D-6E8A-4147-A177-3AD203B41FA5}">
                      <a16:colId xmlns:a16="http://schemas.microsoft.com/office/drawing/2014/main" val="2263300378"/>
                    </a:ext>
                  </a:extLst>
                </a:gridCol>
                <a:gridCol w="1371616">
                  <a:extLst>
                    <a:ext uri="{9D8B030D-6E8A-4147-A177-3AD203B41FA5}">
                      <a16:colId xmlns:a16="http://schemas.microsoft.com/office/drawing/2014/main" val="144879551"/>
                    </a:ext>
                  </a:extLst>
                </a:gridCol>
              </a:tblGrid>
              <a:tr h="271804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БАЯНТАЛ СУМЫН СУМ ХӨГЖҮҮЛЭХ САНГААС 2021 ОНЫ 04 ДҮГЭЭР САРД ОЛГОСОН ЗЭЭЛ 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04617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i="0" u="none" strike="noStrike">
                          <a:effectLst/>
                        </a:rPr>
                        <a:t>2021.04.02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32483"/>
                  </a:ext>
                </a:extLst>
              </a:tr>
              <a:tr h="1630818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Д/Д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Овог, нэр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Регистрийн дугаар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Эрх зүйн үндэслэл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 dirty="0">
                          <a:effectLst/>
                          <a:latin typeface="0 Arial " panose="020B0604020202090204" pitchFamily="34" charset="-52"/>
                        </a:rPr>
                        <a:t>Төслийн нэр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Байршил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>
                          <a:effectLst/>
                          <a:latin typeface="0 Arial " panose="020B0604020202090204" pitchFamily="34" charset="-52"/>
                        </a:rPr>
                        <a:t>Шинээр бий болох ажлын байрны тоо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Хэдэн иргэнийг ажлаар хангах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Олгосон санхүүжилт           / СХС /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1868463"/>
                  </a:ext>
                </a:extLst>
              </a:tr>
              <a:tr h="774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П.Оюунбилэг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ЕЙ68071500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>
                          <a:effectLst/>
                          <a:latin typeface="0 Arial " panose="020B0604020202090204" pitchFamily="34" charset="-52"/>
                        </a:rPr>
                        <a:t>2021.03.31 Сумын ЗД-ын захирамжийн дугаар А/34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0" u="none" strike="noStrike">
                          <a:effectLst/>
                          <a:latin typeface="0 Arial " panose="020B0604020202090204" pitchFamily="34" charset="-52"/>
                        </a:rPr>
                        <a:t>Оргил цайны газар, хүнсний дэлгүүр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16-р зөрлөг дээр босоо тэнхлэгийн зам дагуу 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       35,000,000.00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0943872"/>
                  </a:ext>
                </a:extLst>
              </a:tr>
              <a:tr h="1168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Ц.Хатанбаатар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ЗП79011616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Алт-мөнгөн эдлэлийн дарханы багаж тоног төхөөрөмж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2-р багийн малчин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i="0" u="none" strike="noStrike">
                          <a:effectLst/>
                        </a:rPr>
                        <a:t>       35,000,000.00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8045918"/>
                  </a:ext>
                </a:extLst>
              </a:tr>
              <a:tr h="665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Д,Пүрэвдорж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ЦД76042217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Гагнуурын цех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Цэргийн ангийн дэргэд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i="0" u="none" strike="noStrike">
                          <a:effectLst/>
                        </a:rPr>
                        <a:t>          5,000,000.00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321164"/>
                  </a:ext>
                </a:extLst>
              </a:tr>
              <a:tr h="5571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i="0" u="none" strike="noStrike">
                          <a:effectLst/>
                          <a:latin typeface="0 Arial " panose="020B0604020202090204" pitchFamily="34" charset="-52"/>
                        </a:rPr>
                        <a:t>Нийт олгосон санхүүжилт / СХС /</a:t>
                      </a:r>
                      <a:endParaRPr lang="mn-MN" sz="1200" b="0" i="0" u="none" strike="noStrike">
                        <a:solidFill>
                          <a:srgbClr val="000000"/>
                        </a:solidFill>
                        <a:effectLst/>
                        <a:latin typeface="0 Arial " panose="020B0604020202090204" pitchFamily="34" charset="-5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i="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i="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i="0" u="none" strike="noStrike" dirty="0">
                          <a:effectLst/>
                        </a:rPr>
                        <a:t>       75,000,000.00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2034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9037" y="326207"/>
            <a:ext cx="22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СУМ ХӨГЖҮҮЛЭХ САН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6271970"/>
              </p:ext>
            </p:extLst>
          </p:nvPr>
        </p:nvGraphicFramePr>
        <p:xfrm>
          <a:off x="2265218" y="365126"/>
          <a:ext cx="9088582" cy="87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7436" cy="480377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mn-MN" dirty="0" smtClean="0"/>
              <a:t>-   </a:t>
            </a:r>
            <a:r>
              <a:rPr lang="mn-MN" dirty="0"/>
              <a:t>Халамжийн тэтгэврийг нийт 13 иргэнд 3,932.000 төгрөг, </a:t>
            </a:r>
          </a:p>
          <a:p>
            <a:pPr marL="0" indent="0" algn="just">
              <a:buNone/>
            </a:pPr>
            <a:r>
              <a:rPr lang="mn-MN" dirty="0"/>
              <a:t>          -    Халамжийн тэтгэмжийг 23 иргэнд нийт 3,972.100 төгрөг, </a:t>
            </a:r>
          </a:p>
          <a:p>
            <a:pPr marL="0" indent="0" algn="just">
              <a:buNone/>
            </a:pPr>
            <a:r>
              <a:rPr lang="mn-MN" dirty="0"/>
              <a:t>          -   0-3 хүртэлх насны хүүхдээ асарч байгаа эхийн тэтгэмжийг 48 эхэд нийт 2,336.666 төгрөг,</a:t>
            </a:r>
          </a:p>
          <a:p>
            <a:pPr marL="0" indent="0" algn="just">
              <a:buNone/>
            </a:pPr>
            <a:r>
              <a:rPr lang="mn-MN" dirty="0"/>
              <a:t>          -    Жирэмсэн эхийн тэтгэмжийг 13 иргэнд 538.065 төгрөг тус тус олгосон</a:t>
            </a:r>
          </a:p>
          <a:p>
            <a:pPr marL="0" indent="0" algn="just">
              <a:buNone/>
            </a:pPr>
            <a:r>
              <a:rPr lang="mn-MN" dirty="0"/>
              <a:t>           -  Хишиг баян Уул ХХК –ний Баяндэлгэрэх дэлгүүрээр 04 р сарын 15-20 ны хугацаанд 8 өрхийн 46 хүнд, нийт 512000 мян.төгрөгний хүнсний барааг цахим картаар олгосон. Дэлгүүрийн барааны хангамж, халдваргүйжүүлэлтийн байдалд хяналт хийж ажилласан. </a:t>
            </a:r>
          </a:p>
          <a:p>
            <a:pPr marL="0" indent="0" algn="just">
              <a:buNone/>
            </a:pPr>
            <a:r>
              <a:rPr lang="mn-MN" dirty="0"/>
              <a:t>              Хүнсний эрхийн бичигт хамрагддаг, АТДО-той өрхийн 1 иргэнд иргэний үнэмлэх дахин авахад нь  торгуулиас чөлөөлж, бичиг баримтжуулсан.  </a:t>
            </a:r>
          </a:p>
          <a:p>
            <a:pPr marL="0" indent="0" algn="just">
              <a:buNone/>
            </a:pPr>
            <a:r>
              <a:rPr lang="mn-MN" dirty="0"/>
              <a:t>              Дэлхийн зөн ОУБ-тай хамтран АТДО–той 70 өрх, жижиг бизнэс эрхлэгч 30 иргэн, амьжиргааг дэмжих зөвлөл, Сум хөгжүүлэх сангийн зөвлөлийн 13 гишүүнийг тус тус судалгаанд хамруулсан.</a:t>
            </a:r>
          </a:p>
          <a:p>
            <a:pPr marL="0" indent="0" algn="just">
              <a:buNone/>
            </a:pPr>
            <a:r>
              <a:rPr lang="mn-MN" dirty="0"/>
              <a:t>              Энэ сарын 21,22 нд  ХАБЭА н хууль тогтоомжийг сурталчилах цахим сургалтанд  сумын ХАБЭА –н зөвлөлийн 6 гишүүн. Бусад 5 байгууллагын 7 ажилтан хамрагдсан. </a:t>
            </a:r>
          </a:p>
          <a:p>
            <a:pPr marL="0" indent="0" algn="just">
              <a:buNone/>
            </a:pPr>
            <a:r>
              <a:rPr lang="mn-MN" dirty="0"/>
              <a:t>              Нийгмийн халамжийн хууль, Хөдөлмөр эрхлэлтийг дэмжих хууль тогтоомжийн мэдээллийг цахим хаягт байршуулан сурталчилж байна. 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575"/>
            <a:ext cx="10515600" cy="8194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965" y="4129090"/>
            <a:ext cx="4405800" cy="2603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6" y="4129090"/>
            <a:ext cx="4204854" cy="260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39" y="1478432"/>
            <a:ext cx="5004959" cy="2571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8965" y="1794866"/>
            <a:ext cx="3948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solidFill>
                  <a:srgbClr val="050505"/>
                </a:solidFill>
                <a:latin typeface="0 Arial " panose="020B0604020202090204" pitchFamily="34" charset="-52"/>
              </a:rPr>
              <a:t>Сумын Засаг дарга байгууллагын дарга эрхлэгч нартай 2021 онд хамтран ажиллах гэрээ байгууллаа. 2021.04.21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086279" cy="10862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0" y="381000"/>
            <a:ext cx="6934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mn-MN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</a:t>
            </a:r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715500" y="1034646"/>
            <a:ext cx="23622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хоногийн мэдээ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2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09" y="1237076"/>
            <a:ext cx="10515600" cy="634171"/>
          </a:xfrm>
        </p:spPr>
        <p:txBody>
          <a:bodyPr>
            <a:normAutofit fontScale="90000"/>
          </a:bodyPr>
          <a:lstStyle/>
          <a:p>
            <a:pPr algn="just"/>
            <a:r>
              <a:rPr lang="mn-MN" dirty="0" smtClean="0"/>
              <a:t>Цэцэрлэг, сургууль, соёлын төв үйл ажиллагаагаа цахимаар явуулж байна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42" t="24908" r="32905" b="10617"/>
          <a:stretch/>
        </p:blipFill>
        <p:spPr>
          <a:xfrm>
            <a:off x="7460672" y="2369127"/>
            <a:ext cx="3885556" cy="4077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14" t="24432" r="20504" b="3693"/>
          <a:stretch/>
        </p:blipFill>
        <p:spPr>
          <a:xfrm>
            <a:off x="1544782" y="2369127"/>
            <a:ext cx="5583381" cy="4077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3" y="94076"/>
            <a:ext cx="1086279" cy="10862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75063" y="246476"/>
            <a:ext cx="6934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mn-MN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Удирдлага зохион байгуулалтын хүрээнд</a:t>
            </a:r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324109" y="360031"/>
            <a:ext cx="23622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хоногийн мэдээ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16200000">
            <a:off x="-1901537" y="3523076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6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604435"/>
          <a:ext cx="9144000" cy="80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11824"/>
            <a:ext cx="9144000" cy="4355023"/>
          </a:xfrm>
        </p:spPr>
        <p:txBody>
          <a:bodyPr>
            <a:normAutofit/>
          </a:bodyPr>
          <a:lstStyle/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Ковид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халдвараас урьдчилан сэргийлэх, тэмцэх зорилгоор 18,16,14 дүгээр зөрлөг, сумын төвийн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нийтийн эзэмшлийн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цэгийн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7366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м2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талбайг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халдваргүйжүүллээ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85" y="2910670"/>
            <a:ext cx="2355742" cy="286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66" y="2910669"/>
            <a:ext cx="2390934" cy="2833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40" y="2910668"/>
            <a:ext cx="2818754" cy="2862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7" y="2910668"/>
            <a:ext cx="2700903" cy="28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6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604435"/>
          <a:ext cx="9144000" cy="80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308" y="1674170"/>
            <a:ext cx="10668000" cy="435502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Мал эмнэлгийн газар,Сумын Засаг дарга, Мал эмнэлгийн үйлчилгээний нэгжтэй хамтран ажиллах гурвалсан гэрээний төлөвлөгөөний дагуу шөвөг яр өвчнөөс урьдчилан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сэргийлэх вакцинжуулалтанд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3000 ишиг хамруулахаас 5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өрхийн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780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ишиг хамруулж гүйцэтгэл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26%-тай, Дотрын халдварт энтербактериоз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өвчнөөс урьдчилан сэргийлэх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вакциныг 9000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мал хамруулахаас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өрхийн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2250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толгой мал хамруулж гүйцэтгэл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25%-тай хийгдэж байна 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72" y="4335646"/>
            <a:ext cx="3397092" cy="2328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08" y="4335647"/>
            <a:ext cx="3180382" cy="2328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5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5815492"/>
              </p:ext>
            </p:extLst>
          </p:nvPr>
        </p:nvGraphicFramePr>
        <p:xfrm>
          <a:off x="2452255" y="152400"/>
          <a:ext cx="9606824" cy="10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708" y="2095789"/>
            <a:ext cx="6684819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mn-MN" dirty="0"/>
              <a:t>Төл бойжилтын ажил үргэлжилж байгаа бөгөөд нийт 19819 толгой мал төллөсөн. Нийт 19318 төл бойжиж байгаагаас ботго 3 унага 109, тугал 144, хурга 12170, ишиг 6892 байна. Мал төллөлтийн явц 68.8, төл бойжилт 96,7 хувьтай байна.</a:t>
            </a:r>
            <a:endParaRPr lang="en-US" dirty="0"/>
          </a:p>
          <a:p>
            <a:r>
              <a:rPr lang="mn-MN" dirty="0"/>
              <a:t>Гадны аймаг сумаас 24 өрхийн 15292 толгой мал манай нутагт, манай сумаас 5 өрхийн 7636 мал Хэнтий, Төв аймгууд болон Сүмбэр суманд хаваржиж байна.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144" y="2768599"/>
            <a:ext cx="3098656" cy="250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5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1393233"/>
              </p:ext>
            </p:extLst>
          </p:nvPr>
        </p:nvGraphicFramePr>
        <p:xfrm>
          <a:off x="2182090" y="365126"/>
          <a:ext cx="9171709" cy="117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643255" cy="48245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mn-MN" dirty="0" smtClean="0"/>
              <a:t>2021 оны 04 дүгээр сарын 23-ны өдрийн байдлаар </a:t>
            </a:r>
            <a:r>
              <a:rPr lang="mn-MN" dirty="0"/>
              <a:t>том малын нийт хорогдол 1189 толгой байгаагаас адуу </a:t>
            </a:r>
            <a:r>
              <a:rPr lang="en-US" dirty="0"/>
              <a:t>26</a:t>
            </a:r>
            <a:r>
              <a:rPr lang="mn-MN" dirty="0"/>
              <a:t>, үхэр </a:t>
            </a:r>
            <a:r>
              <a:rPr lang="en-US" dirty="0"/>
              <a:t>2</a:t>
            </a:r>
            <a:r>
              <a:rPr lang="mn-MN" dirty="0"/>
              <a:t>8, хонь 394, ямаа 739 толгой байгаа нь нийт малын тоонд харьцуулбал </a:t>
            </a:r>
            <a:r>
              <a:rPr lang="en-US" dirty="0"/>
              <a:t>1.</a:t>
            </a:r>
            <a:r>
              <a:rPr lang="mn-MN" dirty="0"/>
              <a:t>7 хувьтай байна. Шороон шуурганы давтамж ойр ойрхон байгаа, бэлчээр хүчтэй цохигдсон, мал жилбэ муутай төллөж байгаа зэрэг шалтгаан нь хаваржилтын байдлыг хүндрүүлэн том мал, төлийн хорогдолд голлон нөлөөлж байна.</a:t>
            </a:r>
            <a:endParaRPr lang="en-US" dirty="0"/>
          </a:p>
          <a:p>
            <a:pPr algn="just"/>
            <a:r>
              <a:rPr lang="mn-MN" dirty="0"/>
              <a:t>Сумын нөөцөд 330 боодол өвс, 0,75 тн тэжээлийн үлдэгдэлтэй байна. Аймгийн нөөцөөс 1965 боодол өвс ирүүлснээс 24 өрхөд 470 боодол өвс олгож үлдэгдэл  1495 боодол өвстэй байна.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3193" y="1825624"/>
            <a:ext cx="3684773" cy="264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21718" t="25652" r="9958" b="22668"/>
          <a:stretch/>
        </p:blipFill>
        <p:spPr>
          <a:xfrm>
            <a:off x="7893193" y="4592783"/>
            <a:ext cx="3684773" cy="199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0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602673"/>
            <a:ext cx="7647707" cy="293023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оны 04 дүгээр сарын 23-ны өдрийн байдлаар Гэрийн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тусгаарлалтанд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b="1" dirty="0">
                <a:latin typeface="Arial" pitchFamily="34" charset="0"/>
                <a:cs typeface="Arial" pitchFamily="34" charset="0"/>
              </a:rPr>
              <a:t>гэр бүлийн гишүүд – 0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2914068"/>
            <a:ext cx="3553691" cy="3334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81" y="2914067"/>
            <a:ext cx="3484419" cy="333432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7705585"/>
              </p:ext>
            </p:extLst>
          </p:nvPr>
        </p:nvGraphicFramePr>
        <p:xfrm>
          <a:off x="8184086" y="602673"/>
          <a:ext cx="355417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9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45" y="623454"/>
            <a:ext cx="8631382" cy="1828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mn-MN" sz="1800" b="1" dirty="0" smtClean="0">
                <a:latin typeface="0 Arial " panose="020B0604020202090204" pitchFamily="34" charset="-52"/>
                <a:cs typeface="Arial" pitchFamily="34" charset="0"/>
              </a:rPr>
              <a:t>1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800" b="1" dirty="0" smtClean="0">
                <a:latin typeface="0 Arial " panose="020B0604020202090204" pitchFamily="34" charset="-52"/>
                <a:cs typeface="Arial" pitchFamily="34" charset="0"/>
              </a:rPr>
              <a:t>ОНЫ 4-Р САРЫН 5-НЭЭС 4-Р САРЫН 20-НЫ БАЙДЛААР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PCR-</a:t>
            </a:r>
            <a:r>
              <a:rPr lang="mn-MN" sz="1800" b="1" dirty="0" smtClean="0">
                <a:latin typeface="0 Arial " panose="020B0604020202090204" pitchFamily="34" charset="-52"/>
                <a:cs typeface="Arial" pitchFamily="34" charset="0"/>
              </a:rPr>
              <a:t> ИЙН ШИНЖИЛГЭЭ – 59 ИРГЭН, ТҮРГЭВЧИЛСЭН ОНОШЛУУРААР- 20 ИРГЭНИЙГ ШИНЖИЛГЭЭНД ХАМРУУЛСАН.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2209800"/>
            <a:ext cx="4412673" cy="3963603"/>
          </a:xfrm>
          <a:prstGeom prst="rect">
            <a:avLst/>
          </a:prstGeom>
        </p:spPr>
      </p:pic>
      <p:pic>
        <p:nvPicPr>
          <p:cNvPr id="8" name="Picture 7" descr="C:\Users\admin\Downloads\157734548_2837486286463355_450159400250909650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8" y="2209800"/>
            <a:ext cx="4627418" cy="398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89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86279" cy="108627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6200000">
            <a:off x="-1752600" y="3657600"/>
            <a:ext cx="4419600" cy="304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900" b="1" i="1" dirty="0" smtClean="0">
                <a:latin typeface="Arial" pitchFamily="34" charset="0"/>
                <a:cs typeface="Arial" pitchFamily="34" charset="0"/>
              </a:rPr>
              <a:t>Засаг даргын Тамгын газар</a:t>
            </a:r>
            <a:endParaRPr lang="en-US" sz="9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729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0 Arial </vt:lpstr>
      <vt:lpstr>Arial</vt:lpstr>
      <vt:lpstr>Calibri</vt:lpstr>
      <vt:lpstr>Calibri Light</vt:lpstr>
      <vt:lpstr>Mongolian Baiti</vt:lpstr>
      <vt:lpstr>MongolianScript</vt:lpstr>
      <vt:lpstr>Office Theme</vt:lpstr>
      <vt:lpstr>БАЯНТАЛ СУМЫН 14 ХОНОГИЙН МЭДЭЭ 2021.04.12-04.26 </vt:lpstr>
      <vt:lpstr>PowerPoint Presentation</vt:lpstr>
      <vt:lpstr>Цэцэрлэг, сургууль, соёлын төв үйл ажиллагаагаа цахимаар явуулж байна</vt:lpstr>
      <vt:lpstr>PowerPoint Presentation</vt:lpstr>
      <vt:lpstr>PowerPoint Presentation</vt:lpstr>
      <vt:lpstr>PowerPoint Presentation</vt:lpstr>
      <vt:lpstr>PowerPoint Presentation</vt:lpstr>
      <vt:lpstr>2021 оны 04 дүгээр сарын 23-ны өдрийн байдлаар Гэрийн тусгаарлалтанд – 1, гэр бүлийн гишүүд – 0 </vt:lpstr>
      <vt:lpstr>  2021 ОНЫ 4-Р САРЫН 5-НЭЭС 4-Р САРЫН 20-НЫ БАЙДЛААР PCR- ИЙН ШИНЖИЛГЭЭ – 59 ИРГЭН, ТҮРГЭВЧИЛСЭН ОНОШЛУУРААР- 20 ИРГЭНИЙГ ШИНЖИЛГЭЭНД ХАМРУУЛСАН. </vt:lpstr>
      <vt:lpstr>КОВИДЫН ВАКЦИНЖУУЛАЛТАНД НИЙТ – 99 ИРГЭНИЙГ ХАМРУУЛСАН.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 эмнэлгийн тасаг</dc:title>
  <dc:creator>MEUTasag</dc:creator>
  <cp:lastModifiedBy>Acer</cp:lastModifiedBy>
  <cp:revision>144</cp:revision>
  <cp:lastPrinted>2021-04-26T01:03:06Z</cp:lastPrinted>
  <dcterms:created xsi:type="dcterms:W3CDTF">2019-06-07T01:50:50Z</dcterms:created>
  <dcterms:modified xsi:type="dcterms:W3CDTF">2021-05-13T03:02:39Z</dcterms:modified>
</cp:coreProperties>
</file>