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61" r:id="rId3"/>
    <p:sldId id="260" r:id="rId4"/>
    <p:sldId id="262" r:id="rId5"/>
    <p:sldId id="269" r:id="rId6"/>
    <p:sldId id="264" r:id="rId7"/>
    <p:sldId id="265" r:id="rId8"/>
    <p:sldId id="270" r:id="rId9"/>
    <p:sldId id="271"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UTasag" initials="M" lastIdx="1" clrIdx="0">
    <p:extLst>
      <p:ext uri="{19B8F6BF-5375-455C-9EA6-DF929625EA0E}">
        <p15:presenceInfo xmlns:p15="http://schemas.microsoft.com/office/powerpoint/2012/main" userId="MEUTas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00" autoAdjust="0"/>
    <p:restoredTop sz="94660"/>
  </p:normalViewPr>
  <p:slideViewPr>
    <p:cSldViewPr snapToGrid="0">
      <p:cViewPr>
        <p:scale>
          <a:sx n="59" d="100"/>
          <a:sy n="59"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mn-MN" dirty="0" smtClean="0"/>
              <a:t>Халлваргүйтгэсэн</a:t>
            </a:r>
            <a:r>
              <a:rPr lang="mn-MN" baseline="0" dirty="0" smtClean="0"/>
              <a:t> талбай м2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834</c:v>
                </c:pt>
              </c:strCache>
            </c:strRef>
          </c:tx>
          <c:spPr>
            <a:solidFill>
              <a:schemeClr val="accent4"/>
            </a:solidFill>
            <a:ln w="12700" cap="flat" cmpd="sng" algn="ctr">
              <a:solidFill>
                <a:schemeClr val="accent4">
                  <a:shade val="50000"/>
                </a:schemeClr>
              </a:solidFill>
              <a:prstDash val="solid"/>
              <a:miter lim="800000"/>
            </a:ln>
            <a:effectLst/>
          </c:spPr>
          <c:invertIfNegative val="0"/>
          <c:cat>
            <c:strRef>
              <c:f>Sheet1!$A$2:$A$5</c:f>
              <c:strCache>
                <c:ptCount val="3"/>
                <c:pt idx="0">
                  <c:v>Бэлчээрийн талбай </c:v>
                </c:pt>
                <c:pt idx="1">
                  <c:v>Хороо хашаа</c:v>
                </c:pt>
                <c:pt idx="2">
                  <c:v>Нийтийн эзэмшил </c:v>
                </c:pt>
              </c:strCache>
            </c:strRef>
          </c:cat>
          <c:val>
            <c:numRef>
              <c:f>Sheet1!$B$2:$B$5</c:f>
              <c:numCache>
                <c:formatCode>General</c:formatCode>
                <c:ptCount val="4"/>
                <c:pt idx="0">
                  <c:v>834</c:v>
                </c:pt>
                <c:pt idx="1">
                  <c:v>250</c:v>
                </c:pt>
                <c:pt idx="2">
                  <c:v>5000</c:v>
                </c:pt>
              </c:numCache>
            </c:numRef>
          </c:val>
        </c:ser>
        <c:ser>
          <c:idx val="1"/>
          <c:order val="1"/>
          <c:tx>
            <c:strRef>
              <c:f>Sheet1!$C$1</c:f>
              <c:strCache>
                <c:ptCount val="1"/>
                <c:pt idx="0">
                  <c:v>250</c:v>
                </c:pt>
              </c:strCache>
            </c:strRef>
          </c:tx>
          <c:spPr>
            <a:solidFill>
              <a:schemeClr val="accent2"/>
            </a:solidFill>
            <a:ln>
              <a:noFill/>
            </a:ln>
            <a:effectLst/>
          </c:spPr>
          <c:invertIfNegative val="0"/>
          <c:cat>
            <c:strRef>
              <c:f>Sheet1!$A$2:$A$5</c:f>
              <c:strCache>
                <c:ptCount val="3"/>
                <c:pt idx="0">
                  <c:v>Бэлчээрийн талбай </c:v>
                </c:pt>
                <c:pt idx="1">
                  <c:v>Хороо хашаа</c:v>
                </c:pt>
                <c:pt idx="2">
                  <c:v>Нийтийн эзэмшил </c:v>
                </c:pt>
              </c:strCache>
            </c:strRef>
          </c:cat>
          <c:val>
            <c:numRef>
              <c:f>Sheet1!$C$2:$C$5</c:f>
              <c:numCache>
                <c:formatCode>General</c:formatCode>
                <c:ptCount val="4"/>
              </c:numCache>
            </c:numRef>
          </c:val>
        </c:ser>
        <c:ser>
          <c:idx val="2"/>
          <c:order val="2"/>
          <c:tx>
            <c:strRef>
              <c:f>Sheet1!$D$1</c:f>
              <c:strCache>
                <c:ptCount val="1"/>
                <c:pt idx="0">
                  <c:v>5000</c:v>
                </c:pt>
              </c:strCache>
            </c:strRef>
          </c:tx>
          <c:spPr>
            <a:solidFill>
              <a:schemeClr val="accent1"/>
            </a:solidFill>
            <a:ln>
              <a:noFill/>
            </a:ln>
            <a:effectLst/>
          </c:spPr>
          <c:invertIfNegative val="0"/>
          <c:cat>
            <c:strRef>
              <c:f>Sheet1!$A$2:$A$5</c:f>
              <c:strCache>
                <c:ptCount val="3"/>
                <c:pt idx="0">
                  <c:v>Бэлчээрийн талбай </c:v>
                </c:pt>
                <c:pt idx="1">
                  <c:v>Хороо хашаа</c:v>
                </c:pt>
                <c:pt idx="2">
                  <c:v>Нийтийн эзэмшил </c:v>
                </c:pt>
              </c:strCache>
            </c:str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168957072"/>
        <c:axId val="168957632"/>
      </c:barChart>
      <c:catAx>
        <c:axId val="16895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57632"/>
        <c:crosses val="autoZero"/>
        <c:auto val="1"/>
        <c:lblAlgn val="ctr"/>
        <c:lblOffset val="100"/>
        <c:noMultiLvlLbl val="0"/>
      </c:catAx>
      <c:valAx>
        <c:axId val="16895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9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B1F59-C5DD-4432-AD43-1D0D9C14CF89}"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D21FC8BF-6341-40B3-B4AA-C8BE6D8BACB2}">
      <dgm:prSet/>
      <dgm:spPr/>
      <dgm:t>
        <a:bodyPr/>
        <a:lstStyle/>
        <a:p>
          <a:pPr rtl="0"/>
          <a:endParaRPr lang="en-US" dirty="0"/>
        </a:p>
      </dgm:t>
    </dgm:pt>
    <dgm:pt modelId="{D4B6466F-A253-4E93-9015-B49698D17456}" type="sibTrans" cxnId="{B9F40462-6EBB-41E6-A735-556F4E855174}">
      <dgm:prSet/>
      <dgm:spPr/>
      <dgm:t>
        <a:bodyPr/>
        <a:lstStyle/>
        <a:p>
          <a:endParaRPr lang="en-US"/>
        </a:p>
      </dgm:t>
    </dgm:pt>
    <dgm:pt modelId="{0AC45A98-B911-4C68-917A-3B7FF1461D48}" type="parTrans" cxnId="{B9F40462-6EBB-41E6-A735-556F4E855174}">
      <dgm:prSet/>
      <dgm:spPr/>
      <dgm:t>
        <a:bodyPr/>
        <a:lstStyle/>
        <a:p>
          <a:endParaRPr lang="en-US"/>
        </a:p>
      </dgm:t>
    </dgm:pt>
    <dgm:pt modelId="{7435BAD8-626D-4B6B-8203-FA82CB1C249E}" type="pres">
      <dgm:prSet presAssocID="{B50B1F59-C5DD-4432-AD43-1D0D9C14CF89}" presName="Name0" presStyleCnt="0">
        <dgm:presLayoutVars>
          <dgm:chMax val="7"/>
          <dgm:chPref val="5"/>
        </dgm:presLayoutVars>
      </dgm:prSet>
      <dgm:spPr/>
      <dgm:t>
        <a:bodyPr/>
        <a:lstStyle/>
        <a:p>
          <a:endParaRPr lang="en-US"/>
        </a:p>
      </dgm:t>
    </dgm:pt>
    <dgm:pt modelId="{DDC4D03A-C77B-4DAA-8760-50E609FB4217}" type="pres">
      <dgm:prSet presAssocID="{B50B1F59-C5DD-4432-AD43-1D0D9C14CF89}" presName="arrowNode" presStyleLbl="node1" presStyleIdx="0" presStyleCnt="1" custLinFactX="-38441" custLinFactNeighborX="-100000" custLinFactNeighborY="-52887"/>
      <dgm:spPr/>
      <dgm:t>
        <a:bodyPr/>
        <a:lstStyle/>
        <a:p>
          <a:endParaRPr lang="en-US"/>
        </a:p>
      </dgm:t>
    </dgm:pt>
    <dgm:pt modelId="{943676A1-9A8A-4A0F-851B-7F13B0429F30}" type="pres">
      <dgm:prSet presAssocID="{D21FC8BF-6341-40B3-B4AA-C8BE6D8BACB2}" presName="txNode1" presStyleLbl="revTx" presStyleIdx="0" presStyleCnt="1">
        <dgm:presLayoutVars>
          <dgm:bulletEnabled val="1"/>
        </dgm:presLayoutVars>
      </dgm:prSet>
      <dgm:spPr/>
      <dgm:t>
        <a:bodyPr/>
        <a:lstStyle/>
        <a:p>
          <a:endParaRPr lang="en-US"/>
        </a:p>
      </dgm:t>
    </dgm:pt>
  </dgm:ptLst>
  <dgm:cxnLst>
    <dgm:cxn modelId="{FEC2BD2E-3C0E-44D4-B931-3240FD8D8076}" type="presOf" srcId="{D21FC8BF-6341-40B3-B4AA-C8BE6D8BACB2}" destId="{943676A1-9A8A-4A0F-851B-7F13B0429F30}" srcOrd="0" destOrd="0" presId="urn:microsoft.com/office/officeart/2009/3/layout/DescendingProcess"/>
    <dgm:cxn modelId="{B9F40462-6EBB-41E6-A735-556F4E855174}" srcId="{B50B1F59-C5DD-4432-AD43-1D0D9C14CF89}" destId="{D21FC8BF-6341-40B3-B4AA-C8BE6D8BACB2}" srcOrd="0" destOrd="0" parTransId="{0AC45A98-B911-4C68-917A-3B7FF1461D48}" sibTransId="{D4B6466F-A253-4E93-9015-B49698D17456}"/>
    <dgm:cxn modelId="{80EFED98-A616-4AF9-A86D-AAB395D42CAC}" type="presOf" srcId="{B50B1F59-C5DD-4432-AD43-1D0D9C14CF89}" destId="{7435BAD8-626D-4B6B-8203-FA82CB1C249E}" srcOrd="0" destOrd="0" presId="urn:microsoft.com/office/officeart/2009/3/layout/DescendingProcess"/>
    <dgm:cxn modelId="{04723700-2E7C-46B1-B022-0428FA01E3D6}" type="presParOf" srcId="{7435BAD8-626D-4B6B-8203-FA82CB1C249E}" destId="{DDC4D03A-C77B-4DAA-8760-50E609FB4217}" srcOrd="0" destOrd="0" presId="urn:microsoft.com/office/officeart/2009/3/layout/DescendingProcess"/>
    <dgm:cxn modelId="{F81A997B-9CE4-49FD-9F96-1F33034693F3}" type="presParOf" srcId="{7435BAD8-626D-4B6B-8203-FA82CB1C249E}" destId="{943676A1-9A8A-4A0F-851B-7F13B0429F30}" srcOrd="1"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50937-1D71-4943-93DD-2749597F7E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7D40684-5EC4-4B69-8B91-A1F08684A38C}">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mn-MN" sz="1600" dirty="0" smtClean="0">
              <a:solidFill>
                <a:schemeClr val="tx1"/>
              </a:solidFill>
              <a:latin typeface="Arial" panose="020B0604020202020204" pitchFamily="34" charset="0"/>
              <a:cs typeface="Arial" panose="020B0604020202020204" pitchFamily="34" charset="0"/>
            </a:rPr>
            <a:t>Шүлхий өвчний байгалийн халдвар илрүүлэх шинжилгээнд 1,2-р багийн 15 малчин өрхийн 225 толгой малнаас цусны дээж авсан</a:t>
          </a:r>
          <a:endParaRPr lang="en-US" sz="1600" dirty="0">
            <a:latin typeface="Arial" panose="020B0604020202020204" pitchFamily="34" charset="0"/>
            <a:cs typeface="Arial" panose="020B0604020202020204" pitchFamily="34" charset="0"/>
          </a:endParaRPr>
        </a:p>
      </dgm:t>
    </dgm:pt>
    <dgm:pt modelId="{20D66EA7-9A4F-4CA6-931F-7D1C1A4AA4CB}" type="parTrans" cxnId="{F7E39D6E-B092-4381-8FE6-6E08082F3EF2}">
      <dgm:prSet/>
      <dgm:spPr/>
      <dgm:t>
        <a:bodyPr/>
        <a:lstStyle/>
        <a:p>
          <a:endParaRPr lang="en-US"/>
        </a:p>
      </dgm:t>
    </dgm:pt>
    <dgm:pt modelId="{209ED94C-ABBC-442A-BAF5-2045C2E21002}" type="sibTrans" cxnId="{F7E39D6E-B092-4381-8FE6-6E08082F3EF2}">
      <dgm:prSet/>
      <dgm:spPr/>
      <dgm:t>
        <a:bodyPr/>
        <a:lstStyle/>
        <a:p>
          <a:endParaRPr lang="en-US"/>
        </a:p>
      </dgm:t>
    </dgm:pt>
    <dgm:pt modelId="{50390742-3095-4B14-BDDC-DD1ACB13A298}">
      <dgm:prSet phldrT="[Text]" custT="1">
        <dgm:style>
          <a:lnRef idx="3">
            <a:schemeClr val="lt1"/>
          </a:lnRef>
          <a:fillRef idx="1">
            <a:schemeClr val="accent6"/>
          </a:fillRef>
          <a:effectRef idx="1">
            <a:schemeClr val="accent6"/>
          </a:effectRef>
          <a:fontRef idx="minor">
            <a:schemeClr val="lt1"/>
          </a:fontRef>
        </dgm:style>
      </dgm:prSet>
      <dgm:spPr/>
      <dgm:t>
        <a:bodyPr/>
        <a:lstStyle/>
        <a:p>
          <a:r>
            <a:rPr lang="mn-MN" sz="1600" dirty="0" smtClean="0">
              <a:solidFill>
                <a:schemeClr val="tx1"/>
              </a:solidFill>
              <a:latin typeface="Arial" panose="020B0604020202020204" pitchFamily="34" charset="0"/>
              <a:cs typeface="Arial" panose="020B0604020202020204" pitchFamily="34" charset="0"/>
            </a:rPr>
            <a:t>Аймгийн “Малын эрүүл мэнд дэд хөтөлбөр”-ийн хүрээнд явуулын лаборатори ажлуулж 18 өрхийн 200 адуунаас цусны дээж авсан</a:t>
          </a:r>
          <a:endParaRPr lang="en-US" sz="1600" dirty="0">
            <a:solidFill>
              <a:schemeClr val="tx1"/>
            </a:solidFill>
            <a:latin typeface="Arial" panose="020B0604020202020204" pitchFamily="34" charset="0"/>
            <a:cs typeface="Arial" panose="020B0604020202020204" pitchFamily="34" charset="0"/>
          </a:endParaRPr>
        </a:p>
      </dgm:t>
    </dgm:pt>
    <dgm:pt modelId="{F8126C0A-6C4B-48E8-BE3C-D8DDC897F057}" type="parTrans" cxnId="{E156BE44-1655-4C3F-8646-5EA789E23683}">
      <dgm:prSet/>
      <dgm:spPr/>
      <dgm:t>
        <a:bodyPr/>
        <a:lstStyle/>
        <a:p>
          <a:endParaRPr lang="en-US"/>
        </a:p>
      </dgm:t>
    </dgm:pt>
    <dgm:pt modelId="{5867818D-FE3B-42AB-AEB3-C21B4F7258A5}" type="sibTrans" cxnId="{E156BE44-1655-4C3F-8646-5EA789E23683}">
      <dgm:prSet/>
      <dgm:spPr/>
      <dgm:t>
        <a:bodyPr/>
        <a:lstStyle/>
        <a:p>
          <a:endParaRPr lang="en-US"/>
        </a:p>
      </dgm:t>
    </dgm:pt>
    <dgm:pt modelId="{0E5D1221-E59C-4BE6-9D1F-727C6A0077D3}">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mn-MN" sz="1600" dirty="0" smtClean="0">
              <a:solidFill>
                <a:schemeClr val="tx1"/>
              </a:solidFill>
              <a:latin typeface="Arial" panose="020B0604020202020204" pitchFamily="34" charset="0"/>
              <a:cs typeface="Arial" panose="020B0604020202020204" pitchFamily="34" charset="0"/>
            </a:rPr>
            <a:t>Бруцеллёз өвчнийг оншлох зорилгоор бог малын хээлтүүлэгч ялгасан 1 суурийн 19 өрхийн 155 хуц ухна,  саалийн малнаас 11 өрхийн 245 толгой малыс цусны дээж авсан</a:t>
          </a:r>
          <a:endParaRPr lang="en-US" sz="1600" dirty="0">
            <a:solidFill>
              <a:schemeClr val="tx1"/>
            </a:solidFill>
            <a:latin typeface="Arial" panose="020B0604020202020204" pitchFamily="34" charset="0"/>
            <a:cs typeface="Arial" panose="020B0604020202020204" pitchFamily="34" charset="0"/>
          </a:endParaRPr>
        </a:p>
      </dgm:t>
    </dgm:pt>
    <dgm:pt modelId="{643A7F40-8C9A-4E8C-9B8F-8B176D62AA9D}" type="parTrans" cxnId="{85556A86-E25F-4686-BCDC-60901F67CB1B}">
      <dgm:prSet/>
      <dgm:spPr/>
      <dgm:t>
        <a:bodyPr/>
        <a:lstStyle/>
        <a:p>
          <a:endParaRPr lang="en-US"/>
        </a:p>
      </dgm:t>
    </dgm:pt>
    <dgm:pt modelId="{6FDE75DD-C933-4F4C-BC87-24F213654C7B}" type="sibTrans" cxnId="{85556A86-E25F-4686-BCDC-60901F67CB1B}">
      <dgm:prSet/>
      <dgm:spPr/>
      <dgm:t>
        <a:bodyPr/>
        <a:lstStyle/>
        <a:p>
          <a:endParaRPr lang="en-US"/>
        </a:p>
      </dgm:t>
    </dgm:pt>
    <dgm:pt modelId="{8A6ACA83-887B-4E65-A8B2-ACC3050F7E63}" type="pres">
      <dgm:prSet presAssocID="{F2D50937-1D71-4943-93DD-2749597F7E0F}" presName="linear" presStyleCnt="0">
        <dgm:presLayoutVars>
          <dgm:dir/>
          <dgm:animLvl val="lvl"/>
          <dgm:resizeHandles val="exact"/>
        </dgm:presLayoutVars>
      </dgm:prSet>
      <dgm:spPr/>
      <dgm:t>
        <a:bodyPr/>
        <a:lstStyle/>
        <a:p>
          <a:endParaRPr lang="en-US"/>
        </a:p>
      </dgm:t>
    </dgm:pt>
    <dgm:pt modelId="{13882E18-D8A4-4D93-AC79-BACDA8609845}" type="pres">
      <dgm:prSet presAssocID="{67D40684-5EC4-4B69-8B91-A1F08684A38C}" presName="parentLin" presStyleCnt="0"/>
      <dgm:spPr/>
    </dgm:pt>
    <dgm:pt modelId="{6A655838-3501-4D0F-9E2B-9843BF8AE6D0}" type="pres">
      <dgm:prSet presAssocID="{67D40684-5EC4-4B69-8B91-A1F08684A38C}" presName="parentLeftMargin" presStyleLbl="node1" presStyleIdx="0" presStyleCnt="3"/>
      <dgm:spPr/>
      <dgm:t>
        <a:bodyPr/>
        <a:lstStyle/>
        <a:p>
          <a:endParaRPr lang="en-US"/>
        </a:p>
      </dgm:t>
    </dgm:pt>
    <dgm:pt modelId="{8D83D596-092B-4AA4-8E59-45AABEBEC47C}" type="pres">
      <dgm:prSet presAssocID="{67D40684-5EC4-4B69-8B91-A1F08684A38C}" presName="parentText" presStyleLbl="node1" presStyleIdx="0" presStyleCnt="3" custScaleX="142857" custScaleY="49020">
        <dgm:presLayoutVars>
          <dgm:chMax val="0"/>
          <dgm:bulletEnabled val="1"/>
        </dgm:presLayoutVars>
      </dgm:prSet>
      <dgm:spPr/>
      <dgm:t>
        <a:bodyPr/>
        <a:lstStyle/>
        <a:p>
          <a:endParaRPr lang="en-US"/>
        </a:p>
      </dgm:t>
    </dgm:pt>
    <dgm:pt modelId="{446ABA79-0916-4CA8-96F0-D00D7F2334C3}" type="pres">
      <dgm:prSet presAssocID="{67D40684-5EC4-4B69-8B91-A1F08684A38C}" presName="negativeSpace" presStyleCnt="0"/>
      <dgm:spPr/>
    </dgm:pt>
    <dgm:pt modelId="{4D568B6C-40D9-45D5-851D-34BCAE4F0EC6}" type="pres">
      <dgm:prSet presAssocID="{67D40684-5EC4-4B69-8B91-A1F08684A38C}" presName="childText" presStyleLbl="conFgAcc1" presStyleIdx="0" presStyleCnt="3">
        <dgm:presLayoutVars>
          <dgm:bulletEnabled val="1"/>
        </dgm:presLayoutVars>
      </dgm:prSet>
      <dgm:spPr/>
    </dgm:pt>
    <dgm:pt modelId="{9D86E43A-A886-44C9-83D2-618920C2A0EA}" type="pres">
      <dgm:prSet presAssocID="{209ED94C-ABBC-442A-BAF5-2045C2E21002}" presName="spaceBetweenRectangles" presStyleCnt="0"/>
      <dgm:spPr/>
    </dgm:pt>
    <dgm:pt modelId="{FDE6673B-5458-4FC3-9D97-F4B4BA4880E0}" type="pres">
      <dgm:prSet presAssocID="{50390742-3095-4B14-BDDC-DD1ACB13A298}" presName="parentLin" presStyleCnt="0"/>
      <dgm:spPr/>
    </dgm:pt>
    <dgm:pt modelId="{2CA48FCA-D86D-4AEA-94AA-55F5AB3014E1}" type="pres">
      <dgm:prSet presAssocID="{50390742-3095-4B14-BDDC-DD1ACB13A298}" presName="parentLeftMargin" presStyleLbl="node1" presStyleIdx="0" presStyleCnt="3"/>
      <dgm:spPr/>
      <dgm:t>
        <a:bodyPr/>
        <a:lstStyle/>
        <a:p>
          <a:endParaRPr lang="en-US"/>
        </a:p>
      </dgm:t>
    </dgm:pt>
    <dgm:pt modelId="{213D4F72-40B1-452C-9F2A-C04FEB31B2FB}" type="pres">
      <dgm:prSet presAssocID="{50390742-3095-4B14-BDDC-DD1ACB13A298}" presName="parentText" presStyleLbl="node1" presStyleIdx="1" presStyleCnt="3" custScaleX="142857" custScaleY="75370" custLinFactNeighborX="1556" custLinFactNeighborY="-38963">
        <dgm:presLayoutVars>
          <dgm:chMax val="0"/>
          <dgm:bulletEnabled val="1"/>
        </dgm:presLayoutVars>
      </dgm:prSet>
      <dgm:spPr/>
      <dgm:t>
        <a:bodyPr/>
        <a:lstStyle/>
        <a:p>
          <a:endParaRPr lang="en-US"/>
        </a:p>
      </dgm:t>
    </dgm:pt>
    <dgm:pt modelId="{9BC75259-F51C-428D-B1E4-D03C1FA5CA1F}" type="pres">
      <dgm:prSet presAssocID="{50390742-3095-4B14-BDDC-DD1ACB13A298}" presName="negativeSpace" presStyleCnt="0"/>
      <dgm:spPr/>
    </dgm:pt>
    <dgm:pt modelId="{42D1BCE4-080C-445E-9C42-81E4F5FD78E1}" type="pres">
      <dgm:prSet presAssocID="{50390742-3095-4B14-BDDC-DD1ACB13A298}" presName="childText" presStyleLbl="conFgAcc1" presStyleIdx="1" presStyleCnt="3">
        <dgm:presLayoutVars>
          <dgm:bulletEnabled val="1"/>
        </dgm:presLayoutVars>
      </dgm:prSet>
      <dgm:spPr/>
    </dgm:pt>
    <dgm:pt modelId="{B82F111D-ABFF-4FE7-915B-8A9EABD44509}" type="pres">
      <dgm:prSet presAssocID="{5867818D-FE3B-42AB-AEB3-C21B4F7258A5}" presName="spaceBetweenRectangles" presStyleCnt="0"/>
      <dgm:spPr/>
    </dgm:pt>
    <dgm:pt modelId="{7169972A-C499-4EA6-9AC7-16C804555AE7}" type="pres">
      <dgm:prSet presAssocID="{0E5D1221-E59C-4BE6-9D1F-727C6A0077D3}" presName="parentLin" presStyleCnt="0"/>
      <dgm:spPr/>
    </dgm:pt>
    <dgm:pt modelId="{1D7D0FE4-9F70-47DE-8196-7909E6CAD998}" type="pres">
      <dgm:prSet presAssocID="{0E5D1221-E59C-4BE6-9D1F-727C6A0077D3}" presName="parentLeftMargin" presStyleLbl="node1" presStyleIdx="1" presStyleCnt="3"/>
      <dgm:spPr/>
      <dgm:t>
        <a:bodyPr/>
        <a:lstStyle/>
        <a:p>
          <a:endParaRPr lang="en-US"/>
        </a:p>
      </dgm:t>
    </dgm:pt>
    <dgm:pt modelId="{7568302A-F52F-4E57-AECA-D3D9208D1B3E}" type="pres">
      <dgm:prSet presAssocID="{0E5D1221-E59C-4BE6-9D1F-727C6A0077D3}" presName="parentText" presStyleLbl="node1" presStyleIdx="2" presStyleCnt="3" custScaleX="142857" custScaleY="68322" custLinFactNeighborX="10444" custLinFactNeighborY="-78088">
        <dgm:presLayoutVars>
          <dgm:chMax val="0"/>
          <dgm:bulletEnabled val="1"/>
        </dgm:presLayoutVars>
      </dgm:prSet>
      <dgm:spPr/>
      <dgm:t>
        <a:bodyPr/>
        <a:lstStyle/>
        <a:p>
          <a:endParaRPr lang="en-US"/>
        </a:p>
      </dgm:t>
    </dgm:pt>
    <dgm:pt modelId="{B9FDCEF6-4CC3-4F94-8AC9-005FEFFF70B2}" type="pres">
      <dgm:prSet presAssocID="{0E5D1221-E59C-4BE6-9D1F-727C6A0077D3}" presName="negativeSpace" presStyleCnt="0"/>
      <dgm:spPr/>
    </dgm:pt>
    <dgm:pt modelId="{058C8C09-4C71-43AB-AB37-D35A7DE706D1}" type="pres">
      <dgm:prSet presAssocID="{0E5D1221-E59C-4BE6-9D1F-727C6A0077D3}" presName="childText" presStyleLbl="conFgAcc1" presStyleIdx="2" presStyleCnt="3" custLinFactY="-7524" custLinFactNeighborX="2995" custLinFactNeighborY="-100000">
        <dgm:presLayoutVars>
          <dgm:bulletEnabled val="1"/>
        </dgm:presLayoutVars>
      </dgm:prSet>
      <dgm:spPr/>
    </dgm:pt>
  </dgm:ptLst>
  <dgm:cxnLst>
    <dgm:cxn modelId="{85556A86-E25F-4686-BCDC-60901F67CB1B}" srcId="{F2D50937-1D71-4943-93DD-2749597F7E0F}" destId="{0E5D1221-E59C-4BE6-9D1F-727C6A0077D3}" srcOrd="2" destOrd="0" parTransId="{643A7F40-8C9A-4E8C-9B8F-8B176D62AA9D}" sibTransId="{6FDE75DD-C933-4F4C-BC87-24F213654C7B}"/>
    <dgm:cxn modelId="{94C0C12B-C7B6-4D04-A822-D1EA129AD4A1}" type="presOf" srcId="{50390742-3095-4B14-BDDC-DD1ACB13A298}" destId="{2CA48FCA-D86D-4AEA-94AA-55F5AB3014E1}" srcOrd="0" destOrd="0" presId="urn:microsoft.com/office/officeart/2005/8/layout/list1"/>
    <dgm:cxn modelId="{8CF0E5CE-ACC4-4070-95E5-03B697DCCC46}" type="presOf" srcId="{67D40684-5EC4-4B69-8B91-A1F08684A38C}" destId="{8D83D596-092B-4AA4-8E59-45AABEBEC47C}" srcOrd="1" destOrd="0" presId="urn:microsoft.com/office/officeart/2005/8/layout/list1"/>
    <dgm:cxn modelId="{F7E39D6E-B092-4381-8FE6-6E08082F3EF2}" srcId="{F2D50937-1D71-4943-93DD-2749597F7E0F}" destId="{67D40684-5EC4-4B69-8B91-A1F08684A38C}" srcOrd="0" destOrd="0" parTransId="{20D66EA7-9A4F-4CA6-931F-7D1C1A4AA4CB}" sibTransId="{209ED94C-ABBC-442A-BAF5-2045C2E21002}"/>
    <dgm:cxn modelId="{D6AFAB53-4509-405F-A5CD-D25F92D43DB2}" type="presOf" srcId="{0E5D1221-E59C-4BE6-9D1F-727C6A0077D3}" destId="{1D7D0FE4-9F70-47DE-8196-7909E6CAD998}" srcOrd="0" destOrd="0" presId="urn:microsoft.com/office/officeart/2005/8/layout/list1"/>
    <dgm:cxn modelId="{CC418196-4ABA-4253-AA66-3A35016C47B9}" type="presOf" srcId="{F2D50937-1D71-4943-93DD-2749597F7E0F}" destId="{8A6ACA83-887B-4E65-A8B2-ACC3050F7E63}" srcOrd="0" destOrd="0" presId="urn:microsoft.com/office/officeart/2005/8/layout/list1"/>
    <dgm:cxn modelId="{7DAC5DB8-DB28-46E8-9959-1329E62C5882}" type="presOf" srcId="{50390742-3095-4B14-BDDC-DD1ACB13A298}" destId="{213D4F72-40B1-452C-9F2A-C04FEB31B2FB}" srcOrd="1" destOrd="0" presId="urn:microsoft.com/office/officeart/2005/8/layout/list1"/>
    <dgm:cxn modelId="{CD675E73-7DCD-477E-A772-D80EC78391D7}" type="presOf" srcId="{67D40684-5EC4-4B69-8B91-A1F08684A38C}" destId="{6A655838-3501-4D0F-9E2B-9843BF8AE6D0}" srcOrd="0" destOrd="0" presId="urn:microsoft.com/office/officeart/2005/8/layout/list1"/>
    <dgm:cxn modelId="{8643966A-6AFB-4C22-8678-718AA3A6E86A}" type="presOf" srcId="{0E5D1221-E59C-4BE6-9D1F-727C6A0077D3}" destId="{7568302A-F52F-4E57-AECA-D3D9208D1B3E}" srcOrd="1" destOrd="0" presId="urn:microsoft.com/office/officeart/2005/8/layout/list1"/>
    <dgm:cxn modelId="{E156BE44-1655-4C3F-8646-5EA789E23683}" srcId="{F2D50937-1D71-4943-93DD-2749597F7E0F}" destId="{50390742-3095-4B14-BDDC-DD1ACB13A298}" srcOrd="1" destOrd="0" parTransId="{F8126C0A-6C4B-48E8-BE3C-D8DDC897F057}" sibTransId="{5867818D-FE3B-42AB-AEB3-C21B4F7258A5}"/>
    <dgm:cxn modelId="{2F480508-8DB8-493A-A293-CD61D8AB58A0}" type="presParOf" srcId="{8A6ACA83-887B-4E65-A8B2-ACC3050F7E63}" destId="{13882E18-D8A4-4D93-AC79-BACDA8609845}" srcOrd="0" destOrd="0" presId="urn:microsoft.com/office/officeart/2005/8/layout/list1"/>
    <dgm:cxn modelId="{C23EE39E-8F07-4AC1-B92F-5B056A22DF4C}" type="presParOf" srcId="{13882E18-D8A4-4D93-AC79-BACDA8609845}" destId="{6A655838-3501-4D0F-9E2B-9843BF8AE6D0}" srcOrd="0" destOrd="0" presId="urn:microsoft.com/office/officeart/2005/8/layout/list1"/>
    <dgm:cxn modelId="{6DD12CFA-780A-42B7-A706-12F312C401A5}" type="presParOf" srcId="{13882E18-D8A4-4D93-AC79-BACDA8609845}" destId="{8D83D596-092B-4AA4-8E59-45AABEBEC47C}" srcOrd="1" destOrd="0" presId="urn:microsoft.com/office/officeart/2005/8/layout/list1"/>
    <dgm:cxn modelId="{CEB91A8D-9E02-43A0-92F4-9B616FD327EB}" type="presParOf" srcId="{8A6ACA83-887B-4E65-A8B2-ACC3050F7E63}" destId="{446ABA79-0916-4CA8-96F0-D00D7F2334C3}" srcOrd="1" destOrd="0" presId="urn:microsoft.com/office/officeart/2005/8/layout/list1"/>
    <dgm:cxn modelId="{C628895C-50C9-4DD2-9A5C-0C2C301E61EF}" type="presParOf" srcId="{8A6ACA83-887B-4E65-A8B2-ACC3050F7E63}" destId="{4D568B6C-40D9-45D5-851D-34BCAE4F0EC6}" srcOrd="2" destOrd="0" presId="urn:microsoft.com/office/officeart/2005/8/layout/list1"/>
    <dgm:cxn modelId="{DC16835C-0ABF-4623-88F8-89E194A1B45A}" type="presParOf" srcId="{8A6ACA83-887B-4E65-A8B2-ACC3050F7E63}" destId="{9D86E43A-A886-44C9-83D2-618920C2A0EA}" srcOrd="3" destOrd="0" presId="urn:microsoft.com/office/officeart/2005/8/layout/list1"/>
    <dgm:cxn modelId="{E700817E-0434-4947-B6C4-3D1FE1D39200}" type="presParOf" srcId="{8A6ACA83-887B-4E65-A8B2-ACC3050F7E63}" destId="{FDE6673B-5458-4FC3-9D97-F4B4BA4880E0}" srcOrd="4" destOrd="0" presId="urn:microsoft.com/office/officeart/2005/8/layout/list1"/>
    <dgm:cxn modelId="{08ADD14B-4AF6-429D-B718-7EAB5F4AC19F}" type="presParOf" srcId="{FDE6673B-5458-4FC3-9D97-F4B4BA4880E0}" destId="{2CA48FCA-D86D-4AEA-94AA-55F5AB3014E1}" srcOrd="0" destOrd="0" presId="urn:microsoft.com/office/officeart/2005/8/layout/list1"/>
    <dgm:cxn modelId="{C1B0F833-7721-4A07-B4F0-90CBDD08955C}" type="presParOf" srcId="{FDE6673B-5458-4FC3-9D97-F4B4BA4880E0}" destId="{213D4F72-40B1-452C-9F2A-C04FEB31B2FB}" srcOrd="1" destOrd="0" presId="urn:microsoft.com/office/officeart/2005/8/layout/list1"/>
    <dgm:cxn modelId="{3306ACC9-786D-4435-B22D-CD160FE7535E}" type="presParOf" srcId="{8A6ACA83-887B-4E65-A8B2-ACC3050F7E63}" destId="{9BC75259-F51C-428D-B1E4-D03C1FA5CA1F}" srcOrd="5" destOrd="0" presId="urn:microsoft.com/office/officeart/2005/8/layout/list1"/>
    <dgm:cxn modelId="{B6D43AB4-F16E-4409-8519-AEBAF6DD8E07}" type="presParOf" srcId="{8A6ACA83-887B-4E65-A8B2-ACC3050F7E63}" destId="{42D1BCE4-080C-445E-9C42-81E4F5FD78E1}" srcOrd="6" destOrd="0" presId="urn:microsoft.com/office/officeart/2005/8/layout/list1"/>
    <dgm:cxn modelId="{75EAB723-84E8-4ACA-9B00-6880F2958191}" type="presParOf" srcId="{8A6ACA83-887B-4E65-A8B2-ACC3050F7E63}" destId="{B82F111D-ABFF-4FE7-915B-8A9EABD44509}" srcOrd="7" destOrd="0" presId="urn:microsoft.com/office/officeart/2005/8/layout/list1"/>
    <dgm:cxn modelId="{08582A01-89A9-43EB-9AD9-9540CC04DCC9}" type="presParOf" srcId="{8A6ACA83-887B-4E65-A8B2-ACC3050F7E63}" destId="{7169972A-C499-4EA6-9AC7-16C804555AE7}" srcOrd="8" destOrd="0" presId="urn:microsoft.com/office/officeart/2005/8/layout/list1"/>
    <dgm:cxn modelId="{DD609D69-AA4A-4B30-9FDE-FB472AEDB866}" type="presParOf" srcId="{7169972A-C499-4EA6-9AC7-16C804555AE7}" destId="{1D7D0FE4-9F70-47DE-8196-7909E6CAD998}" srcOrd="0" destOrd="0" presId="urn:microsoft.com/office/officeart/2005/8/layout/list1"/>
    <dgm:cxn modelId="{B3C02CD3-7617-4456-BE3B-A0877925EC78}" type="presParOf" srcId="{7169972A-C499-4EA6-9AC7-16C804555AE7}" destId="{7568302A-F52F-4E57-AECA-D3D9208D1B3E}" srcOrd="1" destOrd="0" presId="urn:microsoft.com/office/officeart/2005/8/layout/list1"/>
    <dgm:cxn modelId="{9223AD5C-1C35-4F58-ACE0-F6956C9E463E}" type="presParOf" srcId="{8A6ACA83-887B-4E65-A8B2-ACC3050F7E63}" destId="{B9FDCEF6-4CC3-4F94-8AC9-005FEFFF70B2}" srcOrd="9" destOrd="0" presId="urn:microsoft.com/office/officeart/2005/8/layout/list1"/>
    <dgm:cxn modelId="{D4DA5289-5389-42FA-A6F0-3A02B18E72B5}" type="presParOf" srcId="{8A6ACA83-887B-4E65-A8B2-ACC3050F7E63}" destId="{058C8C09-4C71-43AB-AB37-D35A7DE706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98DCBBE-7006-45D6-8AF1-82CC3D077EE6}" type="datetimeFigureOut">
              <a:rPr lang="en-US" smtClean="0"/>
              <a:t>12/13/2020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464179-BCE0-4650-98CF-B562F98CB36F}" type="slidenum">
              <a:rPr lang="en-US" smtClean="0"/>
              <a:t>‹#›</a:t>
            </a:fld>
            <a:endParaRPr lang="en-US"/>
          </a:p>
        </p:txBody>
      </p:sp>
    </p:spTree>
    <p:extLst>
      <p:ext uri="{BB962C8B-B14F-4D97-AF65-F5344CB8AC3E}">
        <p14:creationId xmlns:p14="http://schemas.microsoft.com/office/powerpoint/2010/main" val="256866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6361B9-BE60-4BB2-8BC2-3CFB66137D65}" type="datetimeFigureOut">
              <a:rPr lang="en-US" smtClean="0"/>
              <a:t>12/13/2020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A8BB18-C8F0-4BAD-9587-31CA21AB2E95}" type="slidenum">
              <a:rPr lang="en-US" smtClean="0"/>
              <a:t>‹#›</a:t>
            </a:fld>
            <a:endParaRPr lang="en-US"/>
          </a:p>
        </p:txBody>
      </p:sp>
    </p:spTree>
    <p:extLst>
      <p:ext uri="{BB962C8B-B14F-4D97-AF65-F5344CB8AC3E}">
        <p14:creationId xmlns:p14="http://schemas.microsoft.com/office/powerpoint/2010/main" val="10873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129" name="Google Shape;12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98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115" name="Google Shape;11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4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209" name="Google Shape;209;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91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AA95DF-A61C-4AE4-8AA1-8A17A5197028}"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168553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A95DF-A61C-4AE4-8AA1-8A17A5197028}"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182432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A95DF-A61C-4AE4-8AA1-8A17A5197028}"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407816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A95DF-A61C-4AE4-8AA1-8A17A5197028}"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82628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A95DF-A61C-4AE4-8AA1-8A17A5197028}" type="datetimeFigureOut">
              <a:rPr lang="en-US" smtClean="0"/>
              <a:t>12/13/2020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107796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AA95DF-A61C-4AE4-8AA1-8A17A5197028}"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223055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AA95DF-A61C-4AE4-8AA1-8A17A5197028}" type="datetimeFigureOut">
              <a:rPr lang="en-US" smtClean="0"/>
              <a:t>12/13/2020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60563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AA95DF-A61C-4AE4-8AA1-8A17A5197028}" type="datetimeFigureOut">
              <a:rPr lang="en-US" smtClean="0"/>
              <a:t>12/13/2020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214776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A95DF-A61C-4AE4-8AA1-8A17A5197028}" type="datetimeFigureOut">
              <a:rPr lang="en-US" smtClean="0"/>
              <a:t>12/13/2020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345541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A95DF-A61C-4AE4-8AA1-8A17A5197028}"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15007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A95DF-A61C-4AE4-8AA1-8A17A5197028}" type="datetimeFigureOut">
              <a:rPr lang="en-US" smtClean="0"/>
              <a:t>12/13/2020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2C2BB-1618-47D9-9F78-1D8D484AEB1D}" type="slidenum">
              <a:rPr lang="en-US" smtClean="0"/>
              <a:t>‹#›</a:t>
            </a:fld>
            <a:endParaRPr lang="en-US"/>
          </a:p>
        </p:txBody>
      </p:sp>
    </p:spTree>
    <p:extLst>
      <p:ext uri="{BB962C8B-B14F-4D97-AF65-F5344CB8AC3E}">
        <p14:creationId xmlns:p14="http://schemas.microsoft.com/office/powerpoint/2010/main" val="154498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A95DF-A61C-4AE4-8AA1-8A17A5197028}" type="datetimeFigureOut">
              <a:rPr lang="en-US" smtClean="0"/>
              <a:t>12/13/2020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2C2BB-1618-47D9-9F78-1D8D484AEB1D}" type="slidenum">
              <a:rPr lang="en-US" smtClean="0"/>
              <a:t>‹#›</a:t>
            </a:fld>
            <a:endParaRPr lang="en-US"/>
          </a:p>
        </p:txBody>
      </p:sp>
    </p:spTree>
    <p:extLst>
      <p:ext uri="{BB962C8B-B14F-4D97-AF65-F5344CB8AC3E}">
        <p14:creationId xmlns:p14="http://schemas.microsoft.com/office/powerpoint/2010/main" val="370685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435"/>
            <a:ext cx="8499894" cy="805911"/>
          </a:xfrm>
        </p:spPr>
        <p:txBody>
          <a:bodyPr>
            <a:normAutofit/>
          </a:bodyPr>
          <a:lstStyle/>
          <a:p>
            <a:r>
              <a:rPr lang="mn-MN" sz="4000" b="1" dirty="0">
                <a:solidFill>
                  <a:schemeClr val="accent5"/>
                </a:solidFill>
                <a:latin typeface="Arial" panose="020B0604020202020204" pitchFamily="34" charset="0"/>
                <a:cs typeface="Arial" panose="020B0604020202020204" pitchFamily="34" charset="0"/>
              </a:rPr>
              <a:t>Мал эмнэлгийн тасаг </a:t>
            </a:r>
            <a:endParaRPr lang="en-US" sz="4000" b="1" dirty="0">
              <a:solidFill>
                <a:schemeClr val="accent5"/>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2158916"/>
            <a:ext cx="9144000" cy="3807931"/>
          </a:xfrm>
        </p:spPr>
        <p:txBody>
          <a:bodyPr>
            <a:normAutofit/>
          </a:bodyPr>
          <a:lstStyle/>
          <a:p>
            <a:pPr algn="just"/>
            <a:r>
              <a:rPr lang="mn-MN" dirty="0" smtClean="0">
                <a:latin typeface="Arial" panose="020B0604020202020204" pitchFamily="34" charset="0"/>
                <a:cs typeface="Arial" panose="020B0604020202020204" pitchFamily="34" charset="0"/>
              </a:rPr>
              <a:t>	Сумын Засаг дарга, Мал эмнэлгийн тасаг, аймгийн Мал эмнэлгийн газар, “Хилийн дэлгэрэх” ХХК мал эмнэлгийн үйлчилгээний нэгжтэй хамтран ажиллах №01 дугаар гурвалсан гэрээг байгуулан 2020 онд 3 зорилтын хүрээнд 11 арга хэмжээг хэрэгжүүлэн ажиллаа</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786" y="4343191"/>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321" y="4235008"/>
            <a:ext cx="2570671" cy="2114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951" y="0"/>
            <a:ext cx="1823049" cy="2104845"/>
          </a:xfrm>
          <a:prstGeom prst="rect">
            <a:avLst/>
          </a:prstGeom>
        </p:spPr>
      </p:pic>
      <p:pic>
        <p:nvPicPr>
          <p:cNvPr id="7" name="Google Shape;154;p17"/>
          <p:cNvPicPr preferRelativeResize="0"/>
          <p:nvPr/>
        </p:nvPicPr>
        <p:blipFill rotWithShape="1">
          <a:blip r:embed="rId5">
            <a:alphaModFix/>
          </a:blip>
          <a:srcRect/>
          <a:stretch/>
        </p:blipFill>
        <p:spPr>
          <a:xfrm>
            <a:off x="429293" y="3557118"/>
            <a:ext cx="3934230" cy="3434344"/>
          </a:xfrm>
          <a:prstGeom prst="rect">
            <a:avLst/>
          </a:prstGeom>
          <a:noFill/>
          <a:ln>
            <a:no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7501"/>
            <a:ext cx="1863306" cy="1863306"/>
          </a:xfrm>
          <a:prstGeom prst="rect">
            <a:avLst/>
          </a:prstGeom>
        </p:spPr>
      </p:pic>
    </p:spTree>
    <p:extLst>
      <p:ext uri="{BB962C8B-B14F-4D97-AF65-F5344CB8AC3E}">
        <p14:creationId xmlns:p14="http://schemas.microsoft.com/office/powerpoint/2010/main" val="405088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17"/>
          <p:cNvGrpSpPr/>
          <p:nvPr/>
        </p:nvGrpSpPr>
        <p:grpSpPr>
          <a:xfrm>
            <a:off x="1085457" y="1224366"/>
            <a:ext cx="7860707" cy="5807182"/>
            <a:chOff x="1933868" y="-29590"/>
            <a:chExt cx="7860707" cy="6583539"/>
          </a:xfrm>
        </p:grpSpPr>
        <p:sp>
          <p:nvSpPr>
            <p:cNvPr id="132" name="Google Shape;132;p17"/>
            <p:cNvSpPr/>
            <p:nvPr/>
          </p:nvSpPr>
          <p:spPr>
            <a:xfrm>
              <a:off x="2940719" y="2687420"/>
              <a:ext cx="580376" cy="3187252"/>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txBox="1"/>
            <p:nvPr/>
          </p:nvSpPr>
          <p:spPr>
            <a:xfrm>
              <a:off x="3166236" y="4220119"/>
              <a:ext cx="129342" cy="12934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34" name="Google Shape;134;p17"/>
            <p:cNvSpPr/>
            <p:nvPr/>
          </p:nvSpPr>
          <p:spPr>
            <a:xfrm>
              <a:off x="2940719" y="3024336"/>
              <a:ext cx="660494" cy="125856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txBox="1"/>
            <p:nvPr/>
          </p:nvSpPr>
          <p:spPr>
            <a:xfrm>
              <a:off x="3235433" y="3618084"/>
              <a:ext cx="71067" cy="710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36" name="Google Shape;136;p17"/>
            <p:cNvSpPr/>
            <p:nvPr/>
          </p:nvSpPr>
          <p:spPr>
            <a:xfrm>
              <a:off x="2940719" y="2978616"/>
              <a:ext cx="660494" cy="91440"/>
            </a:xfrm>
            <a:custGeom>
              <a:avLst/>
              <a:gdLst/>
              <a:ahLst/>
              <a:cxnLst/>
              <a:rect l="l" t="t" r="r" b="b"/>
              <a:pathLst>
                <a:path w="120000" h="120000" extrusionOk="0">
                  <a:moveTo>
                    <a:pt x="0" y="60000"/>
                  </a:moveTo>
                  <a:lnTo>
                    <a:pt x="120000" y="6000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txBox="1"/>
            <p:nvPr/>
          </p:nvSpPr>
          <p:spPr>
            <a:xfrm>
              <a:off x="3254454" y="3007823"/>
              <a:ext cx="33024" cy="330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38" name="Google Shape;138;p17"/>
            <p:cNvSpPr/>
            <p:nvPr/>
          </p:nvSpPr>
          <p:spPr>
            <a:xfrm>
              <a:off x="2940719" y="1765770"/>
              <a:ext cx="660494" cy="1258565"/>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3235433" y="2359519"/>
              <a:ext cx="71067" cy="7106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40" name="Google Shape;140;p17"/>
            <p:cNvSpPr/>
            <p:nvPr/>
          </p:nvSpPr>
          <p:spPr>
            <a:xfrm>
              <a:off x="2940719" y="507205"/>
              <a:ext cx="660494" cy="251713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txBox="1"/>
            <p:nvPr/>
          </p:nvSpPr>
          <p:spPr>
            <a:xfrm>
              <a:off x="3205908" y="1700712"/>
              <a:ext cx="130117" cy="1301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42" name="Google Shape;142;p17"/>
            <p:cNvSpPr/>
            <p:nvPr/>
          </p:nvSpPr>
          <p:spPr>
            <a:xfrm rot="-5400000">
              <a:off x="-10973" y="2520909"/>
              <a:ext cx="4896533" cy="1006852"/>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p:nvPr/>
          </p:nvSpPr>
          <p:spPr>
            <a:xfrm rot="16200000">
              <a:off x="-551647" y="3061583"/>
              <a:ext cx="5977881" cy="100685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sz="1600" b="1" dirty="0" err="1" smtClean="0">
                  <a:solidFill>
                    <a:schemeClr val="tx1"/>
                  </a:solidFill>
                  <a:latin typeface="Arial"/>
                  <a:ea typeface="Arial"/>
                  <a:cs typeface="Arial"/>
                  <a:sym typeface="Arial"/>
                </a:rPr>
                <a:t>Ужиг</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халдварт</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өвчнөөс</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урьдчилан</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сэргийлэх</a:t>
              </a:r>
              <a:r>
                <a:rPr sz="1600" b="1" dirty="0" smtClean="0">
                  <a:solidFill>
                    <a:schemeClr val="tx1"/>
                  </a:solidFill>
                  <a:latin typeface="Arial"/>
                  <a:ea typeface="Arial"/>
                  <a:cs typeface="Arial"/>
                  <a:sym typeface="Arial"/>
                </a:rPr>
                <a:t> 6 </a:t>
              </a:r>
              <a:r>
                <a:rPr sz="1600" b="1" dirty="0" err="1" smtClean="0">
                  <a:solidFill>
                    <a:schemeClr val="tx1"/>
                  </a:solidFill>
                  <a:latin typeface="Arial"/>
                  <a:ea typeface="Arial"/>
                  <a:cs typeface="Arial"/>
                  <a:sym typeface="Arial"/>
                </a:rPr>
                <a:t>төрлийн</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вакцинд</a:t>
              </a:r>
              <a:r>
                <a:rPr sz="1600" b="1" dirty="0" smtClean="0">
                  <a:solidFill>
                    <a:schemeClr val="tx1"/>
                  </a:solidFill>
                  <a:latin typeface="Arial"/>
                  <a:ea typeface="Arial"/>
                  <a:cs typeface="Arial"/>
                  <a:sym typeface="Arial"/>
                </a:rPr>
                <a:t> 14.2 </a:t>
              </a:r>
              <a:r>
                <a:rPr sz="1600" b="1" dirty="0" err="1" smtClean="0">
                  <a:solidFill>
                    <a:schemeClr val="tx1"/>
                  </a:solidFill>
                  <a:latin typeface="Arial"/>
                  <a:ea typeface="Arial"/>
                  <a:cs typeface="Arial"/>
                  <a:sym typeface="Arial"/>
                </a:rPr>
                <a:t>мян.тол</a:t>
              </a:r>
              <a:r>
                <a:rPr sz="1600" b="1" dirty="0" smtClean="0">
                  <a:solidFill>
                    <a:schemeClr val="tx1"/>
                  </a:solidFill>
                  <a:latin typeface="Arial"/>
                  <a:ea typeface="Arial"/>
                  <a:cs typeface="Arial"/>
                  <a:sym typeface="Arial"/>
                </a:rPr>
                <a:t> </a:t>
              </a:r>
              <a:r>
                <a:rPr sz="1600" b="1" dirty="0" err="1" smtClean="0">
                  <a:solidFill>
                    <a:schemeClr val="tx1"/>
                  </a:solidFill>
                  <a:latin typeface="Arial"/>
                  <a:ea typeface="Arial"/>
                  <a:cs typeface="Arial"/>
                  <a:sym typeface="Arial"/>
                </a:rPr>
                <a:t>хамруулсан</a:t>
              </a:r>
              <a:r>
                <a:rPr sz="1600" b="1" dirty="0" smtClean="0">
                  <a:solidFill>
                    <a:schemeClr val="tx1">
                      <a:lumMod val="75000"/>
                      <a:lumOff val="25000"/>
                    </a:schemeClr>
                  </a:solidFill>
                  <a:latin typeface="Arial"/>
                  <a:ea typeface="Arial"/>
                  <a:cs typeface="Arial"/>
                  <a:sym typeface="Arial"/>
                </a:rPr>
                <a:t> </a:t>
              </a:r>
              <a:endParaRPr sz="1600" b="1" i="0" u="none" strike="noStrike" cap="none" dirty="0">
                <a:solidFill>
                  <a:schemeClr val="tx1">
                    <a:lumMod val="75000"/>
                    <a:lumOff val="25000"/>
                  </a:schemeClr>
                </a:solidFill>
                <a:latin typeface="Arial"/>
                <a:ea typeface="Arial"/>
                <a:cs typeface="Arial"/>
                <a:sym typeface="Arial"/>
              </a:endParaRPr>
            </a:p>
          </p:txBody>
        </p:sp>
        <p:sp>
          <p:nvSpPr>
            <p:cNvPr id="144" name="Google Shape;144;p17"/>
            <p:cNvSpPr/>
            <p:nvPr/>
          </p:nvSpPr>
          <p:spPr>
            <a:xfrm>
              <a:off x="3601214" y="3779"/>
              <a:ext cx="3591144" cy="1006852"/>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p:nvPr/>
          </p:nvSpPr>
          <p:spPr>
            <a:xfrm>
              <a:off x="3624595" y="-29590"/>
              <a:ext cx="3591144" cy="100685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sz="1400" b="0" i="0" u="none" strike="noStrike" cap="none" dirty="0" err="1" smtClean="0">
                  <a:latin typeface="Arial"/>
                  <a:ea typeface="Arial"/>
                  <a:cs typeface="Arial"/>
                  <a:sym typeface="Arial"/>
                </a:rPr>
                <a:t>Боомын</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вакцинд</a:t>
              </a:r>
              <a:r>
                <a:rPr sz="1400" b="0" i="0" u="none" strike="noStrike" cap="none" dirty="0" smtClean="0">
                  <a:latin typeface="Arial"/>
                  <a:ea typeface="Arial"/>
                  <a:cs typeface="Arial"/>
                  <a:sym typeface="Arial"/>
                </a:rPr>
                <a:t> 2 </a:t>
              </a:r>
              <a:r>
                <a:rPr sz="1400" b="0" i="0" u="none" strike="noStrike" cap="none" dirty="0" err="1" smtClean="0">
                  <a:latin typeface="Arial"/>
                  <a:ea typeface="Arial"/>
                  <a:cs typeface="Arial"/>
                  <a:sym typeface="Arial"/>
                </a:rPr>
                <a:t>өрхийн</a:t>
              </a:r>
              <a:r>
                <a:rPr sz="1400" b="0" i="0" u="none" strike="noStrike" cap="none" dirty="0" smtClean="0">
                  <a:latin typeface="Arial"/>
                  <a:ea typeface="Arial"/>
                  <a:cs typeface="Arial"/>
                  <a:sym typeface="Arial"/>
                </a:rPr>
                <a:t> 1.1мян.тол </a:t>
              </a:r>
              <a:r>
                <a:rPr sz="1400" b="0" i="0" u="none" strike="noStrike" cap="none" dirty="0" err="1" smtClean="0">
                  <a:latin typeface="Arial"/>
                  <a:ea typeface="Arial"/>
                  <a:cs typeface="Arial"/>
                  <a:sym typeface="Arial"/>
                </a:rPr>
                <a:t>мал</a:t>
              </a:r>
              <a:endParaRPr sz="1400" b="0" i="0" u="none" strike="noStrike" cap="none" dirty="0">
                <a:latin typeface="Arial"/>
                <a:ea typeface="Arial"/>
                <a:cs typeface="Arial"/>
                <a:sym typeface="Arial"/>
              </a:endParaRPr>
            </a:p>
          </p:txBody>
        </p:sp>
        <p:sp>
          <p:nvSpPr>
            <p:cNvPr id="146" name="Google Shape;146;p17"/>
            <p:cNvSpPr/>
            <p:nvPr/>
          </p:nvSpPr>
          <p:spPr>
            <a:xfrm>
              <a:off x="3601214" y="1262344"/>
              <a:ext cx="4302893" cy="829377"/>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p:nvPr/>
          </p:nvSpPr>
          <p:spPr>
            <a:xfrm>
              <a:off x="3601214" y="1262344"/>
              <a:ext cx="4302893" cy="84832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mn-MN" sz="1400" b="0" i="0" u="none" strike="noStrike" cap="none" dirty="0" smtClean="0">
                  <a:latin typeface="Arial"/>
                  <a:ea typeface="Arial"/>
                  <a:cs typeface="Arial"/>
                  <a:sym typeface="Arial"/>
                </a:rPr>
                <a:t>Дотрын халдвар хордолгын вакцинд 9 өрхийн 7.9 мян.тол мал </a:t>
              </a:r>
              <a:endParaRPr sz="1400" b="0" i="0" u="none" strike="noStrike" cap="none" dirty="0">
                <a:latin typeface="Arial"/>
                <a:ea typeface="Arial"/>
                <a:cs typeface="Arial"/>
                <a:sym typeface="Arial"/>
              </a:endParaRPr>
            </a:p>
          </p:txBody>
        </p:sp>
        <p:sp>
          <p:nvSpPr>
            <p:cNvPr id="148" name="Google Shape;148;p17"/>
            <p:cNvSpPr/>
            <p:nvPr/>
          </p:nvSpPr>
          <p:spPr>
            <a:xfrm>
              <a:off x="3601214" y="2520909"/>
              <a:ext cx="4799090" cy="829377"/>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txBox="1"/>
            <p:nvPr/>
          </p:nvSpPr>
          <p:spPr>
            <a:xfrm>
              <a:off x="3601214" y="2520909"/>
              <a:ext cx="4799090" cy="83799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sz="1400" b="0" i="0" u="none" strike="noStrike" cap="none" dirty="0" err="1" smtClean="0">
                  <a:latin typeface="Arial"/>
                  <a:ea typeface="Arial"/>
                  <a:cs typeface="Arial"/>
                  <a:sym typeface="Arial"/>
                </a:rPr>
                <a:t>Шөвөг</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ярын</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вакцинд</a:t>
              </a:r>
              <a:r>
                <a:rPr sz="1400" b="0" i="0" u="none" strike="noStrike" cap="none" dirty="0" smtClean="0">
                  <a:latin typeface="Arial"/>
                  <a:ea typeface="Arial"/>
                  <a:cs typeface="Arial"/>
                  <a:sym typeface="Arial"/>
                </a:rPr>
                <a:t> 24 </a:t>
              </a:r>
              <a:r>
                <a:rPr sz="1400" b="0" i="0" u="none" strike="noStrike" cap="none" dirty="0" err="1" smtClean="0">
                  <a:latin typeface="Arial"/>
                  <a:ea typeface="Arial"/>
                  <a:cs typeface="Arial"/>
                  <a:sym typeface="Arial"/>
                </a:rPr>
                <a:t>өрхийн</a:t>
              </a:r>
              <a:r>
                <a:rPr sz="1400" b="0" i="0" u="none" strike="noStrike" cap="none" dirty="0" smtClean="0">
                  <a:latin typeface="Arial"/>
                  <a:ea typeface="Arial"/>
                  <a:cs typeface="Arial"/>
                  <a:sym typeface="Arial"/>
                </a:rPr>
                <a:t> 2.9 </a:t>
              </a:r>
              <a:r>
                <a:rPr sz="1400" b="0" i="0" u="none" strike="noStrike" cap="none" dirty="0" err="1" smtClean="0">
                  <a:latin typeface="Arial"/>
                  <a:ea typeface="Arial"/>
                  <a:cs typeface="Arial"/>
                  <a:sym typeface="Arial"/>
                </a:rPr>
                <a:t>мян.тол</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мал</a:t>
              </a:r>
              <a:r>
                <a:rPr sz="1400" b="0" i="0" u="none" strike="noStrike" cap="none" dirty="0" smtClean="0">
                  <a:latin typeface="Arial"/>
                  <a:ea typeface="Arial"/>
                  <a:cs typeface="Arial"/>
                  <a:sym typeface="Arial"/>
                </a:rPr>
                <a:t> </a:t>
              </a:r>
              <a:endParaRPr sz="1400" b="0" i="0" u="none" strike="noStrike" cap="none" dirty="0">
                <a:latin typeface="Arial"/>
                <a:ea typeface="Arial"/>
                <a:cs typeface="Arial"/>
                <a:sym typeface="Arial"/>
              </a:endParaRPr>
            </a:p>
          </p:txBody>
        </p:sp>
        <p:sp>
          <p:nvSpPr>
            <p:cNvPr id="150" name="Google Shape;150;p17"/>
            <p:cNvSpPr/>
            <p:nvPr/>
          </p:nvSpPr>
          <p:spPr>
            <a:xfrm>
              <a:off x="3601214" y="3779475"/>
              <a:ext cx="5653143" cy="677807"/>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txBox="1"/>
            <p:nvPr/>
          </p:nvSpPr>
          <p:spPr>
            <a:xfrm>
              <a:off x="3484860" y="3614082"/>
              <a:ext cx="5653143" cy="735379"/>
            </a:xfrm>
            <a:prstGeom prst="rect">
              <a:avLst/>
            </a:prstGeom>
            <a:noFill/>
            <a:ln>
              <a:noFill/>
            </a:ln>
          </p:spPr>
          <p:txBody>
            <a:bodyPr spcFirstLastPara="1" wrap="square" lIns="8875" tIns="8875" rIns="8875" bIns="8875" anchor="ctr" anchorCtr="0">
              <a:noAutofit/>
            </a:bodyPr>
            <a:lstStyle/>
            <a:p>
              <a:pPr marL="0" marR="0" lvl="0" indent="0" rtl="0">
                <a:lnSpc>
                  <a:spcPct val="90000"/>
                </a:lnSpc>
                <a:spcBef>
                  <a:spcPts val="0"/>
                </a:spcBef>
                <a:spcAft>
                  <a:spcPts val="0"/>
                </a:spcAft>
                <a:buClr>
                  <a:schemeClr val="lt1"/>
                </a:buClr>
                <a:buSzPts val="1400"/>
                <a:buFont typeface="Arial"/>
                <a:buNone/>
              </a:pP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Дуут</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хавдарын</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вакцинд</a:t>
              </a:r>
              <a:r>
                <a:rPr sz="1400" b="0" i="0" u="none" strike="noStrike" cap="none" dirty="0" smtClean="0">
                  <a:latin typeface="Arial"/>
                  <a:ea typeface="Arial"/>
                  <a:cs typeface="Arial"/>
                  <a:sym typeface="Arial"/>
                </a:rPr>
                <a:t> 15 </a:t>
              </a:r>
              <a:r>
                <a:rPr sz="1400" b="0" i="0" u="none" strike="noStrike" cap="none" dirty="0" err="1" smtClean="0">
                  <a:latin typeface="Arial"/>
                  <a:ea typeface="Arial"/>
                  <a:cs typeface="Arial"/>
                  <a:sym typeface="Arial"/>
                </a:rPr>
                <a:t>өрхийн</a:t>
              </a:r>
              <a:r>
                <a:rPr sz="1400" b="0" i="0" u="none" strike="noStrike" cap="none" dirty="0" smtClean="0">
                  <a:latin typeface="Arial"/>
                  <a:ea typeface="Arial"/>
                  <a:cs typeface="Arial"/>
                  <a:sym typeface="Arial"/>
                </a:rPr>
                <a:t> 0.754 </a:t>
              </a:r>
              <a:r>
                <a:rPr sz="1400" b="0" i="0" u="none" strike="noStrike" cap="none" dirty="0" err="1" smtClean="0">
                  <a:latin typeface="Arial"/>
                  <a:ea typeface="Arial"/>
                  <a:cs typeface="Arial"/>
                  <a:sym typeface="Arial"/>
                </a:rPr>
                <a:t>мян.тол</a:t>
              </a:r>
              <a:r>
                <a:rPr sz="1400" b="0" i="0" u="none" strike="noStrike" cap="none" dirty="0" smtClean="0">
                  <a:latin typeface="Arial"/>
                  <a:ea typeface="Arial"/>
                  <a:cs typeface="Arial"/>
                  <a:sym typeface="Arial"/>
                </a:rPr>
                <a:t> </a:t>
              </a:r>
              <a:r>
                <a:rPr sz="1400" b="0" i="0" u="none" strike="noStrike" cap="none" dirty="0" err="1" smtClean="0">
                  <a:latin typeface="Arial"/>
                  <a:ea typeface="Arial"/>
                  <a:cs typeface="Arial"/>
                  <a:sym typeface="Arial"/>
                </a:rPr>
                <a:t>мал</a:t>
              </a:r>
              <a:r>
                <a:rPr sz="1400" b="0" i="0" u="none" strike="noStrike" cap="none" dirty="0" smtClean="0">
                  <a:latin typeface="Arial"/>
                  <a:ea typeface="Arial"/>
                  <a:cs typeface="Arial"/>
                  <a:sym typeface="Arial"/>
                </a:rPr>
                <a:t> </a:t>
              </a:r>
              <a:endParaRPr sz="1400" b="0" i="0" u="none" strike="noStrike" cap="none" dirty="0">
                <a:latin typeface="Arial"/>
                <a:ea typeface="Arial"/>
                <a:cs typeface="Arial"/>
                <a:sym typeface="Arial"/>
              </a:endParaRPr>
            </a:p>
          </p:txBody>
        </p:sp>
        <p:sp>
          <p:nvSpPr>
            <p:cNvPr id="152" name="Google Shape;152;p17"/>
            <p:cNvSpPr/>
            <p:nvPr/>
          </p:nvSpPr>
          <p:spPr>
            <a:xfrm>
              <a:off x="3601213" y="4758054"/>
              <a:ext cx="6193362" cy="668819"/>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txBox="1"/>
            <p:nvPr/>
          </p:nvSpPr>
          <p:spPr>
            <a:xfrm>
              <a:off x="3521095" y="4714115"/>
              <a:ext cx="6193362" cy="7043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sz="1400" dirty="0" err="1" smtClean="0">
                  <a:latin typeface="Arial"/>
                  <a:ea typeface="Arial"/>
                  <a:cs typeface="Arial"/>
                  <a:sym typeface="Arial"/>
                </a:rPr>
                <a:t>Сохор</a:t>
              </a:r>
              <a:r>
                <a:rPr sz="1400" dirty="0" smtClean="0">
                  <a:latin typeface="Arial"/>
                  <a:ea typeface="Arial"/>
                  <a:cs typeface="Arial"/>
                  <a:sym typeface="Arial"/>
                </a:rPr>
                <a:t> </a:t>
              </a:r>
              <a:r>
                <a:rPr sz="1400" dirty="0" err="1" smtClean="0">
                  <a:latin typeface="Arial"/>
                  <a:ea typeface="Arial"/>
                  <a:cs typeface="Arial"/>
                  <a:sym typeface="Arial"/>
                </a:rPr>
                <a:t>доголын</a:t>
              </a:r>
              <a:r>
                <a:rPr sz="1400" dirty="0" smtClean="0">
                  <a:latin typeface="Arial"/>
                  <a:ea typeface="Arial"/>
                  <a:cs typeface="Arial"/>
                  <a:sym typeface="Arial"/>
                </a:rPr>
                <a:t> </a:t>
              </a:r>
              <a:r>
                <a:rPr sz="1400" dirty="0" err="1" smtClean="0">
                  <a:latin typeface="Arial"/>
                  <a:ea typeface="Arial"/>
                  <a:cs typeface="Arial"/>
                  <a:sym typeface="Arial"/>
                </a:rPr>
                <a:t>вакцинд</a:t>
              </a:r>
              <a:r>
                <a:rPr sz="1400" dirty="0" smtClean="0">
                  <a:latin typeface="Arial"/>
                  <a:ea typeface="Arial"/>
                  <a:cs typeface="Arial"/>
                  <a:sym typeface="Arial"/>
                </a:rPr>
                <a:t> 1 </a:t>
              </a:r>
              <a:r>
                <a:rPr sz="1400" dirty="0" err="1" smtClean="0">
                  <a:latin typeface="Arial"/>
                  <a:ea typeface="Arial"/>
                  <a:cs typeface="Arial"/>
                  <a:sym typeface="Arial"/>
                </a:rPr>
                <a:t>өрхийн</a:t>
              </a:r>
              <a:r>
                <a:rPr sz="1400" dirty="0" smtClean="0">
                  <a:latin typeface="Arial"/>
                  <a:ea typeface="Arial"/>
                  <a:cs typeface="Arial"/>
                  <a:sym typeface="Arial"/>
                </a:rPr>
                <a:t> 0.987 </a:t>
              </a:r>
              <a:r>
                <a:rPr sz="1400" dirty="0" err="1" smtClean="0">
                  <a:latin typeface="Arial"/>
                  <a:ea typeface="Arial"/>
                  <a:cs typeface="Arial"/>
                  <a:sym typeface="Arial"/>
                </a:rPr>
                <a:t>мян.тол</a:t>
              </a:r>
              <a:r>
                <a:rPr sz="1400" dirty="0">
                  <a:latin typeface="Arial"/>
                  <a:ea typeface="Arial"/>
                  <a:cs typeface="Arial"/>
                  <a:sym typeface="Arial"/>
                </a:rPr>
                <a:t> </a:t>
              </a:r>
              <a:r>
                <a:rPr sz="1400" dirty="0" err="1" smtClean="0">
                  <a:latin typeface="Arial"/>
                  <a:ea typeface="Arial"/>
                  <a:cs typeface="Arial"/>
                  <a:sym typeface="Arial"/>
                </a:rPr>
                <a:t>мал</a:t>
              </a:r>
              <a:r>
                <a:rPr sz="1400" dirty="0" smtClean="0">
                  <a:latin typeface="Arial"/>
                  <a:ea typeface="Arial"/>
                  <a:cs typeface="Arial"/>
                  <a:sym typeface="Arial"/>
                </a:rPr>
                <a:t> </a:t>
              </a:r>
              <a:endParaRPr sz="1400" b="0" i="0" u="none" strike="noStrike" cap="none" dirty="0">
                <a:latin typeface="Arial"/>
                <a:ea typeface="Arial"/>
                <a:cs typeface="Arial"/>
                <a:sym typeface="Arial"/>
              </a:endParaRPr>
            </a:p>
          </p:txBody>
        </p:sp>
      </p:grpSp>
      <p:sp>
        <p:nvSpPr>
          <p:cNvPr id="26" name="Title 1"/>
          <p:cNvSpPr txBox="1">
            <a:spLocks/>
          </p:cNvSpPr>
          <p:nvPr/>
        </p:nvSpPr>
        <p:spPr>
          <a:xfrm>
            <a:off x="1524000" y="204395"/>
            <a:ext cx="9144000" cy="104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smtClean="0">
                <a:solidFill>
                  <a:srgbClr val="0070C0"/>
                </a:solidFill>
                <a:latin typeface="Arial" panose="020B0604020202020204" pitchFamily="34" charset="0"/>
                <a:cs typeface="Arial" panose="020B0604020202020204" pitchFamily="34" charset="0"/>
              </a:rPr>
              <a:t>Нэг.Мал эмнэлгийн урьдчилан сэргийлэх арга хэмжээ</a:t>
            </a:r>
          </a:p>
          <a:p>
            <a:pPr algn="ctr"/>
            <a:r>
              <a:rPr lang="mn-MN" sz="1800" i="1" dirty="0" smtClean="0">
                <a:solidFill>
                  <a:schemeClr val="accent2"/>
                </a:solidFill>
                <a:latin typeface="Arial" panose="020B0604020202020204" pitchFamily="34" charset="0"/>
                <a:cs typeface="Arial" panose="020B0604020202020204" pitchFamily="34" charset="0"/>
              </a:rPr>
              <a:t>/ ужиг халдварт/ </a:t>
            </a:r>
            <a:endParaRPr lang="en-US" sz="1800" i="1" dirty="0">
              <a:solidFill>
                <a:schemeClr val="accent2"/>
              </a:solidFill>
              <a:latin typeface="Arial" panose="020B0604020202020204" pitchFamily="34" charset="0"/>
              <a:cs typeface="Arial" panose="020B0604020202020204" pitchFamily="34" charset="0"/>
            </a:endParaRPr>
          </a:p>
        </p:txBody>
      </p:sp>
      <p:sp>
        <p:nvSpPr>
          <p:cNvPr id="27" name="Google Shape;147;p17"/>
          <p:cNvSpPr txBox="1"/>
          <p:nvPr/>
        </p:nvSpPr>
        <p:spPr>
          <a:xfrm>
            <a:off x="2776183" y="6351575"/>
            <a:ext cx="6352319" cy="6722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mn-MN" sz="1400" b="0" i="0" u="none" strike="noStrike" cap="none" dirty="0" smtClean="0">
                <a:solidFill>
                  <a:schemeClr val="tx1"/>
                </a:solidFill>
                <a:latin typeface="Arial"/>
                <a:ea typeface="Arial"/>
                <a:cs typeface="Arial"/>
                <a:sym typeface="Arial"/>
              </a:rPr>
              <a:t>Сахуу эсрэг вакцинд 10 өрхийн 0.417 тмян.тол мал </a:t>
            </a:r>
            <a:r>
              <a:rPr lang="en-US" sz="1400" b="0" i="0" u="none" strike="noStrike" cap="none" dirty="0" smtClean="0">
                <a:solidFill>
                  <a:schemeClr val="tx1"/>
                </a:solidFill>
                <a:latin typeface="Arial"/>
                <a:ea typeface="Arial"/>
                <a:cs typeface="Arial"/>
                <a:sym typeface="Arial"/>
              </a:rPr>
              <a:t>.</a:t>
            </a:r>
            <a:endParaRPr sz="1400" b="0" i="0" u="none" strike="noStrike" cap="none" dirty="0">
              <a:solidFill>
                <a:schemeClr val="tx1"/>
              </a:solidFill>
              <a:latin typeface="Arial"/>
              <a:ea typeface="Arial"/>
              <a:cs typeface="Arial"/>
              <a:sym typeface="Arial"/>
            </a:endParaRPr>
          </a:p>
        </p:txBody>
      </p:sp>
      <p:sp>
        <p:nvSpPr>
          <p:cNvPr id="30" name="Google Shape;140;p17"/>
          <p:cNvSpPr/>
          <p:nvPr/>
        </p:nvSpPr>
        <p:spPr>
          <a:xfrm>
            <a:off x="2127842" y="6432374"/>
            <a:ext cx="660494" cy="659691"/>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557" y="1449959"/>
            <a:ext cx="2614388" cy="2148227"/>
          </a:xfrm>
          <a:prstGeom prst="ellipse">
            <a:avLst/>
          </a:prstGeom>
          <a:ln>
            <a:noFill/>
          </a:ln>
          <a:effectLst>
            <a:softEdge rad="112500"/>
          </a:effectLst>
        </p:spPr>
        <p:style>
          <a:lnRef idx="0">
            <a:scrgbClr r="0" g="0" b="0"/>
          </a:lnRef>
          <a:fillRef idx="1001">
            <a:schemeClr val="lt2"/>
          </a:fillRef>
          <a:effectRef idx="0">
            <a:scrgbClr r="0" g="0" b="0"/>
          </a:effectRef>
          <a:fontRef idx="major"/>
        </p:style>
      </p:pic>
      <p:sp>
        <p:nvSpPr>
          <p:cNvPr id="4" name="Flowchart: Punched Tape 3"/>
          <p:cNvSpPr/>
          <p:nvPr/>
        </p:nvSpPr>
        <p:spPr>
          <a:xfrm>
            <a:off x="9306091" y="4098098"/>
            <a:ext cx="2723818" cy="2168059"/>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n-MN" b="1" dirty="0">
                <a:solidFill>
                  <a:schemeClr val="accent4">
                    <a:lumMod val="40000"/>
                    <a:lumOff val="60000"/>
                  </a:schemeClr>
                </a:solidFill>
                <a:latin typeface="Arial" panose="020B0604020202020204" pitchFamily="34" charset="0"/>
                <a:cs typeface="Arial" panose="020B0604020202020204" pitchFamily="34" charset="0"/>
              </a:rPr>
              <a:t>Давхардсан тоогоор 61 өрхийн 14.2 мян.тол мал </a:t>
            </a:r>
            <a:r>
              <a:rPr lang="mn-MN" b="1" dirty="0" smtClean="0">
                <a:solidFill>
                  <a:schemeClr val="accent4">
                    <a:lumMod val="40000"/>
                    <a:lumOff val="60000"/>
                  </a:schemeClr>
                </a:solidFill>
                <a:latin typeface="Arial" panose="020B0604020202020204" pitchFamily="34" charset="0"/>
                <a:cs typeface="Arial" panose="020B0604020202020204" pitchFamily="34" charset="0"/>
              </a:rPr>
              <a:t> хамруулсан гүйцэтгэл 100%-тай. </a:t>
            </a:r>
            <a:endParaRPr lang="en-US" b="1" dirty="0">
              <a:solidFill>
                <a:schemeClr val="accent4">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9691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4721"/>
            <a:ext cx="9144000" cy="858533"/>
          </a:xfrm>
        </p:spPr>
        <p:txBody>
          <a:bodyPr>
            <a:noAutofit/>
          </a:bodyPr>
          <a:lstStyle/>
          <a:p>
            <a:r>
              <a:rPr lang="mn-MN" sz="2400" b="1" dirty="0" smtClean="0">
                <a:solidFill>
                  <a:srgbClr val="0070C0"/>
                </a:solidFill>
                <a:latin typeface="Arial" panose="020B0604020202020204" pitchFamily="34" charset="0"/>
                <a:cs typeface="Arial" panose="020B0604020202020204" pitchFamily="34" charset="0"/>
              </a:rPr>
              <a:t>Мал эмнэлгийн урьдчилан сэргийлэх арга хэмжээ </a:t>
            </a:r>
            <a:br>
              <a:rPr lang="mn-MN" sz="2400" b="1" dirty="0" smtClean="0">
                <a:solidFill>
                  <a:srgbClr val="0070C0"/>
                </a:solidFill>
                <a:latin typeface="Arial" panose="020B0604020202020204" pitchFamily="34" charset="0"/>
                <a:cs typeface="Arial" panose="020B0604020202020204" pitchFamily="34" charset="0"/>
              </a:rPr>
            </a:br>
            <a:r>
              <a:rPr lang="mn-MN" sz="2400" i="1" dirty="0" smtClean="0">
                <a:solidFill>
                  <a:srgbClr val="0070C0"/>
                </a:solidFill>
                <a:latin typeface="Arial" panose="020B0604020202020204" pitchFamily="34" charset="0"/>
                <a:cs typeface="Arial" panose="020B0604020202020204" pitchFamily="34" charset="0"/>
              </a:rPr>
              <a:t>/</a:t>
            </a:r>
            <a:r>
              <a:rPr lang="mn-MN" sz="2400" i="1" dirty="0">
                <a:solidFill>
                  <a:srgbClr val="0070C0"/>
                </a:solidFill>
                <a:latin typeface="Arial" panose="020B0604020202020204" pitchFamily="34" charset="0"/>
                <a:cs typeface="Arial" panose="020B0604020202020204" pitchFamily="34" charset="0"/>
              </a:rPr>
              <a:t>г</a:t>
            </a:r>
            <a:r>
              <a:rPr lang="mn-MN" sz="2400" i="1" dirty="0" smtClean="0">
                <a:solidFill>
                  <a:srgbClr val="0070C0"/>
                </a:solidFill>
                <a:latin typeface="Arial" panose="020B0604020202020204" pitchFamily="34" charset="0"/>
                <a:cs typeface="Arial" panose="020B0604020202020204" pitchFamily="34" charset="0"/>
              </a:rPr>
              <a:t>оц халдварт </a:t>
            </a:r>
            <a:r>
              <a:rPr lang="mn-MN" sz="2400" b="1" i="1" dirty="0" smtClean="0">
                <a:solidFill>
                  <a:srgbClr val="0070C0"/>
                </a:solidFill>
                <a:latin typeface="Arial" panose="020B0604020202020204" pitchFamily="34" charset="0"/>
                <a:cs typeface="Arial" panose="020B0604020202020204" pitchFamily="34" charset="0"/>
              </a:rPr>
              <a:t>/</a:t>
            </a:r>
            <a:endParaRPr lang="en-US" sz="2400" b="1" i="1"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54151" y="1999176"/>
            <a:ext cx="9144000" cy="4417016"/>
          </a:xfrm>
        </p:spPr>
        <p:txBody>
          <a:bodyPr>
            <a:normAutofit/>
          </a:bodyPr>
          <a:lstStyle/>
          <a:p>
            <a:pPr algn="just"/>
            <a:r>
              <a:rPr lang="mn-MN" dirty="0">
                <a:latin typeface="Arial" panose="020B0604020202020204" pitchFamily="34" charset="0"/>
                <a:cs typeface="Arial" panose="020B0604020202020204" pitchFamily="34" charset="0"/>
              </a:rPr>
              <a:t>	</a:t>
            </a:r>
            <a:endParaRPr lang="mn-MN" dirty="0" smtClean="0">
              <a:latin typeface="Arial" panose="020B0604020202020204" pitchFamily="34" charset="0"/>
              <a:cs typeface="Arial" panose="020B0604020202020204" pitchFamily="34" charset="0"/>
            </a:endParaRPr>
          </a:p>
          <a:p>
            <a:pPr algn="just"/>
            <a:endParaRPr lang="mn-MN" dirty="0">
              <a:latin typeface="Arial" panose="020B0604020202020204" pitchFamily="34" charset="0"/>
              <a:cs typeface="Arial" panose="020B0604020202020204" pitchFamily="34" charset="0"/>
            </a:endParaRPr>
          </a:p>
          <a:p>
            <a:pPr algn="just"/>
            <a:endParaRPr lang="mn-MN" dirty="0" smtClean="0">
              <a:latin typeface="Arial" panose="020B0604020202020204" pitchFamily="34" charset="0"/>
              <a:cs typeface="Arial" panose="020B0604020202020204" pitchFamily="34" charset="0"/>
            </a:endParaRPr>
          </a:p>
        </p:txBody>
      </p:sp>
      <p:sp>
        <p:nvSpPr>
          <p:cNvPr id="5" name="Google Shape;143;p17"/>
          <p:cNvSpPr txBox="1"/>
          <p:nvPr/>
        </p:nvSpPr>
        <p:spPr>
          <a:xfrm rot="16200000">
            <a:off x="-859384" y="3058094"/>
            <a:ext cx="4896533" cy="100685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dirty="0" err="1" smtClean="0">
                <a:solidFill>
                  <a:schemeClr val="lt1"/>
                </a:solidFill>
                <a:latin typeface="Arial"/>
                <a:ea typeface="Arial"/>
                <a:cs typeface="Arial"/>
                <a:sym typeface="Arial"/>
              </a:rPr>
              <a:t>Ва</a:t>
            </a:r>
            <a:r>
              <a:rPr lang="en-US" sz="1600" b="0" i="0" u="none" strike="noStrike" cap="none" dirty="0" smtClean="0">
                <a:solidFill>
                  <a:schemeClr val="lt1"/>
                </a:solidFill>
                <a:latin typeface="Arial"/>
                <a:ea typeface="Arial"/>
                <a:cs typeface="Arial"/>
                <a:sym typeface="Arial"/>
              </a:rPr>
              <a:t> </a:t>
            </a:r>
            <a:r>
              <a:rPr lang="en-US" sz="1600" b="0" i="0" u="none" strike="noStrike" cap="none" dirty="0">
                <a:solidFill>
                  <a:schemeClr val="lt1"/>
                </a:solidFill>
                <a:latin typeface="Arial"/>
                <a:ea typeface="Arial"/>
                <a:cs typeface="Arial"/>
                <a:sym typeface="Arial"/>
              </a:rPr>
              <a:t>(2005) </a:t>
            </a:r>
            <a:r>
              <a:rPr lang="en-US" sz="1600" b="1" i="0" u="none" strike="noStrike" cap="none" dirty="0">
                <a:solidFill>
                  <a:schemeClr val="lt1"/>
                </a:solidFill>
                <a:latin typeface="Arial"/>
                <a:ea typeface="Arial"/>
                <a:cs typeface="Arial"/>
                <a:sym typeface="Arial"/>
              </a:rPr>
              <a:t>ТӨРИЙН АЛБАН ДАХЬ МАНЛАЙЛЛЫГ НЭЛЭЭН ОЛОН ТАЛААС  АВЧ ҮЗСЭН БАЙДАГ </a:t>
            </a:r>
            <a:endParaRPr sz="1600" b="1" i="0" u="none" strike="noStrike" cap="none" dirty="0">
              <a:solidFill>
                <a:schemeClr val="lt1"/>
              </a:solidFill>
              <a:latin typeface="Arial"/>
              <a:ea typeface="Arial"/>
              <a:cs typeface="Arial"/>
              <a:sym typeface="Arial"/>
            </a:endParaRPr>
          </a:p>
        </p:txBody>
      </p:sp>
      <p:grpSp>
        <p:nvGrpSpPr>
          <p:cNvPr id="6" name="Google Shape;160;p18"/>
          <p:cNvGrpSpPr/>
          <p:nvPr/>
        </p:nvGrpSpPr>
        <p:grpSpPr>
          <a:xfrm>
            <a:off x="2621744" y="5447496"/>
            <a:ext cx="5847834" cy="2523053"/>
            <a:chOff x="-153639" y="18438"/>
            <a:chExt cx="5847834" cy="2901670"/>
          </a:xfrm>
        </p:grpSpPr>
        <p:sp>
          <p:nvSpPr>
            <p:cNvPr id="7" name="Google Shape;161;p18"/>
            <p:cNvSpPr/>
            <p:nvPr/>
          </p:nvSpPr>
          <p:spPr>
            <a:xfrm>
              <a:off x="5030533" y="2496033"/>
              <a:ext cx="117172" cy="117172"/>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2;p18"/>
            <p:cNvSpPr/>
            <p:nvPr/>
          </p:nvSpPr>
          <p:spPr>
            <a:xfrm>
              <a:off x="4927890" y="2660523"/>
              <a:ext cx="117172" cy="117172"/>
            </a:xfrm>
            <a:prstGeom prst="ellipse">
              <a:avLst/>
            </a:prstGeom>
            <a:solidFill>
              <a:srgbClr val="56B0D0"/>
            </a:solidFill>
            <a:ln w="12700" cap="flat" cmpd="sng">
              <a:solidFill>
                <a:srgbClr val="56B0D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3;p18"/>
            <p:cNvSpPr/>
            <p:nvPr/>
          </p:nvSpPr>
          <p:spPr>
            <a:xfrm>
              <a:off x="4805563" y="2802936"/>
              <a:ext cx="117172" cy="117172"/>
            </a:xfrm>
            <a:prstGeom prst="ellipse">
              <a:avLst/>
            </a:prstGeom>
            <a:solidFill>
              <a:srgbClr val="53C5CC"/>
            </a:solidFill>
            <a:ln w="12700" cap="flat" cmpd="sng">
              <a:solidFill>
                <a:srgbClr val="53C5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4;p18"/>
            <p:cNvSpPr/>
            <p:nvPr/>
          </p:nvSpPr>
          <p:spPr>
            <a:xfrm>
              <a:off x="4951793" y="840558"/>
              <a:ext cx="117172" cy="117172"/>
            </a:xfrm>
            <a:prstGeom prst="ellipse">
              <a:avLst/>
            </a:prstGeom>
            <a:solidFill>
              <a:srgbClr val="50C9B6"/>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p18"/>
            <p:cNvSpPr/>
            <p:nvPr/>
          </p:nvSpPr>
          <p:spPr>
            <a:xfrm>
              <a:off x="5108335" y="747275"/>
              <a:ext cx="117172" cy="117172"/>
            </a:xfrm>
            <a:prstGeom prst="ellipse">
              <a:avLst/>
            </a:prstGeom>
            <a:solidFill>
              <a:srgbClr val="4DC59A"/>
            </a:solidFill>
            <a:ln w="12700" cap="flat" cmpd="sng">
              <a:solidFill>
                <a:srgbClr val="4DC59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6;p18"/>
            <p:cNvSpPr/>
            <p:nvPr/>
          </p:nvSpPr>
          <p:spPr>
            <a:xfrm>
              <a:off x="5264408" y="653991"/>
              <a:ext cx="117172" cy="117172"/>
            </a:xfrm>
            <a:prstGeom prst="ellipse">
              <a:avLst/>
            </a:prstGeom>
            <a:solidFill>
              <a:srgbClr val="4BC17E"/>
            </a:solidFill>
            <a:ln w="12700" cap="flat" cmpd="sng">
              <a:solidFill>
                <a:srgbClr val="4BC1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7;p18"/>
            <p:cNvSpPr/>
            <p:nvPr/>
          </p:nvSpPr>
          <p:spPr>
            <a:xfrm>
              <a:off x="5420482" y="747275"/>
              <a:ext cx="117172" cy="117172"/>
            </a:xfrm>
            <a:prstGeom prst="ellipse">
              <a:avLst/>
            </a:prstGeom>
            <a:solidFill>
              <a:srgbClr val="48BD62"/>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8;p18"/>
            <p:cNvSpPr/>
            <p:nvPr/>
          </p:nvSpPr>
          <p:spPr>
            <a:xfrm>
              <a:off x="5577023" y="840558"/>
              <a:ext cx="117172" cy="117172"/>
            </a:xfrm>
            <a:prstGeom prst="ellipse">
              <a:avLst/>
            </a:prstGeom>
            <a:solidFill>
              <a:srgbClr val="46B947"/>
            </a:solidFill>
            <a:ln w="12700" cap="flat" cmpd="sng">
              <a:solidFill>
                <a:srgbClr val="46B9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9;p18"/>
            <p:cNvSpPr/>
            <p:nvPr/>
          </p:nvSpPr>
          <p:spPr>
            <a:xfrm>
              <a:off x="5264408" y="850819"/>
              <a:ext cx="117172" cy="117172"/>
            </a:xfrm>
            <a:prstGeom prst="ellipse">
              <a:avLst/>
            </a:prstGeom>
            <a:solidFill>
              <a:srgbClr val="5AB246"/>
            </a:solidFill>
            <a:ln w="12700" cap="flat" cmpd="sng">
              <a:solidFill>
                <a:srgbClr val="5AB2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0;p18"/>
            <p:cNvSpPr/>
            <p:nvPr/>
          </p:nvSpPr>
          <p:spPr>
            <a:xfrm>
              <a:off x="5264408" y="1047648"/>
              <a:ext cx="117172" cy="117172"/>
            </a:xfrm>
            <a:prstGeom prst="ellipse">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p18"/>
            <p:cNvSpPr/>
            <p:nvPr/>
          </p:nvSpPr>
          <p:spPr>
            <a:xfrm>
              <a:off x="-153639" y="65779"/>
              <a:ext cx="5698312" cy="1470424"/>
            </a:xfrm>
            <a:prstGeom prst="roundRect">
              <a:avLst>
                <a:gd name="adj" fmla="val 16667"/>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5;p18"/>
            <p:cNvSpPr txBox="1"/>
            <p:nvPr/>
          </p:nvSpPr>
          <p:spPr>
            <a:xfrm>
              <a:off x="607011" y="18438"/>
              <a:ext cx="3978224" cy="1398642"/>
            </a:xfrm>
            <a:prstGeom prst="rect">
              <a:avLst/>
            </a:prstGeom>
            <a:noFill/>
            <a:ln>
              <a:noFill/>
            </a:ln>
          </p:spPr>
          <p:txBody>
            <a:bodyPr spcFirstLastPara="1" wrap="square" lIns="534900" tIns="76200" rIns="76200" bIns="76200" anchor="ctr" anchorCtr="0">
              <a:noAutofit/>
            </a:bodyPr>
            <a:lstStyle/>
            <a:p>
              <a:pPr lvl="0" algn="ctr">
                <a:lnSpc>
                  <a:spcPct val="90000"/>
                </a:lnSpc>
                <a:buClr>
                  <a:schemeClr val="lt1"/>
                </a:buClr>
                <a:buSzPts val="2000"/>
              </a:pPr>
              <a:r>
                <a:rPr b="0" i="0" u="none" strike="noStrike" cap="none" dirty="0" err="1" smtClean="0">
                  <a:solidFill>
                    <a:schemeClr val="bg1"/>
                  </a:solidFill>
                  <a:latin typeface="Arial"/>
                  <a:ea typeface="Arial"/>
                  <a:cs typeface="Arial"/>
                  <a:sym typeface="Arial"/>
                </a:rPr>
                <a:t>Хонины</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цэцэгийн</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вакцинд</a:t>
              </a:r>
              <a:r>
                <a:rPr b="0" i="0" u="none" strike="noStrike" cap="none" dirty="0" smtClean="0">
                  <a:solidFill>
                    <a:schemeClr val="bg1"/>
                  </a:solidFill>
                  <a:latin typeface="Arial"/>
                  <a:ea typeface="Arial"/>
                  <a:cs typeface="Arial"/>
                  <a:sym typeface="Arial"/>
                </a:rPr>
                <a:t> 55 </a:t>
              </a:r>
              <a:r>
                <a:rPr b="0" i="0" u="none" strike="noStrike" cap="none" dirty="0" err="1" smtClean="0">
                  <a:solidFill>
                    <a:schemeClr val="bg1"/>
                  </a:solidFill>
                  <a:latin typeface="Arial"/>
                  <a:ea typeface="Arial"/>
                  <a:cs typeface="Arial"/>
                  <a:sym typeface="Arial"/>
                </a:rPr>
                <a:t>өрхийн</a:t>
              </a:r>
              <a:r>
                <a:rPr b="0" i="0" u="none" strike="noStrike" cap="none" dirty="0" smtClean="0">
                  <a:solidFill>
                    <a:schemeClr val="bg1"/>
                  </a:solidFill>
                  <a:latin typeface="Arial"/>
                  <a:ea typeface="Arial"/>
                  <a:cs typeface="Arial"/>
                  <a:sym typeface="Arial"/>
                </a:rPr>
                <a:t> 13.8 </a:t>
              </a:r>
              <a:r>
                <a:rPr b="0" i="0" u="none" strike="noStrike" cap="none" dirty="0" err="1" smtClean="0">
                  <a:solidFill>
                    <a:schemeClr val="bg1"/>
                  </a:solidFill>
                  <a:latin typeface="Arial"/>
                  <a:ea typeface="Arial"/>
                  <a:cs typeface="Arial"/>
                  <a:sym typeface="Arial"/>
                </a:rPr>
                <a:t>мян.тол</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мал</a:t>
              </a:r>
              <a:r>
                <a:rPr b="0" i="0" u="none" strike="noStrike" cap="none" dirty="0" smtClean="0">
                  <a:solidFill>
                    <a:schemeClr val="bg1"/>
                  </a:solidFill>
                  <a:latin typeface="Arial"/>
                  <a:ea typeface="Arial"/>
                  <a:cs typeface="Arial"/>
                  <a:sym typeface="Arial"/>
                </a:rPr>
                <a:t> </a:t>
              </a:r>
              <a:endParaRPr b="0" i="0" u="none" strike="noStrike" cap="none" dirty="0">
                <a:solidFill>
                  <a:schemeClr val="bg1"/>
                </a:solidFill>
                <a:latin typeface="Arial"/>
                <a:ea typeface="Arial"/>
                <a:cs typeface="Arial"/>
                <a:sym typeface="Arial"/>
              </a:endParaRPr>
            </a:p>
          </p:txBody>
        </p:sp>
      </p:grpSp>
      <p:grpSp>
        <p:nvGrpSpPr>
          <p:cNvPr id="43" name="Google Shape;160;p18"/>
          <p:cNvGrpSpPr/>
          <p:nvPr/>
        </p:nvGrpSpPr>
        <p:grpSpPr>
          <a:xfrm>
            <a:off x="1076160" y="1783620"/>
            <a:ext cx="6621958" cy="3136572"/>
            <a:chOff x="-114778" y="-104410"/>
            <a:chExt cx="6621958" cy="3779414"/>
          </a:xfrm>
        </p:grpSpPr>
        <p:sp>
          <p:nvSpPr>
            <p:cNvPr id="44" name="Google Shape;161;p18"/>
            <p:cNvSpPr/>
            <p:nvPr/>
          </p:nvSpPr>
          <p:spPr>
            <a:xfrm>
              <a:off x="5030533" y="2496033"/>
              <a:ext cx="117172" cy="117172"/>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p18"/>
            <p:cNvSpPr/>
            <p:nvPr/>
          </p:nvSpPr>
          <p:spPr>
            <a:xfrm>
              <a:off x="4927890" y="2660523"/>
              <a:ext cx="117172" cy="117172"/>
            </a:xfrm>
            <a:prstGeom prst="ellipse">
              <a:avLst/>
            </a:prstGeom>
            <a:solidFill>
              <a:srgbClr val="56B0D0"/>
            </a:solidFill>
            <a:ln w="12700" cap="flat" cmpd="sng">
              <a:solidFill>
                <a:srgbClr val="56B0D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3;p18"/>
            <p:cNvSpPr/>
            <p:nvPr/>
          </p:nvSpPr>
          <p:spPr>
            <a:xfrm>
              <a:off x="4805563" y="2802936"/>
              <a:ext cx="117172" cy="117172"/>
            </a:xfrm>
            <a:prstGeom prst="ellipse">
              <a:avLst/>
            </a:prstGeom>
            <a:solidFill>
              <a:srgbClr val="53C5CC"/>
            </a:solidFill>
            <a:ln w="12700" cap="flat" cmpd="sng">
              <a:solidFill>
                <a:srgbClr val="53C5C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p18"/>
            <p:cNvSpPr/>
            <p:nvPr/>
          </p:nvSpPr>
          <p:spPr>
            <a:xfrm>
              <a:off x="4951793" y="840558"/>
              <a:ext cx="117172" cy="117172"/>
            </a:xfrm>
            <a:prstGeom prst="ellipse">
              <a:avLst/>
            </a:prstGeom>
            <a:solidFill>
              <a:srgbClr val="50C9B6"/>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5;p18"/>
            <p:cNvSpPr/>
            <p:nvPr/>
          </p:nvSpPr>
          <p:spPr>
            <a:xfrm>
              <a:off x="5108335" y="747275"/>
              <a:ext cx="117172" cy="117172"/>
            </a:xfrm>
            <a:prstGeom prst="ellipse">
              <a:avLst/>
            </a:prstGeom>
            <a:solidFill>
              <a:srgbClr val="4DC59A"/>
            </a:solidFill>
            <a:ln w="12700" cap="flat" cmpd="sng">
              <a:solidFill>
                <a:srgbClr val="4DC59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6;p18"/>
            <p:cNvSpPr/>
            <p:nvPr/>
          </p:nvSpPr>
          <p:spPr>
            <a:xfrm>
              <a:off x="5264408" y="653991"/>
              <a:ext cx="117172" cy="117172"/>
            </a:xfrm>
            <a:prstGeom prst="ellipse">
              <a:avLst/>
            </a:prstGeom>
            <a:solidFill>
              <a:srgbClr val="4BC17E"/>
            </a:solidFill>
            <a:ln w="12700" cap="flat" cmpd="sng">
              <a:solidFill>
                <a:srgbClr val="4BC1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p18"/>
            <p:cNvSpPr/>
            <p:nvPr/>
          </p:nvSpPr>
          <p:spPr>
            <a:xfrm>
              <a:off x="5420482" y="747275"/>
              <a:ext cx="117172" cy="117172"/>
            </a:xfrm>
            <a:prstGeom prst="ellipse">
              <a:avLst/>
            </a:prstGeom>
            <a:solidFill>
              <a:srgbClr val="48BD62"/>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8;p18"/>
            <p:cNvSpPr/>
            <p:nvPr/>
          </p:nvSpPr>
          <p:spPr>
            <a:xfrm>
              <a:off x="5577023" y="840558"/>
              <a:ext cx="117172" cy="117172"/>
            </a:xfrm>
            <a:prstGeom prst="ellipse">
              <a:avLst/>
            </a:prstGeom>
            <a:solidFill>
              <a:srgbClr val="46B947"/>
            </a:solidFill>
            <a:ln w="12700" cap="flat" cmpd="sng">
              <a:solidFill>
                <a:srgbClr val="46B9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p18"/>
            <p:cNvSpPr/>
            <p:nvPr/>
          </p:nvSpPr>
          <p:spPr>
            <a:xfrm>
              <a:off x="5264408" y="850819"/>
              <a:ext cx="117172" cy="117172"/>
            </a:xfrm>
            <a:prstGeom prst="ellipse">
              <a:avLst/>
            </a:prstGeom>
            <a:solidFill>
              <a:srgbClr val="5AB246"/>
            </a:solidFill>
            <a:ln w="12700" cap="flat" cmpd="sng">
              <a:solidFill>
                <a:srgbClr val="5AB2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0;p18"/>
            <p:cNvSpPr/>
            <p:nvPr/>
          </p:nvSpPr>
          <p:spPr>
            <a:xfrm>
              <a:off x="5264408" y="1047648"/>
              <a:ext cx="117172" cy="117172"/>
            </a:xfrm>
            <a:prstGeom prst="ellipse">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1;p18"/>
            <p:cNvSpPr/>
            <p:nvPr/>
          </p:nvSpPr>
          <p:spPr>
            <a:xfrm>
              <a:off x="-114778" y="2289752"/>
              <a:ext cx="6621958" cy="1385252"/>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p18"/>
            <p:cNvSpPr txBox="1"/>
            <p:nvPr/>
          </p:nvSpPr>
          <p:spPr>
            <a:xfrm>
              <a:off x="1609113" y="2289751"/>
              <a:ext cx="3941824" cy="1384193"/>
            </a:xfrm>
            <a:prstGeom prst="rect">
              <a:avLst/>
            </a:prstGeom>
            <a:noFill/>
            <a:ln>
              <a:noFill/>
            </a:ln>
          </p:spPr>
          <p:txBody>
            <a:bodyPr spcFirstLastPara="1" wrap="square" lIns="5349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mn-MN" dirty="0" smtClean="0">
                  <a:solidFill>
                    <a:schemeClr val="bg1"/>
                  </a:solidFill>
                  <a:latin typeface="Arial"/>
                  <a:ea typeface="Arial"/>
                  <a:cs typeface="Arial"/>
                  <a:sym typeface="Arial"/>
                </a:rPr>
                <a:t>Бог малын мялзангын вакцинд 62 өрхийн 24.2 мян.тол мал  </a:t>
              </a:r>
              <a:endParaRPr b="0" i="0" u="none" strike="noStrike" cap="none" dirty="0">
                <a:solidFill>
                  <a:schemeClr val="bg1"/>
                </a:solidFill>
                <a:latin typeface="Arial"/>
                <a:ea typeface="Arial"/>
                <a:cs typeface="Arial"/>
                <a:sym typeface="Arial"/>
              </a:endParaRPr>
            </a:p>
          </p:txBody>
        </p:sp>
        <p:sp>
          <p:nvSpPr>
            <p:cNvPr id="57" name="Google Shape;174;p18"/>
            <p:cNvSpPr/>
            <p:nvPr/>
          </p:nvSpPr>
          <p:spPr>
            <a:xfrm>
              <a:off x="-105482" y="-104410"/>
              <a:ext cx="6009158" cy="1751145"/>
            </a:xfrm>
            <a:prstGeom prst="roundRect">
              <a:avLst>
                <a:gd name="adj" fmla="val 16667"/>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p18"/>
            <p:cNvSpPr txBox="1"/>
            <p:nvPr/>
          </p:nvSpPr>
          <p:spPr>
            <a:xfrm>
              <a:off x="820067" y="165125"/>
              <a:ext cx="4765007" cy="1398642"/>
            </a:xfrm>
            <a:prstGeom prst="rect">
              <a:avLst/>
            </a:prstGeom>
            <a:noFill/>
            <a:ln>
              <a:noFill/>
            </a:ln>
          </p:spPr>
          <p:txBody>
            <a:bodyPr spcFirstLastPara="1" wrap="square" lIns="534900" tIns="76200" rIns="76200" bIns="76200" anchor="ctr" anchorCtr="0">
              <a:noAutofit/>
            </a:bodyPr>
            <a:lstStyle/>
            <a:p>
              <a:pPr lvl="0" algn="ctr">
                <a:lnSpc>
                  <a:spcPct val="90000"/>
                </a:lnSpc>
                <a:buClr>
                  <a:schemeClr val="lt1"/>
                </a:buClr>
                <a:buSzPts val="2000"/>
              </a:pPr>
              <a:endParaRPr b="0" i="0" u="none" strike="noStrike" cap="none" dirty="0" smtClean="0">
                <a:solidFill>
                  <a:schemeClr val="bg1"/>
                </a:solidFill>
                <a:latin typeface="Arial"/>
                <a:ea typeface="Arial"/>
                <a:cs typeface="Arial"/>
                <a:sym typeface="Arial"/>
              </a:endParaRPr>
            </a:p>
            <a:p>
              <a:pPr lvl="0" algn="ctr">
                <a:lnSpc>
                  <a:spcPct val="90000"/>
                </a:lnSpc>
                <a:buClr>
                  <a:schemeClr val="lt1"/>
                </a:buClr>
                <a:buSzPts val="2000"/>
              </a:pPr>
              <a:r>
                <a:rPr b="0" i="0" u="none" strike="noStrike" cap="none" dirty="0" err="1" smtClean="0">
                  <a:solidFill>
                    <a:schemeClr val="bg1"/>
                  </a:solidFill>
                  <a:latin typeface="Arial"/>
                  <a:ea typeface="Arial"/>
                  <a:cs typeface="Arial"/>
                  <a:sym typeface="Arial"/>
                </a:rPr>
                <a:t>Шүлхийн</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эсрэг</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вакцинд</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хавар</a:t>
              </a:r>
              <a:r>
                <a:rPr b="0" i="0" u="none" strike="noStrike" cap="none" dirty="0" smtClean="0">
                  <a:solidFill>
                    <a:schemeClr val="bg1"/>
                  </a:solidFill>
                  <a:latin typeface="Arial"/>
                  <a:ea typeface="Arial"/>
                  <a:cs typeface="Arial"/>
                  <a:sym typeface="Arial"/>
                </a:rPr>
                <a:t> 67 </a:t>
              </a:r>
              <a:r>
                <a:rPr b="0" i="0" u="none" strike="noStrike" cap="none" dirty="0" err="1" smtClean="0">
                  <a:solidFill>
                    <a:schemeClr val="bg1"/>
                  </a:solidFill>
                  <a:latin typeface="Arial"/>
                  <a:ea typeface="Arial"/>
                  <a:cs typeface="Arial"/>
                  <a:sym typeface="Arial"/>
                </a:rPr>
                <a:t>өрхийн</a:t>
              </a:r>
              <a:r>
                <a:rPr b="0" i="0" u="none" strike="noStrike" cap="none" dirty="0" smtClean="0">
                  <a:solidFill>
                    <a:schemeClr val="bg1"/>
                  </a:solidFill>
                  <a:latin typeface="Arial"/>
                  <a:ea typeface="Arial"/>
                  <a:cs typeface="Arial"/>
                  <a:sym typeface="Arial"/>
                </a:rPr>
                <a:t> 69.0 </a:t>
              </a:r>
              <a:r>
                <a:rPr b="0" i="0" u="none" strike="noStrike" cap="none" dirty="0" err="1" smtClean="0">
                  <a:solidFill>
                    <a:schemeClr val="bg1"/>
                  </a:solidFill>
                  <a:latin typeface="Arial"/>
                  <a:ea typeface="Arial"/>
                  <a:cs typeface="Arial"/>
                  <a:sym typeface="Arial"/>
                </a:rPr>
                <a:t>мян.тол</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мал</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намар</a:t>
              </a:r>
              <a:r>
                <a:rPr b="0" i="0" u="none" strike="noStrike" cap="none" dirty="0" smtClean="0">
                  <a:solidFill>
                    <a:schemeClr val="bg1"/>
                  </a:solidFill>
                  <a:latin typeface="Arial"/>
                  <a:ea typeface="Arial"/>
                  <a:cs typeface="Arial"/>
                  <a:sym typeface="Arial"/>
                </a:rPr>
                <a:t> 82 </a:t>
              </a:r>
              <a:r>
                <a:rPr b="0" i="0" u="none" strike="noStrike" cap="none" dirty="0" err="1" smtClean="0">
                  <a:solidFill>
                    <a:schemeClr val="bg1"/>
                  </a:solidFill>
                  <a:latin typeface="Arial"/>
                  <a:ea typeface="Arial"/>
                  <a:cs typeface="Arial"/>
                  <a:sym typeface="Arial"/>
                </a:rPr>
                <a:t>өрхийн</a:t>
              </a:r>
              <a:r>
                <a:rPr b="0" i="0" u="none" strike="noStrike" cap="none" dirty="0" smtClean="0">
                  <a:solidFill>
                    <a:schemeClr val="bg1"/>
                  </a:solidFill>
                  <a:latin typeface="Arial"/>
                  <a:ea typeface="Arial"/>
                  <a:cs typeface="Arial"/>
                  <a:sym typeface="Arial"/>
                </a:rPr>
                <a:t> 82.6 </a:t>
              </a:r>
              <a:r>
                <a:rPr dirty="0" err="1" smtClean="0">
                  <a:solidFill>
                    <a:schemeClr val="bg1"/>
                  </a:solidFill>
                  <a:latin typeface="Arial"/>
                  <a:ea typeface="Arial"/>
                  <a:cs typeface="Arial"/>
                  <a:sym typeface="Arial"/>
                </a:rPr>
                <a:t>мян.тол</a:t>
              </a:r>
              <a:r>
                <a:rPr b="0" i="0" u="none" strike="noStrike" cap="none" dirty="0" smtClean="0">
                  <a:solidFill>
                    <a:schemeClr val="bg1"/>
                  </a:solidFill>
                  <a:latin typeface="Arial"/>
                  <a:ea typeface="Arial"/>
                  <a:cs typeface="Arial"/>
                  <a:sym typeface="Arial"/>
                </a:rPr>
                <a:t> </a:t>
              </a:r>
              <a:r>
                <a:rPr b="0" i="0" u="none" strike="noStrike" cap="none" dirty="0" err="1" smtClean="0">
                  <a:solidFill>
                    <a:schemeClr val="bg1"/>
                  </a:solidFill>
                  <a:latin typeface="Arial"/>
                  <a:ea typeface="Arial"/>
                  <a:cs typeface="Arial"/>
                  <a:sym typeface="Arial"/>
                </a:rPr>
                <a:t>мал</a:t>
              </a:r>
              <a:endParaRPr b="0" i="0" u="none" strike="noStrike" cap="none" dirty="0">
                <a:solidFill>
                  <a:schemeClr val="bg1"/>
                </a:solidFill>
                <a:latin typeface="Arial"/>
                <a:ea typeface="Arial"/>
                <a:cs typeface="Arial"/>
                <a:sym typeface="Arial"/>
              </a:endParaRPr>
            </a:p>
          </p:txBody>
        </p:sp>
      </p:grpSp>
      <p:sp>
        <p:nvSpPr>
          <p:cNvPr id="65" name="Oval 64"/>
          <p:cNvSpPr/>
          <p:nvPr/>
        </p:nvSpPr>
        <p:spPr>
          <a:xfrm>
            <a:off x="8998235" y="2037449"/>
            <a:ext cx="3249409" cy="25017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n-MN" sz="1600" dirty="0" smtClean="0">
                <a:solidFill>
                  <a:schemeClr val="tx1"/>
                </a:solidFill>
                <a:latin typeface="Arial" panose="020B0604020202020204" pitchFamily="34" charset="0"/>
                <a:cs typeface="Arial" panose="020B0604020202020204" pitchFamily="34" charset="0"/>
              </a:rPr>
              <a:t>Гоц халдварт өвчнөөс урьдчилан сэргийлэх 3 төрлийн вакцинд давхардсан тоогоор 266 өрхийн 189.6</a:t>
            </a:r>
            <a:r>
              <a:rPr lang="en-US" sz="1600" dirty="0" smtClean="0">
                <a:solidFill>
                  <a:schemeClr val="tx1"/>
                </a:solidFill>
                <a:latin typeface="Arial" panose="020B0604020202020204" pitchFamily="34" charset="0"/>
                <a:cs typeface="Arial" panose="020B0604020202020204" pitchFamily="34" charset="0"/>
              </a:rPr>
              <a:t> </a:t>
            </a:r>
            <a:r>
              <a:rPr lang="mn-MN" sz="1600" dirty="0" smtClean="0">
                <a:solidFill>
                  <a:schemeClr val="tx1"/>
                </a:solidFill>
                <a:latin typeface="Arial" panose="020B0604020202020204" pitchFamily="34" charset="0"/>
                <a:cs typeface="Arial" panose="020B0604020202020204" pitchFamily="34" charset="0"/>
              </a:rPr>
              <a:t>мян. толгой мал хамруулсан гүйцэтгэл 100%-тай </a:t>
            </a:r>
            <a:endParaRPr lang="en-US" sz="1600" dirty="0">
              <a:solidFill>
                <a:schemeClr val="tx1"/>
              </a:solidFill>
              <a:latin typeface="Arial" panose="020B0604020202020204" pitchFamily="34" charset="0"/>
              <a:cs typeface="Arial" panose="020B0604020202020204" pitchFamily="34" charset="0"/>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35" y="1711967"/>
            <a:ext cx="1774850" cy="1751431"/>
          </a:xfrm>
          <a:prstGeom prst="ellipse">
            <a:avLst/>
          </a:prstGeom>
          <a:ln/>
        </p:spPr>
        <p:style>
          <a:lnRef idx="2">
            <a:schemeClr val="accent5">
              <a:shade val="50000"/>
            </a:schemeClr>
          </a:lnRef>
          <a:fillRef idx="1">
            <a:schemeClr val="accent5"/>
          </a:fillRef>
          <a:effectRef idx="0">
            <a:schemeClr val="accent5"/>
          </a:effectRef>
          <a:fontRef idx="minor">
            <a:schemeClr val="lt1"/>
          </a:fontRef>
        </p:style>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696" y="5398149"/>
            <a:ext cx="1890754" cy="1528390"/>
          </a:xfrm>
          <a:prstGeom prst="ellipse">
            <a:avLst/>
          </a:prstGeom>
          <a:ln/>
        </p:spPr>
        <p:style>
          <a:lnRef idx="1">
            <a:schemeClr val="accent5"/>
          </a:lnRef>
          <a:fillRef idx="2">
            <a:schemeClr val="accent5"/>
          </a:fillRef>
          <a:effectRef idx="1">
            <a:schemeClr val="accent5"/>
          </a:effectRef>
          <a:fontRef idx="minor">
            <a:schemeClr val="dk1"/>
          </a:fontRef>
        </p:style>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159" y="3725188"/>
            <a:ext cx="2046892" cy="1408180"/>
          </a:xfrm>
          <a:prstGeom prst="ellipse">
            <a:avLst/>
          </a:prstGeom>
          <a:ln/>
        </p:spPr>
        <p:style>
          <a:lnRef idx="1">
            <a:schemeClr val="accent5"/>
          </a:lnRef>
          <a:fillRef idx="2">
            <a:schemeClr val="accent5"/>
          </a:fillRef>
          <a:effectRef idx="1">
            <a:schemeClr val="accent5"/>
          </a:effectRef>
          <a:fontRef idx="minor">
            <a:schemeClr val="dk1"/>
          </a:fontRef>
        </p:style>
      </p:pic>
      <p:graphicFrame>
        <p:nvGraphicFramePr>
          <p:cNvPr id="73" name="Diagram 72"/>
          <p:cNvGraphicFramePr/>
          <p:nvPr>
            <p:extLst>
              <p:ext uri="{D42A27DB-BD31-4B8C-83A1-F6EECF244321}">
                <p14:modId xmlns:p14="http://schemas.microsoft.com/office/powerpoint/2010/main" val="30271947"/>
              </p:ext>
            </p:extLst>
          </p:nvPr>
        </p:nvGraphicFramePr>
        <p:xfrm>
          <a:off x="7459239" y="1971072"/>
          <a:ext cx="1538996" cy="1196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Shape 75"/>
          <p:cNvSpPr/>
          <p:nvPr/>
        </p:nvSpPr>
        <p:spPr>
          <a:xfrm rot="18895042">
            <a:off x="8586740" y="5315960"/>
            <a:ext cx="903732" cy="72060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Shape 76"/>
          <p:cNvSpPr/>
          <p:nvPr/>
        </p:nvSpPr>
        <p:spPr>
          <a:xfrm>
            <a:off x="8115679" y="3984496"/>
            <a:ext cx="903732" cy="720602"/>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2237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txBox="1"/>
          <p:nvPr/>
        </p:nvSpPr>
        <p:spPr>
          <a:xfrm>
            <a:off x="1279916" y="236374"/>
            <a:ext cx="10766310" cy="1072393"/>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3022"/>
            </a:pPr>
            <a:r>
              <a:rPr lang="mn-MN" sz="2400" b="1" dirty="0">
                <a:solidFill>
                  <a:srgbClr val="0070C0"/>
                </a:solidFill>
                <a:latin typeface="Arial" panose="020B0604020202020204" pitchFamily="34" charset="0"/>
                <a:cs typeface="Arial" panose="020B0604020202020204" pitchFamily="34" charset="0"/>
              </a:rPr>
              <a:t>Мал эмнэлгийн урьдчилан сэргийлэх арга </a:t>
            </a:r>
            <a:r>
              <a:rPr lang="mn-MN" sz="2400" b="1" dirty="0" smtClean="0">
                <a:solidFill>
                  <a:srgbClr val="0070C0"/>
                </a:solidFill>
                <a:latin typeface="Arial" panose="020B0604020202020204" pitchFamily="34" charset="0"/>
                <a:cs typeface="Arial" panose="020B0604020202020204" pitchFamily="34" charset="0"/>
              </a:rPr>
              <a:t>хэмжээ</a:t>
            </a:r>
          </a:p>
          <a:p>
            <a:pPr lvl="0" algn="ctr">
              <a:lnSpc>
                <a:spcPct val="90000"/>
              </a:lnSpc>
              <a:buClr>
                <a:schemeClr val="dk1"/>
              </a:buClr>
              <a:buSzPts val="3022"/>
            </a:pPr>
            <a:r>
              <a:rPr lang="mn-MN" i="1" dirty="0" smtClean="0">
                <a:solidFill>
                  <a:schemeClr val="accent2"/>
                </a:solidFill>
                <a:latin typeface="Arial" panose="020B0604020202020204" pitchFamily="34" charset="0"/>
                <a:ea typeface="Calibri"/>
                <a:cs typeface="Arial" panose="020B0604020202020204" pitchFamily="34" charset="0"/>
                <a:sym typeface="Calibri"/>
              </a:rPr>
              <a:t>/ш</a:t>
            </a:r>
            <a:r>
              <a:rPr lang="mn-MN" i="1" u="none" strike="noStrike" cap="none" dirty="0" smtClean="0">
                <a:solidFill>
                  <a:schemeClr val="accent2"/>
                </a:solidFill>
                <a:latin typeface="Arial" panose="020B0604020202020204" pitchFamily="34" charset="0"/>
                <a:ea typeface="Calibri"/>
                <a:cs typeface="Arial" panose="020B0604020202020204" pitchFamily="34" charset="0"/>
                <a:sym typeface="Calibri"/>
              </a:rPr>
              <a:t>имэгчтэх өвчин /</a:t>
            </a:r>
            <a:endParaRPr i="1" u="none" strike="noStrike" cap="none" dirty="0">
              <a:solidFill>
                <a:schemeClr val="accent2"/>
              </a:solidFill>
              <a:latin typeface="Calibri"/>
              <a:ea typeface="Calibri"/>
              <a:cs typeface="Calibri"/>
              <a:sym typeface="Calibri"/>
            </a:endParaRPr>
          </a:p>
        </p:txBody>
      </p:sp>
      <p:grpSp>
        <p:nvGrpSpPr>
          <p:cNvPr id="119" name="Google Shape;119;p16"/>
          <p:cNvGrpSpPr/>
          <p:nvPr/>
        </p:nvGrpSpPr>
        <p:grpSpPr>
          <a:xfrm>
            <a:off x="145774" y="1564965"/>
            <a:ext cx="7904510" cy="2430378"/>
            <a:chOff x="0" y="950363"/>
            <a:chExt cx="7904510" cy="2430378"/>
          </a:xfrm>
        </p:grpSpPr>
        <p:sp>
          <p:nvSpPr>
            <p:cNvPr id="120" name="Google Shape;120;p16"/>
            <p:cNvSpPr/>
            <p:nvPr/>
          </p:nvSpPr>
          <p:spPr>
            <a:xfrm rot="5400000">
              <a:off x="753538" y="2177707"/>
              <a:ext cx="966542" cy="727818"/>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0" y="950363"/>
              <a:ext cx="7546798" cy="1101788"/>
            </a:xfrm>
            <a:prstGeom prst="roundRect">
              <a:avLst>
                <a:gd name="adj" fmla="val 1667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txBox="1"/>
            <p:nvPr/>
          </p:nvSpPr>
          <p:spPr>
            <a:xfrm>
              <a:off x="69202" y="1019565"/>
              <a:ext cx="7477596" cy="87271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dirty="0" smtClean="0">
                  <a:solidFill>
                    <a:schemeClr val="bg1"/>
                  </a:solidFill>
                  <a:latin typeface="Arial" panose="020B0604020202020204" pitchFamily="34" charset="0"/>
                  <a:cs typeface="Arial" panose="020B0604020202020204" pitchFamily="34" charset="0"/>
                </a:rPr>
                <a:t>2020 </a:t>
              </a:r>
              <a:r>
                <a:rPr dirty="0" err="1" smtClean="0">
                  <a:solidFill>
                    <a:schemeClr val="bg1"/>
                  </a:solidFill>
                  <a:latin typeface="Arial" panose="020B0604020202020204" pitchFamily="34" charset="0"/>
                  <a:cs typeface="Arial" panose="020B0604020202020204" pitchFamily="34" charset="0"/>
                </a:rPr>
                <a:t>оны</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угаалга</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туулга</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боловсруулалтанд</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давхардсан</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тоогоор</a:t>
              </a:r>
              <a:r>
                <a:rPr dirty="0" smtClean="0">
                  <a:solidFill>
                    <a:schemeClr val="bg1"/>
                  </a:solidFill>
                  <a:latin typeface="Arial" panose="020B0604020202020204" pitchFamily="34" charset="0"/>
                  <a:cs typeface="Arial" panose="020B0604020202020204" pitchFamily="34" charset="0"/>
                </a:rPr>
                <a:t> 105.0 </a:t>
              </a:r>
              <a:r>
                <a:rPr dirty="0" err="1" smtClean="0">
                  <a:solidFill>
                    <a:schemeClr val="bg1"/>
                  </a:solidFill>
                  <a:latin typeface="Arial" panose="020B0604020202020204" pitchFamily="34" charset="0"/>
                  <a:cs typeface="Arial" panose="020B0604020202020204" pitchFamily="34" charset="0"/>
                </a:rPr>
                <a:t>мян.толгой</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мал</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хамруулахаар</a:t>
              </a:r>
              <a:r>
                <a:rP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төлөвлөсөн</a:t>
              </a:r>
              <a:r>
                <a:rPr dirty="0" smtClean="0">
                  <a:solidFill>
                    <a:schemeClr val="bg1"/>
                  </a:solidFill>
                  <a:latin typeface="Arial" panose="020B0604020202020204" pitchFamily="34" charset="0"/>
                  <a:cs typeface="Arial" panose="020B0604020202020204" pitchFamily="34" charset="0"/>
                </a:rPr>
                <a:t>. </a:t>
              </a:r>
              <a:endParaRPr dirty="0">
                <a:solidFill>
                  <a:schemeClr val="bg1"/>
                </a:solidFill>
                <a:latin typeface="Arial" panose="020B0604020202020204" pitchFamily="34" charset="0"/>
                <a:cs typeface="Arial" panose="020B0604020202020204" pitchFamily="34" charset="0"/>
              </a:endParaRPr>
            </a:p>
          </p:txBody>
        </p:sp>
        <p:sp>
          <p:nvSpPr>
            <p:cNvPr id="123" name="Google Shape;123;p16"/>
            <p:cNvSpPr/>
            <p:nvPr/>
          </p:nvSpPr>
          <p:spPr>
            <a:xfrm>
              <a:off x="4618885" y="1234642"/>
              <a:ext cx="1177298" cy="9157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1636768" y="2351510"/>
              <a:ext cx="6261528" cy="1029231"/>
            </a:xfrm>
            <a:prstGeom prst="roundRect">
              <a:avLst>
                <a:gd name="adj" fmla="val 1667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txBox="1"/>
            <p:nvPr/>
          </p:nvSpPr>
          <p:spPr>
            <a:xfrm>
              <a:off x="1680268" y="2346340"/>
              <a:ext cx="6224242" cy="775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dirty="0" err="1" smtClean="0">
                  <a:latin typeface="Arial"/>
                  <a:ea typeface="Arial"/>
                  <a:cs typeface="Arial"/>
                  <a:sym typeface="Arial"/>
                </a:rPr>
                <a:t>Угаалган</a:t>
              </a:r>
              <a:r>
                <a:rPr dirty="0" smtClean="0">
                  <a:latin typeface="Arial"/>
                  <a:ea typeface="Arial"/>
                  <a:cs typeface="Arial"/>
                  <a:sym typeface="Arial"/>
                </a:rPr>
                <a:t> 43 </a:t>
              </a:r>
              <a:r>
                <a:rPr lang="mn-MN" dirty="0" smtClean="0">
                  <a:latin typeface="Arial"/>
                  <a:ea typeface="Arial"/>
                  <a:cs typeface="Arial"/>
                  <a:sym typeface="Arial"/>
                </a:rPr>
                <a:t>өрхийн 39.6 мян.тол мал хамруулсан гйүцэтгэл 62.1%-тай </a:t>
              </a:r>
              <a:endParaRPr sz="1800" b="0" i="0" u="none" strike="noStrike" cap="none" dirty="0">
                <a:latin typeface="Arial"/>
                <a:ea typeface="Arial"/>
                <a:cs typeface="Arial"/>
                <a:sym typeface="Arial"/>
              </a:endParaRPr>
            </a:p>
          </p:txBody>
        </p:sp>
      </p:grpSp>
      <p:sp>
        <p:nvSpPr>
          <p:cNvPr id="12" name="Google Shape;120;p16"/>
          <p:cNvSpPr/>
          <p:nvPr/>
        </p:nvSpPr>
        <p:spPr>
          <a:xfrm rot="5400000">
            <a:off x="2530949" y="4157297"/>
            <a:ext cx="979133" cy="904163"/>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4;p16"/>
          <p:cNvSpPr/>
          <p:nvPr/>
        </p:nvSpPr>
        <p:spPr>
          <a:xfrm>
            <a:off x="3577249" y="4412906"/>
            <a:ext cx="5768229" cy="1047012"/>
          </a:xfrm>
          <a:prstGeom prst="roundRect">
            <a:avLst>
              <a:gd name="adj" fmla="val 16670"/>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dirty="0" err="1" smtClean="0">
                <a:latin typeface="Arial" panose="020B0604020202020204" pitchFamily="34" charset="0"/>
                <a:cs typeface="Arial" panose="020B0604020202020204" pitchFamily="34" charset="0"/>
              </a:rPr>
              <a:t>Туулгалтанд</a:t>
            </a:r>
            <a:r>
              <a:rPr dirty="0" smtClean="0">
                <a:latin typeface="Arial" panose="020B0604020202020204" pitchFamily="34" charset="0"/>
                <a:cs typeface="Arial" panose="020B0604020202020204" pitchFamily="34" charset="0"/>
              </a:rPr>
              <a:t> 23</a:t>
            </a:r>
            <a:r>
              <a:rPr lang="mn-MN" dirty="0" smtClean="0">
                <a:latin typeface="Arial" panose="020B0604020202020204" pitchFamily="34" charset="0"/>
                <a:cs typeface="Arial" panose="020B0604020202020204" pitchFamily="34" charset="0"/>
              </a:rPr>
              <a:t> өрхийн 17.2 мян.тол мал хамруулж гүйцэтгэл 100%-тай </a:t>
            </a:r>
            <a:endParaRPr dirty="0">
              <a:latin typeface="Arial" panose="020B0604020202020204" pitchFamily="34" charset="0"/>
              <a:cs typeface="Arial" panose="020B0604020202020204" pitchFamily="34" charset="0"/>
            </a:endParaRPr>
          </a:p>
        </p:txBody>
      </p:sp>
      <p:sp>
        <p:nvSpPr>
          <p:cNvPr id="14" name="Google Shape;120;p16"/>
          <p:cNvSpPr/>
          <p:nvPr/>
        </p:nvSpPr>
        <p:spPr>
          <a:xfrm rot="5400000">
            <a:off x="3916289" y="5675655"/>
            <a:ext cx="979133" cy="904163"/>
          </a:xfrm>
          <a:prstGeom prst="bentUpArrow">
            <a:avLst>
              <a:gd name="adj1" fmla="val 32840"/>
              <a:gd name="adj2" fmla="val 25000"/>
              <a:gd name="adj3" fmla="val 3578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4;p16"/>
          <p:cNvSpPr/>
          <p:nvPr/>
        </p:nvSpPr>
        <p:spPr>
          <a:xfrm>
            <a:off x="4857937" y="5826489"/>
            <a:ext cx="6114863" cy="1047012"/>
          </a:xfrm>
          <a:prstGeom prst="roundRect">
            <a:avLst>
              <a:gd name="adj" fmla="val 16670"/>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dirty="0" err="1" smtClean="0">
                <a:latin typeface="Arial" panose="020B0604020202020204" pitchFamily="34" charset="0"/>
                <a:cs typeface="Arial" panose="020B0604020202020204" pitchFamily="34" charset="0"/>
              </a:rPr>
              <a:t>Боловсруулалтанд</a:t>
            </a:r>
            <a:r>
              <a:rPr dirty="0">
                <a:latin typeface="Arial" panose="020B0604020202020204" pitchFamily="34" charset="0"/>
                <a:cs typeface="Arial" panose="020B0604020202020204" pitchFamily="34" charset="0"/>
              </a:rPr>
              <a:t> </a:t>
            </a:r>
            <a:r>
              <a:rPr dirty="0" smtClean="0">
                <a:latin typeface="Arial" panose="020B0604020202020204" pitchFamily="34" charset="0"/>
                <a:cs typeface="Arial" panose="020B0604020202020204" pitchFamily="34" charset="0"/>
              </a:rPr>
              <a:t>34 </a:t>
            </a:r>
            <a:r>
              <a:rPr lang="mn-MN" dirty="0" smtClean="0">
                <a:latin typeface="Arial" panose="020B0604020202020204" pitchFamily="34" charset="0"/>
                <a:cs typeface="Arial" panose="020B0604020202020204" pitchFamily="34" charset="0"/>
              </a:rPr>
              <a:t>өрхийн 24.0 мян.тол мал хамруулж гүйцэтгэл 100%-тай </a:t>
            </a:r>
            <a:endParaRPr dirty="0">
              <a:latin typeface="Arial" panose="020B0604020202020204" pitchFamily="34" charset="0"/>
              <a:cs typeface="Arial" panose="020B0604020202020204" pitchFamily="34" charset="0"/>
            </a:endParaRPr>
          </a:p>
        </p:txBody>
      </p:sp>
      <p:pic>
        <p:nvPicPr>
          <p:cNvPr id="16" name="Picture 15" descr="C:\Users\MEUTasag\Downloads\69118943_2486417714921998_9148990972883894272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76" y="4680488"/>
            <a:ext cx="2353458" cy="1936815"/>
          </a:xfrm>
          <a:prstGeom prst="ellipse">
            <a:avLst/>
          </a:prstGeom>
          <a:ln>
            <a:noFill/>
          </a:ln>
          <a:effectLst>
            <a:softEdge rad="112500"/>
          </a:effectLst>
        </p:spPr>
      </p:pic>
      <p:sp>
        <p:nvSpPr>
          <p:cNvPr id="2" name="Oval 1"/>
          <p:cNvSpPr/>
          <p:nvPr/>
        </p:nvSpPr>
        <p:spPr>
          <a:xfrm>
            <a:off x="8960124" y="1749288"/>
            <a:ext cx="3351333" cy="20135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n-MN" sz="1600" dirty="0" smtClean="0">
                <a:solidFill>
                  <a:schemeClr val="tx1"/>
                </a:solidFill>
                <a:latin typeface="Arial" panose="020B0604020202020204" pitchFamily="34" charset="0"/>
                <a:cs typeface="Arial" panose="020B0604020202020204" pitchFamily="34" charset="0"/>
              </a:rPr>
              <a:t>Шимэгчтэх өвчнөөс урьдчилан сэргийлэх 3 төрлийн арга хэмжээнд давхардсан тоогоор 100 өрхийн 80.8 мян.тол хамруулж гүйцэтгэл 76.9%-тай</a:t>
            </a:r>
            <a:endParaRPr lang="en-US" sz="1600" dirty="0">
              <a:solidFill>
                <a:schemeClr val="tx1"/>
              </a:solidFill>
              <a:latin typeface="Arial" panose="020B0604020202020204" pitchFamily="34" charset="0"/>
              <a:cs typeface="Arial" panose="020B0604020202020204" pitchFamily="34" charset="0"/>
            </a:endParaRPr>
          </a:p>
        </p:txBody>
      </p:sp>
      <p:sp>
        <p:nvSpPr>
          <p:cNvPr id="19" name="Shape 18"/>
          <p:cNvSpPr/>
          <p:nvPr/>
        </p:nvSpPr>
        <p:spPr>
          <a:xfrm rot="278623">
            <a:off x="8077790" y="3049417"/>
            <a:ext cx="701374" cy="554423"/>
          </a:xfrm>
          <a:prstGeom prst="swooshArrow">
            <a:avLst>
              <a:gd name="adj1" fmla="val 16310"/>
              <a:gd name="adj2" fmla="val 31370"/>
            </a:avLst>
          </a:prstGeom>
        </p:spPr>
        <p:style>
          <a:lnRef idx="2">
            <a:schemeClr val="accent2">
              <a:shade val="50000"/>
            </a:schemeClr>
          </a:lnRef>
          <a:fillRef idx="1">
            <a:schemeClr val="accent2"/>
          </a:fillRef>
          <a:effectRef idx="0">
            <a:schemeClr val="accent2"/>
          </a:effectRef>
          <a:fontRef idx="minor">
            <a:schemeClr val="lt1"/>
          </a:fontRef>
        </p:style>
      </p:sp>
      <p:sp>
        <p:nvSpPr>
          <p:cNvPr id="20" name="Shape 19"/>
          <p:cNvSpPr/>
          <p:nvPr/>
        </p:nvSpPr>
        <p:spPr>
          <a:xfrm rot="4396374">
            <a:off x="8042037" y="1727166"/>
            <a:ext cx="701374" cy="640707"/>
          </a:xfrm>
          <a:prstGeom prst="swooshArrow">
            <a:avLst>
              <a:gd name="adj1" fmla="val 16310"/>
              <a:gd name="adj2" fmla="val 31370"/>
            </a:avLst>
          </a:prstGeom>
        </p:spPr>
        <p:style>
          <a:lnRef idx="1">
            <a:schemeClr val="dk1"/>
          </a:lnRef>
          <a:fillRef idx="2">
            <a:schemeClr val="dk1"/>
          </a:fillRef>
          <a:effectRef idx="1">
            <a:schemeClr val="dk1"/>
          </a:effectRef>
          <a:fontRef idx="minor">
            <a:schemeClr val="dk1"/>
          </a:fontRef>
        </p:style>
      </p:sp>
      <p:sp>
        <p:nvSpPr>
          <p:cNvPr id="21" name="Shape 20"/>
          <p:cNvSpPr/>
          <p:nvPr/>
        </p:nvSpPr>
        <p:spPr>
          <a:xfrm rot="16858524">
            <a:off x="11067311" y="5411976"/>
            <a:ext cx="879498" cy="640707"/>
          </a:xfrm>
          <a:prstGeom prst="swooshArrow">
            <a:avLst>
              <a:gd name="adj1" fmla="val 16310"/>
              <a:gd name="adj2" fmla="val 31370"/>
            </a:avLst>
          </a:prstGeom>
        </p:spPr>
        <p:style>
          <a:lnRef idx="2">
            <a:schemeClr val="accent2">
              <a:shade val="50000"/>
            </a:schemeClr>
          </a:lnRef>
          <a:fillRef idx="1">
            <a:schemeClr val="accent2"/>
          </a:fillRef>
          <a:effectRef idx="0">
            <a:schemeClr val="accent2"/>
          </a:effectRef>
          <a:fontRef idx="minor">
            <a:schemeClr val="lt1"/>
          </a:fontRef>
        </p:style>
      </p:sp>
      <p:sp>
        <p:nvSpPr>
          <p:cNvPr id="22" name="Shape 21"/>
          <p:cNvSpPr/>
          <p:nvPr/>
        </p:nvSpPr>
        <p:spPr>
          <a:xfrm rot="18782013">
            <a:off x="9592175" y="4554669"/>
            <a:ext cx="879498" cy="640707"/>
          </a:xfrm>
          <a:prstGeom prst="swooshArrow">
            <a:avLst>
              <a:gd name="adj1" fmla="val 16310"/>
              <a:gd name="adj2" fmla="val 31370"/>
            </a:avLst>
          </a:prstGeom>
        </p:spPr>
        <p:style>
          <a:lnRef idx="1">
            <a:schemeClr val="dk1"/>
          </a:lnRef>
          <a:fillRef idx="2">
            <a:schemeClr val="dk1"/>
          </a:fillRef>
          <a:effectRef idx="1">
            <a:schemeClr val="dk1"/>
          </a:effectRef>
          <a:fontRef idx="minor">
            <a:schemeClr val="dk1"/>
          </a:fontRef>
        </p:style>
      </p:sp>
    </p:spTree>
    <p:extLst>
      <p:ext uri="{BB962C8B-B14F-4D97-AF65-F5344CB8AC3E}">
        <p14:creationId xmlns:p14="http://schemas.microsoft.com/office/powerpoint/2010/main" val="409317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49378"/>
          </a:xfrm>
        </p:spPr>
        <p:txBody>
          <a:bodyPr>
            <a:normAutofit fontScale="90000"/>
          </a:bodyPr>
          <a:lstStyle/>
          <a:p>
            <a:pPr algn="ctr"/>
            <a:r>
              <a:rPr lang="mn-MN" b="1" dirty="0" smtClean="0">
                <a:latin typeface="Arial" panose="020B0604020202020204" pitchFamily="34" charset="0"/>
                <a:cs typeface="Arial" panose="020B0604020202020204" pitchFamily="34" charset="0"/>
              </a:rPr>
              <a:t/>
            </a:r>
            <a:br>
              <a:rPr lang="mn-MN" b="1" dirty="0" smtClean="0">
                <a:latin typeface="Arial" panose="020B0604020202020204" pitchFamily="34" charset="0"/>
                <a:cs typeface="Arial" panose="020B0604020202020204" pitchFamily="34" charset="0"/>
              </a:rPr>
            </a:br>
            <a:r>
              <a:rPr lang="mn-MN" sz="2700" b="1" dirty="0" smtClean="0">
                <a:solidFill>
                  <a:srgbClr val="0070C0"/>
                </a:solidFill>
                <a:latin typeface="Arial" panose="020B0604020202020204" pitchFamily="34" charset="0"/>
                <a:cs typeface="Arial" panose="020B0604020202020204" pitchFamily="34" charset="0"/>
              </a:rPr>
              <a:t>Халдварт </a:t>
            </a:r>
            <a:r>
              <a:rPr lang="mn-MN" sz="2700" b="1" dirty="0">
                <a:solidFill>
                  <a:srgbClr val="0070C0"/>
                </a:solidFill>
                <a:latin typeface="Arial" panose="020B0604020202020204" pitchFamily="34" charset="0"/>
                <a:cs typeface="Arial" panose="020B0604020202020204" pitchFamily="34" charset="0"/>
              </a:rPr>
              <a:t>өвчнөөс урьдчилан сэргийлэх арга хэмжээ</a:t>
            </a:r>
            <a:br>
              <a:rPr lang="mn-MN" sz="2700" b="1" dirty="0">
                <a:solidFill>
                  <a:srgbClr val="0070C0"/>
                </a:solidFill>
                <a:latin typeface="Arial" panose="020B0604020202020204" pitchFamily="34" charset="0"/>
                <a:cs typeface="Arial" panose="020B0604020202020204" pitchFamily="34" charset="0"/>
              </a:rPr>
            </a:br>
            <a:r>
              <a:rPr lang="mn-MN" i="1" dirty="0">
                <a:solidFill>
                  <a:srgbClr val="0070C0"/>
                </a:solidFill>
                <a:latin typeface="Calibri"/>
                <a:ea typeface="Calibri"/>
                <a:cs typeface="Calibri"/>
                <a:sym typeface="Calibri"/>
              </a:rPr>
              <a:t/>
            </a:r>
            <a:br>
              <a:rPr lang="mn-MN" i="1" dirty="0">
                <a:solidFill>
                  <a:srgbClr val="0070C0"/>
                </a:solidFill>
                <a:latin typeface="Calibri"/>
                <a:ea typeface="Calibri"/>
                <a:cs typeface="Calibri"/>
                <a:sym typeface="Calibri"/>
              </a:rPr>
            </a:br>
            <a:endParaRPr lang="en-US" dirty="0">
              <a:solidFill>
                <a:srgbClr val="0070C0"/>
              </a:solidFill>
            </a:endParaRPr>
          </a:p>
        </p:txBody>
      </p:sp>
      <p:sp>
        <p:nvSpPr>
          <p:cNvPr id="3" name="Text Placeholder 2"/>
          <p:cNvSpPr>
            <a:spLocks noGrp="1"/>
          </p:cNvSpPr>
          <p:nvPr>
            <p:ph type="body" idx="1"/>
          </p:nvPr>
        </p:nvSpPr>
        <p:spPr>
          <a:xfrm>
            <a:off x="839789" y="1014505"/>
            <a:ext cx="10515600" cy="1849466"/>
          </a:xfrm>
        </p:spPr>
        <p:txBody>
          <a:bodyPr>
            <a:normAutofit/>
          </a:bodyPr>
          <a:lstStyle/>
          <a:p>
            <a:pPr algn="just"/>
            <a:r>
              <a:rPr lang="mn-MN" sz="1600" dirty="0" smtClean="0">
                <a:latin typeface="Arial" panose="020B0604020202020204" pitchFamily="34" charset="0"/>
                <a:cs typeface="Arial" panose="020B0604020202020204" pitchFamily="34" charset="0"/>
              </a:rPr>
              <a:t>	</a:t>
            </a:r>
            <a:r>
              <a:rPr lang="mn-MN" sz="1600" b="0" dirty="0" smtClean="0">
                <a:latin typeface="Arial" panose="020B0604020202020204" pitchFamily="34" charset="0"/>
                <a:cs typeface="Arial" panose="020B0604020202020204" pitchFamily="34" charset="0"/>
              </a:rPr>
              <a:t>Бэлчээрт </a:t>
            </a:r>
            <a:r>
              <a:rPr lang="mn-MN" sz="1600" b="0" dirty="0">
                <a:latin typeface="Arial" panose="020B0604020202020204" pitchFamily="34" charset="0"/>
                <a:cs typeface="Arial" panose="020B0604020202020204" pitchFamily="34" charset="0"/>
              </a:rPr>
              <a:t>зүй бусаар хорогдсон хорогдсон ямаа 110, хонь 75, үхэр 18, адуу 21 бүгд 224 малын сэг зэмийг усгаж эмийн бодисыг 1м2:2кг харьцаатайгаар газрын хөрс 24.4м2 талбайг халдваргүйтгэсэн. Сумын Засаг даргын нөөц хөрөнгөөс 889.620 төгрөгийг зарцуулсан.</a:t>
            </a:r>
          </a:p>
          <a:p>
            <a:pPr algn="just"/>
            <a:r>
              <a:rPr lang="mn-MN" sz="1600" b="0" dirty="0">
                <a:latin typeface="Arial" panose="020B0604020202020204" pitchFamily="34" charset="0"/>
                <a:cs typeface="Arial" panose="020B0604020202020204" pitchFamily="34" charset="0"/>
              </a:rPr>
              <a:t>	Хүчтэй аадар бороо, мөндөрийн улмаас хорогдсон ямаа 651, хонь 378, адуу 5 бүгд 1034  малын сэг зэмийг устгахад 3.5 м гүнтэй нүх ухаж нэг үе сэг зэмийг хийж хлорын шохойг 1м2:2кг харьцаатайгаар халдваргүйтгэж шороо хийж үелж устгалыг хийсэн. Шатахуунд 1.500.000 төгрөгийн зарцуулсан.</a:t>
            </a:r>
            <a:endParaRPr lang="en-US" sz="1600" b="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1539710"/>
              </p:ext>
            </p:extLst>
          </p:nvPr>
        </p:nvGraphicFramePr>
        <p:xfrm>
          <a:off x="6172200" y="3087688"/>
          <a:ext cx="5183188" cy="310197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Content Placeholder 9" descr="C:\Users\MEUTasag\Downloads\103490613_565390717502814_8918982245635167234_n.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9788" y="2863971"/>
            <a:ext cx="2434056" cy="1880557"/>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839788" y="4968461"/>
            <a:ext cx="2434056" cy="2139705"/>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561900" y="4968462"/>
            <a:ext cx="2286809" cy="2139704"/>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3561900" y="2863971"/>
            <a:ext cx="2286809" cy="1880557"/>
          </a:xfrm>
          <a:prstGeom prst="rect">
            <a:avLst/>
          </a:prstGeom>
        </p:spPr>
      </p:pic>
    </p:spTree>
    <p:extLst>
      <p:ext uri="{BB962C8B-B14F-4D97-AF65-F5344CB8AC3E}">
        <p14:creationId xmlns:p14="http://schemas.microsoft.com/office/powerpoint/2010/main" val="1135327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8023"/>
            <a:ext cx="10515600" cy="1138686"/>
          </a:xfrm>
        </p:spPr>
        <p:txBody>
          <a:bodyPr>
            <a:normAutofit/>
          </a:bodyPr>
          <a:lstStyle/>
          <a:p>
            <a:pPr algn="ctr"/>
            <a:r>
              <a:rPr lang="mn-MN" sz="2700" b="1" dirty="0" smtClean="0">
                <a:latin typeface="Arial"/>
                <a:ea typeface="Arial"/>
                <a:cs typeface="Arial"/>
                <a:sym typeface="Arial"/>
              </a:rPr>
              <a:t/>
            </a:r>
            <a:br>
              <a:rPr lang="mn-MN" sz="2700" b="1" dirty="0" smtClean="0">
                <a:latin typeface="Arial"/>
                <a:ea typeface="Arial"/>
                <a:cs typeface="Arial"/>
                <a:sym typeface="Arial"/>
              </a:rPr>
            </a:br>
            <a:r>
              <a:rPr lang="mn-MN" sz="2700" b="1" dirty="0" smtClean="0">
                <a:solidFill>
                  <a:srgbClr val="0070C0"/>
                </a:solidFill>
                <a:latin typeface="Arial"/>
                <a:ea typeface="Arial"/>
                <a:cs typeface="Arial"/>
                <a:sym typeface="Arial"/>
              </a:rPr>
              <a:t>Хоёр</a:t>
            </a:r>
            <a:r>
              <a:rPr lang="mn-MN" sz="2700" b="1" dirty="0">
                <a:solidFill>
                  <a:srgbClr val="0070C0"/>
                </a:solidFill>
                <a:latin typeface="Arial"/>
                <a:ea typeface="Arial"/>
                <a:cs typeface="Arial"/>
                <a:sym typeface="Arial"/>
              </a:rPr>
              <a:t>: Мал эмнэлгийн </a:t>
            </a:r>
            <a:r>
              <a:rPr lang="mn-MN" sz="2700" b="1" dirty="0" smtClean="0">
                <a:solidFill>
                  <a:srgbClr val="0070C0"/>
                </a:solidFill>
                <a:latin typeface="Arial"/>
                <a:ea typeface="Arial"/>
                <a:cs typeface="Arial"/>
                <a:sym typeface="Arial"/>
              </a:rPr>
              <a:t>шинжилгээ тандалт</a:t>
            </a:r>
            <a:r>
              <a:rPr lang="mn-MN" sz="2700" b="1" dirty="0" smtClean="0">
                <a:latin typeface="Arial"/>
                <a:ea typeface="Arial"/>
                <a:cs typeface="Arial"/>
                <a:sym typeface="Arial"/>
              </a:rPr>
              <a:t/>
            </a:r>
            <a:br>
              <a:rPr lang="mn-MN" sz="2700" b="1" dirty="0" smtClean="0">
                <a:latin typeface="Arial"/>
                <a:ea typeface="Arial"/>
                <a:cs typeface="Arial"/>
                <a:sym typeface="Arial"/>
              </a:rPr>
            </a:br>
            <a:r>
              <a:rPr lang="mn-MN" sz="2000" b="1" dirty="0" smtClean="0">
                <a:solidFill>
                  <a:schemeClr val="accent2"/>
                </a:solidFill>
                <a:latin typeface="Arial"/>
                <a:ea typeface="Arial"/>
                <a:cs typeface="Arial"/>
                <a:sym typeface="Arial"/>
              </a:rPr>
              <a:t>/лаборатори</a:t>
            </a:r>
            <a:r>
              <a:rPr lang="mn-MN" sz="2000" b="1" dirty="0">
                <a:solidFill>
                  <a:schemeClr val="accent2"/>
                </a:solidFill>
                <a:latin typeface="Arial"/>
                <a:ea typeface="Arial"/>
                <a:cs typeface="Arial"/>
                <a:sym typeface="Arial"/>
              </a:rPr>
              <a:t>/ </a:t>
            </a:r>
            <a:endParaRPr lang="en-US" sz="2000" dirty="0"/>
          </a:p>
        </p:txBody>
      </p:sp>
      <p:graphicFrame>
        <p:nvGraphicFramePr>
          <p:cNvPr id="27" name="Content Placeholder 26"/>
          <p:cNvGraphicFramePr>
            <a:graphicFrameLocks noGrp="1"/>
          </p:cNvGraphicFramePr>
          <p:nvPr>
            <p:ph sz="half" idx="2"/>
            <p:extLst>
              <p:ext uri="{D42A27DB-BD31-4B8C-83A1-F6EECF244321}">
                <p14:modId xmlns:p14="http://schemas.microsoft.com/office/powerpoint/2010/main" val="1298678376"/>
              </p:ext>
            </p:extLst>
          </p:nvPr>
        </p:nvGraphicFramePr>
        <p:xfrm>
          <a:off x="998898" y="1570009"/>
          <a:ext cx="7299714" cy="607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ounded Rectangle 28"/>
          <p:cNvSpPr/>
          <p:nvPr/>
        </p:nvSpPr>
        <p:spPr>
          <a:xfrm>
            <a:off x="1276886" y="5985887"/>
            <a:ext cx="6946788" cy="1023793"/>
          </a:xfrm>
          <a:prstGeom prst="roundRect">
            <a:avLst/>
          </a:prstGeom>
        </p:spPr>
        <p:style>
          <a:lnRef idx="1">
            <a:schemeClr val="accent6"/>
          </a:lnRef>
          <a:fillRef idx="2">
            <a:schemeClr val="accent6"/>
          </a:fillRef>
          <a:effectRef idx="1">
            <a:schemeClr val="accent6"/>
          </a:effectRef>
          <a:fontRef idx="minor">
            <a:schemeClr val="dk1"/>
          </a:fontRef>
        </p:style>
      </p:sp>
      <p:sp>
        <p:nvSpPr>
          <p:cNvPr id="35" name="Oval 34"/>
          <p:cNvSpPr/>
          <p:nvPr/>
        </p:nvSpPr>
        <p:spPr>
          <a:xfrm>
            <a:off x="8740176" y="1835553"/>
            <a:ext cx="3351333" cy="20135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n-MN" sz="1600" dirty="0">
                <a:latin typeface="Arial" panose="020B0604020202020204" pitchFamily="34" charset="0"/>
                <a:cs typeface="Arial" panose="020B0604020202020204" pitchFamily="34" charset="0"/>
              </a:rPr>
              <a:t>4 төрлийн шинжилгээнд давхардсан тоогоор 64 өрхийн 880 толгой малыг хамруулсан. </a:t>
            </a:r>
          </a:p>
        </p:txBody>
      </p:sp>
      <p:sp>
        <p:nvSpPr>
          <p:cNvPr id="36" name="Rectangle 35"/>
          <p:cNvSpPr/>
          <p:nvPr/>
        </p:nvSpPr>
        <p:spPr>
          <a:xfrm>
            <a:off x="1552754" y="5903322"/>
            <a:ext cx="5555411" cy="1256049"/>
          </a:xfrm>
          <a:prstGeom prst="rect">
            <a:avLst/>
          </a:prstGeom>
        </p:spPr>
        <p:txBody>
          <a:bodyPr wrap="square">
            <a:spAutoFit/>
          </a:bodyPr>
          <a:lstStyle/>
          <a:p>
            <a:pPr>
              <a:lnSpc>
                <a:spcPct val="107000"/>
              </a:lnSpc>
              <a:spcBef>
                <a:spcPts val="300"/>
              </a:spcBef>
              <a:spcAft>
                <a:spcPts val="300"/>
              </a:spcAft>
            </a:pPr>
            <a:r>
              <a:rPr lang="mn-MN" sz="1600" dirty="0" smtClean="0">
                <a:latin typeface="Arial" panose="020B0604020202020204" pitchFamily="34" charset="0"/>
                <a:ea typeface="Calibri" panose="020F0502020204030204" pitchFamily="34" charset="0"/>
                <a:cs typeface="Arial" panose="020B0604020202020204" pitchFamily="34" charset="0"/>
              </a:rPr>
              <a:t>Бог </a:t>
            </a:r>
            <a:r>
              <a:rPr lang="mn-MN" sz="1600" dirty="0">
                <a:latin typeface="Arial" panose="020B0604020202020204" pitchFamily="34" charset="0"/>
                <a:ea typeface="Calibri" panose="020F0502020204030204" pitchFamily="34" charset="0"/>
                <a:cs typeface="Arial" panose="020B0604020202020204" pitchFamily="34" charset="0"/>
              </a:rPr>
              <a:t>малын мялзан өвчний вакцины дараах мониторинг шинжилгээнд 12 малчин өрхийн </a:t>
            </a:r>
            <a:r>
              <a:rPr lang="en-US" sz="1600" dirty="0">
                <a:latin typeface="Arial" panose="020B0604020202020204" pitchFamily="34" charset="0"/>
                <a:ea typeface="Calibri" panose="020F0502020204030204" pitchFamily="34" charset="0"/>
                <a:cs typeface="Arial" panose="020B0604020202020204" pitchFamily="34" charset="0"/>
              </a:rPr>
              <a:t>300 </a:t>
            </a:r>
            <a:r>
              <a:rPr lang="mn-MN" sz="1600" dirty="0">
                <a:latin typeface="Arial" panose="020B0604020202020204" pitchFamily="34" charset="0"/>
                <a:ea typeface="Calibri" panose="020F0502020204030204" pitchFamily="34" charset="0"/>
                <a:cs typeface="Arial" panose="020B0604020202020204" pitchFamily="34" charset="0"/>
              </a:rPr>
              <a:t>толгой малаас цусны дээжийг дуглуулж МЭГазарт хүргүүлсэн</a:t>
            </a: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300"/>
              </a:spcBef>
              <a:spcAft>
                <a:spcPts val="300"/>
              </a:spcAft>
            </a:pPr>
            <a:r>
              <a:rPr lang="mn-MN" dirty="0">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0818" y="3849061"/>
            <a:ext cx="2105024" cy="1904570"/>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2328" y="4957955"/>
            <a:ext cx="1835302" cy="1591352"/>
          </a:xfrm>
          <a:prstGeom prst="ellipse">
            <a:avLst/>
          </a:prstGeom>
          <a:ln>
            <a:noFill/>
          </a:ln>
          <a:effectLst>
            <a:softEdge rad="112500"/>
          </a:effectLst>
        </p:spPr>
      </p:pic>
    </p:spTree>
    <p:extLst>
      <p:ext uri="{BB962C8B-B14F-4D97-AF65-F5344CB8AC3E}">
        <p14:creationId xmlns:p14="http://schemas.microsoft.com/office/powerpoint/2010/main" val="315929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b="1" dirty="0">
                <a:solidFill>
                  <a:srgbClr val="0070C0"/>
                </a:solidFill>
                <a:latin typeface="Arial"/>
                <a:ea typeface="Arial"/>
                <a:cs typeface="Arial"/>
                <a:sym typeface="Arial"/>
              </a:rPr>
              <a:t>Хоёр: Мал эмнэлгийн шинжилгээ тандалт</a:t>
            </a:r>
            <a:r>
              <a:rPr lang="mn-MN" sz="2400" b="1" dirty="0">
                <a:latin typeface="Arial"/>
                <a:ea typeface="Arial"/>
                <a:cs typeface="Arial"/>
                <a:sym typeface="Arial"/>
              </a:rPr>
              <a:t/>
            </a:r>
            <a:br>
              <a:rPr lang="mn-MN" sz="2400" b="1" dirty="0">
                <a:latin typeface="Arial"/>
                <a:ea typeface="Arial"/>
                <a:cs typeface="Arial"/>
                <a:sym typeface="Arial"/>
              </a:rPr>
            </a:br>
            <a:r>
              <a:rPr lang="mn-MN" sz="1800" b="1" dirty="0">
                <a:solidFill>
                  <a:schemeClr val="accent2"/>
                </a:solidFill>
                <a:latin typeface="Arial"/>
                <a:ea typeface="Arial"/>
                <a:cs typeface="Arial"/>
                <a:sym typeface="Arial"/>
              </a:rPr>
              <a:t>/лаборатори/ </a:t>
            </a:r>
            <a:endParaRPr lang="en-US"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414731" y="1518250"/>
            <a:ext cx="9540815" cy="3295290"/>
          </a:xfrm>
        </p:spPr>
        <p:txBody>
          <a:bodyPr anchor="ctr">
            <a:noAutofit/>
          </a:bodyPr>
          <a:lstStyle/>
          <a:p>
            <a:r>
              <a:rPr lang="mn-MN" sz="2000" b="0" dirty="0" smtClean="0">
                <a:latin typeface="Arial" panose="020B0604020202020204" pitchFamily="34" charset="0"/>
                <a:cs typeface="Arial" panose="020B0604020202020204" pitchFamily="34" charset="0"/>
              </a:rPr>
              <a:t>- Шүлхийн байгалийн халдвар илрүүлэх шинжилгээгээр байгалийн халдвар илрээгүй. </a:t>
            </a:r>
          </a:p>
          <a:p>
            <a:r>
              <a:rPr lang="mn-MN" sz="2000" b="0" dirty="0" smtClean="0">
                <a:latin typeface="Arial" panose="020B0604020202020204" pitchFamily="34" charset="0"/>
                <a:cs typeface="Arial" panose="020B0604020202020204" pitchFamily="34" charset="0"/>
              </a:rPr>
              <a:t>-Бруцеллёз өвчнөөс урьдчилан сэргийлэх шинжилгээнд хамрагдсан 245 хээтүүлэгч бүгд сөрөг гарсан</a:t>
            </a:r>
          </a:p>
          <a:p>
            <a:r>
              <a:rPr lang="mn-MN" sz="2000" b="0" dirty="0" smtClean="0">
                <a:latin typeface="Arial" panose="020B0604020202020204" pitchFamily="34" charset="0"/>
                <a:cs typeface="Arial" panose="020B0604020202020204" pitchFamily="34" charset="0"/>
              </a:rPr>
              <a:t>“Малын эрүүл мэнд дэд хөтөлбөр”-ийн хүрээнд адууны 5 төрлийн өвчин оншлох, “Адууны хачгийн халуун өвчин”-өөр аймгийн хэмжээнд тайван статус авах зорилгоор 200 адуунаас цусны дээж цуглуулж явуулын лаборатори ажиллуулж ийлдсийг ялгаж аймгийн мал эмнэлгийн газар хүргүүлэн ажиллаа. </a:t>
            </a:r>
            <a:endParaRPr lang="en-US" sz="2000" b="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886" y="4567943"/>
            <a:ext cx="3006378" cy="229005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418" y="4567943"/>
            <a:ext cx="2899835" cy="2290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407" y="4567943"/>
            <a:ext cx="2923139" cy="2290057"/>
          </a:xfrm>
          <a:prstGeom prst="rect">
            <a:avLst/>
          </a:prstGeom>
        </p:spPr>
      </p:pic>
    </p:spTree>
    <p:extLst>
      <p:ext uri="{BB962C8B-B14F-4D97-AF65-F5344CB8AC3E}">
        <p14:creationId xmlns:p14="http://schemas.microsoft.com/office/powerpoint/2010/main" val="405726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2584174" y="198783"/>
            <a:ext cx="8769625" cy="1033669"/>
          </a:xfrm>
          <a:prstGeom prst="rect">
            <a:avLst/>
          </a:prstGeom>
          <a:noFill/>
          <a:ln>
            <a:noFill/>
          </a:ln>
        </p:spPr>
        <p:txBody>
          <a:bodyPr spcFirstLastPara="1" wrap="square" lIns="91425" tIns="45700" rIns="91425" bIns="45700" anchor="ctr" anchorCtr="0">
            <a:noAutofit/>
          </a:bodyPr>
          <a:lstStyle/>
          <a:p>
            <a:pPr lvl="0" algn="ctr">
              <a:spcBef>
                <a:spcPts val="0"/>
              </a:spcBef>
              <a:buClr>
                <a:srgbClr val="0070C0"/>
              </a:buClr>
              <a:buSzPts val="4400"/>
            </a:pPr>
            <a:r>
              <a:rPr lang="mn-MN" sz="2400" b="1" dirty="0">
                <a:solidFill>
                  <a:srgbClr val="0070C0"/>
                </a:solidFill>
                <a:latin typeface="Arial" panose="020B0604020202020204" pitchFamily="34" charset="0"/>
                <a:cs typeface="Arial" panose="020B0604020202020204" pitchFamily="34" charset="0"/>
              </a:rPr>
              <a:t>Мал эмнэлгийн хяналт шалгалт </a:t>
            </a:r>
            <a:endParaRPr sz="2400" dirty="0">
              <a:solidFill>
                <a:srgbClr val="0070C0"/>
              </a:solidFill>
              <a:latin typeface="Arial"/>
              <a:ea typeface="Arial"/>
              <a:cs typeface="Arial"/>
              <a:sym typeface="Arial"/>
            </a:endParaRPr>
          </a:p>
        </p:txBody>
      </p:sp>
      <p:grpSp>
        <p:nvGrpSpPr>
          <p:cNvPr id="212" name="Google Shape;212;p21"/>
          <p:cNvGrpSpPr/>
          <p:nvPr/>
        </p:nvGrpSpPr>
        <p:grpSpPr>
          <a:xfrm>
            <a:off x="192157" y="1378223"/>
            <a:ext cx="11807684" cy="2003332"/>
            <a:chOff x="1" y="-1"/>
            <a:chExt cx="11807684" cy="2003332"/>
          </a:xfrm>
        </p:grpSpPr>
        <p:sp>
          <p:nvSpPr>
            <p:cNvPr id="213" name="Google Shape;213;p21"/>
            <p:cNvSpPr/>
            <p:nvPr/>
          </p:nvSpPr>
          <p:spPr>
            <a:xfrm rot="5400000">
              <a:off x="-278234" y="278234"/>
              <a:ext cx="2003332" cy="1446862"/>
            </a:xfrm>
            <a:prstGeom prst="chevron">
              <a:avLst>
                <a:gd name="adj" fmla="val 50000"/>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txBox="1"/>
            <p:nvPr/>
          </p:nvSpPr>
          <p:spPr>
            <a:xfrm>
              <a:off x="224322" y="759797"/>
              <a:ext cx="1178118" cy="504908"/>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mn-MN" sz="1400" dirty="0" smtClean="0">
                  <a:solidFill>
                    <a:schemeClr val="lt1"/>
                  </a:solidFill>
                  <a:latin typeface="Arial"/>
                  <a:ea typeface="Arial"/>
                  <a:cs typeface="Arial"/>
                  <a:sym typeface="Arial"/>
                </a:rPr>
                <a:t>      </a:t>
              </a:r>
            </a:p>
            <a:p>
              <a:pPr marL="0" marR="0" lvl="0" indent="0" algn="ctr" rtl="0">
                <a:lnSpc>
                  <a:spcPct val="90000"/>
                </a:lnSpc>
                <a:spcBef>
                  <a:spcPts val="0"/>
                </a:spcBef>
                <a:spcAft>
                  <a:spcPts val="0"/>
                </a:spcAft>
                <a:buClr>
                  <a:schemeClr val="lt1"/>
                </a:buClr>
                <a:buSzPts val="1400"/>
                <a:buFont typeface="Arial"/>
                <a:buNone/>
              </a:pPr>
              <a:r>
                <a:rPr lang="mn-MN" sz="1400" dirty="0">
                  <a:solidFill>
                    <a:schemeClr val="lt1"/>
                  </a:solidFill>
                  <a:latin typeface="Arial"/>
                  <a:ea typeface="Arial"/>
                  <a:cs typeface="Arial"/>
                  <a:sym typeface="Arial"/>
                </a:rPr>
                <a:t> </a:t>
              </a:r>
              <a:r>
                <a:rPr lang="mn-MN" sz="1400" dirty="0" smtClean="0">
                  <a:solidFill>
                    <a:schemeClr val="lt1"/>
                  </a:solidFill>
                  <a:latin typeface="Arial"/>
                  <a:ea typeface="Arial"/>
                  <a:cs typeface="Arial"/>
                  <a:sym typeface="Arial"/>
                </a:rPr>
                <a:t>  </a:t>
              </a:r>
              <a:r>
                <a:rPr lang="mn-MN" sz="1400" dirty="0" smtClean="0">
                  <a:latin typeface="Arial"/>
                  <a:ea typeface="Arial"/>
                  <a:cs typeface="Arial"/>
                  <a:sym typeface="Arial"/>
                </a:rPr>
                <a:t>Гүйцэтгэлийн хяналт </a:t>
              </a:r>
              <a:endParaRPr sz="1400" dirty="0">
                <a:latin typeface="Arial"/>
                <a:ea typeface="Arial"/>
                <a:cs typeface="Arial"/>
                <a:sym typeface="Arial"/>
              </a:endParaRPr>
            </a:p>
          </p:txBody>
        </p:sp>
        <p:sp>
          <p:nvSpPr>
            <p:cNvPr id="215" name="Google Shape;215;p21"/>
            <p:cNvSpPr/>
            <p:nvPr/>
          </p:nvSpPr>
          <p:spPr>
            <a:xfrm rot="5400000">
              <a:off x="6080291" y="-4633428"/>
              <a:ext cx="1093966" cy="10360823"/>
            </a:xfrm>
            <a:prstGeom prst="round2SameRect">
              <a:avLst>
                <a:gd name="adj1" fmla="val 16667"/>
                <a:gd name="adj2" fmla="val 0"/>
              </a:avLst>
            </a:prstGeom>
            <a:solidFill>
              <a:schemeClr val="lt1">
                <a:alpha val="89803"/>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txBox="1"/>
            <p:nvPr/>
          </p:nvSpPr>
          <p:spPr>
            <a:xfrm>
              <a:off x="1491287" y="53403"/>
              <a:ext cx="10262998" cy="98716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dirty="0" err="1" smtClean="0">
                  <a:latin typeface="Arial" panose="020B0604020202020204" pitchFamily="34" charset="0"/>
                  <a:cs typeface="Arial" panose="020B0604020202020204" pitchFamily="34" charset="0"/>
                </a:rPr>
                <a:t>Мал</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эмнэлгийн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гоц</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халдварт</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шүлхий</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бог</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малын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мялзан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хонины</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цэцэг</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өвчний</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эсрэг</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вакцины</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гүйцэтгэлд</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хяналт</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тавьж</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дүгнэлт</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гаргаж</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аймгийн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мал</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эмнэлгийн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газарт</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хүргүүлж</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мал</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эмнэлгийн</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ажил</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үйлчилгээний</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хөлсийг</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олгуулсан</a:t>
              </a:r>
              <a:r>
                <a:rPr dirty="0" smtClean="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grpSp>
      <p:grpSp>
        <p:nvGrpSpPr>
          <p:cNvPr id="217" name="Google Shape;217;p21"/>
          <p:cNvGrpSpPr/>
          <p:nvPr/>
        </p:nvGrpSpPr>
        <p:grpSpPr>
          <a:xfrm>
            <a:off x="192154" y="2615631"/>
            <a:ext cx="11807686" cy="1921865"/>
            <a:chOff x="-1" y="1641"/>
            <a:chExt cx="11807686" cy="1921865"/>
          </a:xfrm>
        </p:grpSpPr>
        <p:sp>
          <p:nvSpPr>
            <p:cNvPr id="218" name="Google Shape;218;p21"/>
            <p:cNvSpPr/>
            <p:nvPr/>
          </p:nvSpPr>
          <p:spPr>
            <a:xfrm rot="5400000">
              <a:off x="-237502" y="239142"/>
              <a:ext cx="1921865" cy="1446863"/>
            </a:xfrm>
            <a:prstGeom prst="chevron">
              <a:avLst>
                <a:gd name="adj" fmla="val 50000"/>
              </a:avLst>
            </a:prstGeom>
            <a:gradFill>
              <a:gsLst>
                <a:gs pos="0">
                  <a:srgbClr val="AFAFAF"/>
                </a:gs>
                <a:gs pos="50000">
                  <a:schemeClr val="accent3"/>
                </a:gs>
                <a:gs pos="100000">
                  <a:srgbClr val="919191"/>
                </a:gs>
              </a:gsLst>
              <a:lin ang="5400000" scaled="0"/>
            </a:gra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txBox="1"/>
            <p:nvPr/>
          </p:nvSpPr>
          <p:spPr>
            <a:xfrm>
              <a:off x="225473" y="837534"/>
              <a:ext cx="1175818" cy="50392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lang="mn-MN" sz="1400" dirty="0" smtClean="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400"/>
                <a:buFont typeface="Calibri"/>
                <a:buNone/>
              </a:pPr>
              <a:r>
                <a:rPr lang="mn-MN" sz="1400" dirty="0" smtClean="0">
                  <a:latin typeface="Arial" panose="020B0604020202020204" pitchFamily="34" charset="0"/>
                  <a:ea typeface="Calibri"/>
                  <a:cs typeface="Arial" panose="020B0604020202020204" pitchFamily="34" charset="0"/>
                  <a:sym typeface="Calibri"/>
                </a:rPr>
                <a:t>Малын шилжилт хөдөлгөөний хяналт </a:t>
              </a:r>
              <a:endParaRPr lang="mn-MN" sz="1400" dirty="0">
                <a:latin typeface="Arial" panose="020B0604020202020204" pitchFamily="34" charset="0"/>
                <a:ea typeface="Calibri"/>
                <a:cs typeface="Arial" panose="020B0604020202020204" pitchFamily="34" charset="0"/>
                <a:sym typeface="Calibri"/>
              </a:endParaRPr>
            </a:p>
          </p:txBody>
        </p:sp>
        <p:sp>
          <p:nvSpPr>
            <p:cNvPr id="220" name="Google Shape;220;p21"/>
            <p:cNvSpPr/>
            <p:nvPr/>
          </p:nvSpPr>
          <p:spPr>
            <a:xfrm rot="5400000">
              <a:off x="6081071" y="-4632565"/>
              <a:ext cx="1092405" cy="10360823"/>
            </a:xfrm>
            <a:prstGeom prst="round2SameRect">
              <a:avLst>
                <a:gd name="adj1" fmla="val 16667"/>
                <a:gd name="adj2" fmla="val 0"/>
              </a:avLst>
            </a:prstGeom>
            <a:solidFill>
              <a:schemeClr val="lt1">
                <a:alpha val="89803"/>
              </a:scheme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txBox="1"/>
            <p:nvPr/>
          </p:nvSpPr>
          <p:spPr>
            <a:xfrm>
              <a:off x="1446863" y="54970"/>
              <a:ext cx="10307496" cy="118252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mn-MN" dirty="0" smtClean="0">
                  <a:solidFill>
                    <a:schemeClr val="dk1"/>
                  </a:solidFill>
                  <a:latin typeface="Arial"/>
                  <a:ea typeface="Arial"/>
                  <a:cs typeface="Arial"/>
                  <a:sym typeface="Arial"/>
                </a:rPr>
                <a:t>Малын шилжилт хөдөлгөөнд хяналт тавьж ажиллаа. Үүнд удирдамжийн хүрээнд 5 удаа Засаг даргын тамгын газрын ажлын хэсэгтэй хамтарч 8 удаа хөдөөгүүр явж малын шилжилт хөдөлгөөнийг бүртгэж хяналт тавин ажилласан.  </a:t>
              </a:r>
              <a:endParaRPr sz="1800" b="0" i="0" u="none" strike="noStrike" cap="none" dirty="0">
                <a:solidFill>
                  <a:schemeClr val="dk1"/>
                </a:solidFill>
                <a:latin typeface="Arial"/>
                <a:ea typeface="Arial"/>
                <a:cs typeface="Arial"/>
                <a:sym typeface="Arial"/>
              </a:endParaRPr>
            </a:p>
          </p:txBody>
        </p:sp>
      </p:grpSp>
      <p:grpSp>
        <p:nvGrpSpPr>
          <p:cNvPr id="222" name="Google Shape;222;p21"/>
          <p:cNvGrpSpPr/>
          <p:nvPr/>
        </p:nvGrpSpPr>
        <p:grpSpPr>
          <a:xfrm>
            <a:off x="192155" y="3823250"/>
            <a:ext cx="11926354" cy="1973703"/>
            <a:chOff x="0" y="-2"/>
            <a:chExt cx="11926354" cy="1973703"/>
          </a:xfrm>
        </p:grpSpPr>
        <p:sp>
          <p:nvSpPr>
            <p:cNvPr id="223" name="Google Shape;223;p21"/>
            <p:cNvSpPr/>
            <p:nvPr/>
          </p:nvSpPr>
          <p:spPr>
            <a:xfrm rot="5400000">
              <a:off x="-263421" y="263419"/>
              <a:ext cx="1973703" cy="1446861"/>
            </a:xfrm>
            <a:prstGeom prst="chevron">
              <a:avLst>
                <a:gd name="adj" fmla="val 50000"/>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txBox="1"/>
            <p:nvPr/>
          </p:nvSpPr>
          <p:spPr>
            <a:xfrm>
              <a:off x="215341" y="843794"/>
              <a:ext cx="1178118" cy="504908"/>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sz="1400" dirty="0" err="1" smtClean="0">
                  <a:latin typeface="Arial" panose="020B0604020202020204" pitchFamily="34" charset="0"/>
                  <a:ea typeface="Calibri"/>
                  <a:cs typeface="Arial" panose="020B0604020202020204" pitchFamily="34" charset="0"/>
                  <a:sym typeface="Calibri"/>
                </a:rPr>
                <a:t>Цахим</a:t>
              </a:r>
              <a:r>
                <a:rPr sz="1400" dirty="0" smtClean="0">
                  <a:latin typeface="Arial" panose="020B0604020202020204" pitchFamily="34" charset="0"/>
                  <a:ea typeface="Calibri"/>
                  <a:cs typeface="Arial" panose="020B0604020202020204" pitchFamily="34" charset="0"/>
                  <a:sym typeface="Calibri"/>
                </a:rPr>
                <a:t> </a:t>
              </a:r>
              <a:r>
                <a:rPr sz="1400" dirty="0" err="1" smtClean="0">
                  <a:latin typeface="Arial" panose="020B0604020202020204" pitchFamily="34" charset="0"/>
                  <a:ea typeface="Calibri"/>
                  <a:cs typeface="Arial" panose="020B0604020202020204" pitchFamily="34" charset="0"/>
                  <a:sym typeface="Calibri"/>
                </a:rPr>
                <a:t>бүртгэл</a:t>
              </a:r>
              <a:r>
                <a:rPr sz="1400" dirty="0" smtClean="0">
                  <a:latin typeface="Arial" panose="020B0604020202020204" pitchFamily="34" charset="0"/>
                  <a:ea typeface="Calibri"/>
                  <a:cs typeface="Arial" panose="020B0604020202020204" pitchFamily="34" charset="0"/>
                  <a:sym typeface="Calibri"/>
                </a:rPr>
                <a:t> </a:t>
              </a:r>
              <a:r>
                <a:rPr sz="1400" dirty="0" err="1" smtClean="0">
                  <a:latin typeface="Arial" panose="020B0604020202020204" pitchFamily="34" charset="0"/>
                  <a:ea typeface="Calibri"/>
                  <a:cs typeface="Arial" panose="020B0604020202020204" pitchFamily="34" charset="0"/>
                  <a:sym typeface="Calibri"/>
                </a:rPr>
                <a:t>мал</a:t>
              </a:r>
              <a:r>
                <a:rPr sz="1400" dirty="0" smtClean="0">
                  <a:latin typeface="Arial" panose="020B0604020202020204" pitchFamily="34" charset="0"/>
                  <a:ea typeface="Calibri"/>
                  <a:cs typeface="Arial" panose="020B0604020202020204" pitchFamily="34" charset="0"/>
                  <a:sym typeface="Calibri"/>
                </a:rPr>
                <a:t> </a:t>
              </a:r>
              <a:r>
                <a:rPr sz="1400" dirty="0" err="1" smtClean="0">
                  <a:latin typeface="Arial" panose="020B0604020202020204" pitchFamily="34" charset="0"/>
                  <a:ea typeface="Calibri"/>
                  <a:cs typeface="Arial" panose="020B0604020202020204" pitchFamily="34" charset="0"/>
                  <a:sym typeface="Calibri"/>
                </a:rPr>
                <a:t>эмнэлгийн</a:t>
              </a:r>
              <a:r>
                <a:rPr sz="1400" dirty="0" smtClean="0">
                  <a:latin typeface="Arial" panose="020B0604020202020204" pitchFamily="34" charset="0"/>
                  <a:ea typeface="Calibri"/>
                  <a:cs typeface="Arial" panose="020B0604020202020204" pitchFamily="34" charset="0"/>
                  <a:sym typeface="Calibri"/>
                </a:rPr>
                <a:t> </a:t>
              </a:r>
              <a:r>
                <a:rPr sz="1400" dirty="0" err="1" smtClean="0">
                  <a:latin typeface="Arial" panose="020B0604020202020204" pitchFamily="34" charset="0"/>
                  <a:ea typeface="Calibri"/>
                  <a:cs typeface="Arial" panose="020B0604020202020204" pitchFamily="34" charset="0"/>
                  <a:sym typeface="Calibri"/>
                </a:rPr>
                <a:t>гэрчилгээ</a:t>
              </a:r>
              <a:r>
                <a:rPr sz="1400" dirty="0" smtClean="0">
                  <a:latin typeface="Arial" panose="020B0604020202020204" pitchFamily="34" charset="0"/>
                  <a:ea typeface="Calibri"/>
                  <a:cs typeface="Arial" panose="020B0604020202020204" pitchFamily="34" charset="0"/>
                  <a:sym typeface="Calibri"/>
                </a:rPr>
                <a:t> </a:t>
              </a:r>
              <a:endParaRPr sz="1400" dirty="0">
                <a:latin typeface="Arial" panose="020B0604020202020204" pitchFamily="34" charset="0"/>
                <a:ea typeface="Calibri"/>
                <a:cs typeface="Arial" panose="020B0604020202020204" pitchFamily="34" charset="0"/>
                <a:sym typeface="Calibri"/>
              </a:endParaRPr>
            </a:p>
          </p:txBody>
        </p:sp>
        <p:sp>
          <p:nvSpPr>
            <p:cNvPr id="225" name="Google Shape;225;p21"/>
            <p:cNvSpPr/>
            <p:nvPr/>
          </p:nvSpPr>
          <p:spPr>
            <a:xfrm rot="5400000">
              <a:off x="6080291" y="-4633428"/>
              <a:ext cx="1093966" cy="10360824"/>
            </a:xfrm>
            <a:prstGeom prst="round2SameRect">
              <a:avLst>
                <a:gd name="adj1" fmla="val 16667"/>
                <a:gd name="adj2" fmla="val 0"/>
              </a:avLst>
            </a:prstGeom>
            <a:solidFill>
              <a:schemeClr val="lt1">
                <a:alpha val="89803"/>
              </a:schemeClr>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txBox="1"/>
            <p:nvPr/>
          </p:nvSpPr>
          <p:spPr>
            <a:xfrm>
              <a:off x="1446861" y="326483"/>
              <a:ext cx="10479493" cy="1209180"/>
            </a:xfrm>
            <a:prstGeom prst="rect">
              <a:avLst/>
            </a:prstGeom>
            <a:noFill/>
            <a:ln>
              <a:noFill/>
            </a:ln>
          </p:spPr>
          <p:txBody>
            <a:bodyPr spcFirstLastPara="1" wrap="square" lIns="128000" tIns="11425" rIns="11425" bIns="11425" anchor="ctr" anchorCtr="0">
              <a:noAutofit/>
            </a:bodyPr>
            <a:lstStyle/>
            <a:p>
              <a:pPr marL="285750" marR="0" lvl="1" indent="-285750" algn="l" rtl="0">
                <a:lnSpc>
                  <a:spcPct val="90000"/>
                </a:lnSpc>
                <a:spcBef>
                  <a:spcPts val="0"/>
                </a:spcBef>
                <a:spcAft>
                  <a:spcPts val="0"/>
                </a:spcAft>
                <a:buClr>
                  <a:schemeClr val="dk1"/>
                </a:buClr>
                <a:buSzPts val="1800"/>
                <a:buFont typeface="Arial" panose="020B0604020202020204" pitchFamily="34" charset="0"/>
                <a:buChar char="•"/>
              </a:pPr>
              <a:r>
                <a:rPr lang="mn-MN" sz="1800" b="0" i="0" u="none" strike="noStrike" cap="none" dirty="0" smtClean="0">
                  <a:solidFill>
                    <a:schemeClr val="dk1"/>
                  </a:solidFill>
                  <a:latin typeface="Arial"/>
                  <a:ea typeface="Arial"/>
                  <a:cs typeface="Arial"/>
                  <a:sym typeface="Arial"/>
                </a:rPr>
                <a:t> Цахим мал эмнэлгийн гэрчилгээ үржил 22 ширхэг, үйлдвэрлэл худалаа буюу мах 1695 ширхгэг, хүнс буюу амьд мал 63 ширхэг, отор нүүдэл 125 ширхэг бүгд 1905 ширхэг гэрчилгээнд хянал тавьж баталгаажуулсан байна  </a:t>
              </a:r>
              <a:endParaRPr sz="1800" b="0" i="0" u="none" strike="noStrike" cap="none" dirty="0">
                <a:solidFill>
                  <a:schemeClr val="dk1"/>
                </a:solidFill>
                <a:latin typeface="Arial"/>
                <a:ea typeface="Arial"/>
                <a:cs typeface="Arial"/>
                <a:sym typeface="Arial"/>
              </a:endParaRPr>
            </a:p>
          </p:txBody>
        </p:sp>
      </p:grpSp>
      <p:sp>
        <p:nvSpPr>
          <p:cNvPr id="229" name="Google Shape;229;p21"/>
          <p:cNvSpPr txBox="1"/>
          <p:nvPr/>
        </p:nvSpPr>
        <p:spPr>
          <a:xfrm>
            <a:off x="192155" y="5645255"/>
            <a:ext cx="1175818" cy="50392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sz="1400" dirty="0" err="1" smtClean="0">
                <a:solidFill>
                  <a:schemeClr val="lt1"/>
                </a:solidFill>
                <a:latin typeface="Calibri"/>
                <a:ea typeface="Calibri"/>
                <a:cs typeface="Calibri"/>
                <a:sym typeface="Calibri"/>
              </a:rPr>
              <a:t>Малын</a:t>
            </a:r>
            <a:r>
              <a:rPr sz="1400" dirty="0" smtClean="0">
                <a:solidFill>
                  <a:schemeClr val="lt1"/>
                </a:solidFill>
                <a:latin typeface="Calibri"/>
                <a:ea typeface="Calibri"/>
                <a:cs typeface="Calibri"/>
                <a:sym typeface="Calibri"/>
              </a:rPr>
              <a:t> </a:t>
            </a:r>
            <a:r>
              <a:rPr sz="1400" dirty="0" err="1" smtClean="0">
                <a:solidFill>
                  <a:schemeClr val="lt1"/>
                </a:solidFill>
                <a:latin typeface="Calibri"/>
                <a:ea typeface="Calibri"/>
                <a:cs typeface="Calibri"/>
                <a:sym typeface="Calibri"/>
              </a:rPr>
              <a:t>эмийн</a:t>
            </a:r>
            <a:r>
              <a:rPr sz="1400" dirty="0" smtClean="0">
                <a:solidFill>
                  <a:schemeClr val="lt1"/>
                </a:solidFill>
                <a:latin typeface="Calibri"/>
                <a:ea typeface="Calibri"/>
                <a:cs typeface="Calibri"/>
                <a:sym typeface="Calibri"/>
              </a:rPr>
              <a:t> </a:t>
            </a:r>
            <a:r>
              <a:rPr sz="1400" dirty="0" err="1" smtClean="0">
                <a:solidFill>
                  <a:schemeClr val="lt1"/>
                </a:solidFill>
                <a:latin typeface="Calibri"/>
                <a:ea typeface="Calibri"/>
                <a:cs typeface="Calibri"/>
                <a:sym typeface="Calibri"/>
              </a:rPr>
              <a:t>зохи</a:t>
            </a:r>
            <a:endParaRPr sz="1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0835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271" y="4800054"/>
            <a:ext cx="6687207" cy="1495644"/>
          </a:xfrm>
        </p:spPr>
        <p:txBody>
          <a:bodyPr>
            <a:normAutofit/>
          </a:bodyPr>
          <a:lstStyle/>
          <a:p>
            <a:pPr marL="0" indent="0" algn="ctr">
              <a:buNone/>
            </a:pPr>
            <a:r>
              <a:rPr lang="mn-MN" sz="3600" dirty="0">
                <a:latin typeface="Arial" panose="020B0604020202020204" pitchFamily="34" charset="0"/>
                <a:cs typeface="Arial" panose="020B0604020202020204" pitchFamily="34" charset="0"/>
              </a:rPr>
              <a:t>АНХААРАЛ ХАНДУУЛСАНД БАЯРЛАЛАА </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044520" y="1062882"/>
            <a:ext cx="5114987" cy="3737172"/>
          </a:xfrm>
          <a:prstGeom prst="rect">
            <a:avLst/>
          </a:prstGeom>
        </p:spPr>
      </p:pic>
    </p:spTree>
    <p:extLst>
      <p:ext uri="{BB962C8B-B14F-4D97-AF65-F5344CB8AC3E}">
        <p14:creationId xmlns:p14="http://schemas.microsoft.com/office/powerpoint/2010/main" val="1344995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528</Words>
  <Application>Microsoft Office PowerPoint</Application>
  <PresentationFormat>Widescreen</PresentationFormat>
  <Paragraphs>53</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Мал эмнэлгийн тасаг </vt:lpstr>
      <vt:lpstr>PowerPoint Presentation</vt:lpstr>
      <vt:lpstr>Мал эмнэлгийн урьдчилан сэргийлэх арга хэмжээ  /гоц халдварт /</vt:lpstr>
      <vt:lpstr>PowerPoint Presentation</vt:lpstr>
      <vt:lpstr> Халдварт өвчнөөс урьдчилан сэргийлэх арга хэмжээ  </vt:lpstr>
      <vt:lpstr> Хоёр: Мал эмнэлгийн шинжилгээ тандалт /лаборатори/ </vt:lpstr>
      <vt:lpstr>Хоёр: Мал эмнэлгийн шинжилгээ тандалт /лаборатори/ </vt:lpstr>
      <vt:lpstr>Мал эмнэлгийн хяналт шалгалт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 эмнэлгийн тасаг</dc:title>
  <dc:creator>MEUTasag</dc:creator>
  <cp:lastModifiedBy>MEUTasag</cp:lastModifiedBy>
  <cp:revision>180</cp:revision>
  <cp:lastPrinted>2020-12-06T08:32:26Z</cp:lastPrinted>
  <dcterms:created xsi:type="dcterms:W3CDTF">2019-06-07T01:50:50Z</dcterms:created>
  <dcterms:modified xsi:type="dcterms:W3CDTF">2020-12-13T07:38:10Z</dcterms:modified>
</cp:coreProperties>
</file>