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8" r:id="rId4"/>
    <p:sldId id="277" r:id="rId5"/>
    <p:sldId id="260" r:id="rId6"/>
    <p:sldId id="268" r:id="rId7"/>
    <p:sldId id="267" r:id="rId8"/>
    <p:sldId id="261" r:id="rId9"/>
    <p:sldId id="269" r:id="rId10"/>
    <p:sldId id="270" r:id="rId11"/>
    <p:sldId id="271" r:id="rId12"/>
    <p:sldId id="272" r:id="rId13"/>
    <p:sldId id="273" r:id="rId14"/>
    <p:sldId id="274" r:id="rId15"/>
    <p:sldId id="264" r:id="rId16"/>
    <p:sldId id="275"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DA4973-5BAA-4514-8738-A928FF08E354}"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F1A01-4B29-4C6A-9094-800B0059D01B}" type="slidenum">
              <a:rPr lang="en-US" smtClean="0"/>
              <a:t>‹#›</a:t>
            </a:fld>
            <a:endParaRPr lang="en-US"/>
          </a:p>
        </p:txBody>
      </p:sp>
    </p:spTree>
    <p:extLst>
      <p:ext uri="{BB962C8B-B14F-4D97-AF65-F5344CB8AC3E}">
        <p14:creationId xmlns:p14="http://schemas.microsoft.com/office/powerpoint/2010/main" val="151476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A4973-5BAA-4514-8738-A928FF08E354}"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F1A01-4B29-4C6A-9094-800B0059D01B}" type="slidenum">
              <a:rPr lang="en-US" smtClean="0"/>
              <a:t>‹#›</a:t>
            </a:fld>
            <a:endParaRPr lang="en-US"/>
          </a:p>
        </p:txBody>
      </p:sp>
    </p:spTree>
    <p:extLst>
      <p:ext uri="{BB962C8B-B14F-4D97-AF65-F5344CB8AC3E}">
        <p14:creationId xmlns:p14="http://schemas.microsoft.com/office/powerpoint/2010/main" val="9161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A4973-5BAA-4514-8738-A928FF08E354}"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F1A01-4B29-4C6A-9094-800B0059D01B}" type="slidenum">
              <a:rPr lang="en-US" smtClean="0"/>
              <a:t>‹#›</a:t>
            </a:fld>
            <a:endParaRPr lang="en-US"/>
          </a:p>
        </p:txBody>
      </p:sp>
    </p:spTree>
    <p:extLst>
      <p:ext uri="{BB962C8B-B14F-4D97-AF65-F5344CB8AC3E}">
        <p14:creationId xmlns:p14="http://schemas.microsoft.com/office/powerpoint/2010/main" val="182163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A4973-5BAA-4514-8738-A928FF08E354}"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F1A01-4B29-4C6A-9094-800B0059D01B}" type="slidenum">
              <a:rPr lang="en-US" smtClean="0"/>
              <a:t>‹#›</a:t>
            </a:fld>
            <a:endParaRPr lang="en-US"/>
          </a:p>
        </p:txBody>
      </p:sp>
    </p:spTree>
    <p:extLst>
      <p:ext uri="{BB962C8B-B14F-4D97-AF65-F5344CB8AC3E}">
        <p14:creationId xmlns:p14="http://schemas.microsoft.com/office/powerpoint/2010/main" val="424998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A4973-5BAA-4514-8738-A928FF08E354}"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F1A01-4B29-4C6A-9094-800B0059D01B}" type="slidenum">
              <a:rPr lang="en-US" smtClean="0"/>
              <a:t>‹#›</a:t>
            </a:fld>
            <a:endParaRPr lang="en-US"/>
          </a:p>
        </p:txBody>
      </p:sp>
    </p:spTree>
    <p:extLst>
      <p:ext uri="{BB962C8B-B14F-4D97-AF65-F5344CB8AC3E}">
        <p14:creationId xmlns:p14="http://schemas.microsoft.com/office/powerpoint/2010/main" val="261886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DA4973-5BAA-4514-8738-A928FF08E354}"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F1A01-4B29-4C6A-9094-800B0059D01B}" type="slidenum">
              <a:rPr lang="en-US" smtClean="0"/>
              <a:t>‹#›</a:t>
            </a:fld>
            <a:endParaRPr lang="en-US"/>
          </a:p>
        </p:txBody>
      </p:sp>
    </p:spTree>
    <p:extLst>
      <p:ext uri="{BB962C8B-B14F-4D97-AF65-F5344CB8AC3E}">
        <p14:creationId xmlns:p14="http://schemas.microsoft.com/office/powerpoint/2010/main" val="968081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DA4973-5BAA-4514-8738-A928FF08E354}" type="datetimeFigureOut">
              <a:rPr lang="en-US" smtClean="0"/>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F1A01-4B29-4C6A-9094-800B0059D01B}" type="slidenum">
              <a:rPr lang="en-US" smtClean="0"/>
              <a:t>‹#›</a:t>
            </a:fld>
            <a:endParaRPr lang="en-US"/>
          </a:p>
        </p:txBody>
      </p:sp>
    </p:spTree>
    <p:extLst>
      <p:ext uri="{BB962C8B-B14F-4D97-AF65-F5344CB8AC3E}">
        <p14:creationId xmlns:p14="http://schemas.microsoft.com/office/powerpoint/2010/main" val="388181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A4973-5BAA-4514-8738-A928FF08E354}" type="datetimeFigureOut">
              <a:rPr lang="en-US" smtClean="0"/>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F1A01-4B29-4C6A-9094-800B0059D01B}" type="slidenum">
              <a:rPr lang="en-US" smtClean="0"/>
              <a:t>‹#›</a:t>
            </a:fld>
            <a:endParaRPr lang="en-US"/>
          </a:p>
        </p:txBody>
      </p:sp>
    </p:spTree>
    <p:extLst>
      <p:ext uri="{BB962C8B-B14F-4D97-AF65-F5344CB8AC3E}">
        <p14:creationId xmlns:p14="http://schemas.microsoft.com/office/powerpoint/2010/main" val="62882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A4973-5BAA-4514-8738-A928FF08E354}" type="datetimeFigureOut">
              <a:rPr lang="en-US" smtClean="0"/>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F1A01-4B29-4C6A-9094-800B0059D01B}" type="slidenum">
              <a:rPr lang="en-US" smtClean="0"/>
              <a:t>‹#›</a:t>
            </a:fld>
            <a:endParaRPr lang="en-US"/>
          </a:p>
        </p:txBody>
      </p:sp>
    </p:spTree>
    <p:extLst>
      <p:ext uri="{BB962C8B-B14F-4D97-AF65-F5344CB8AC3E}">
        <p14:creationId xmlns:p14="http://schemas.microsoft.com/office/powerpoint/2010/main" val="252788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DA4973-5BAA-4514-8738-A928FF08E354}"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F1A01-4B29-4C6A-9094-800B0059D01B}" type="slidenum">
              <a:rPr lang="en-US" smtClean="0"/>
              <a:t>‹#›</a:t>
            </a:fld>
            <a:endParaRPr lang="en-US"/>
          </a:p>
        </p:txBody>
      </p:sp>
    </p:spTree>
    <p:extLst>
      <p:ext uri="{BB962C8B-B14F-4D97-AF65-F5344CB8AC3E}">
        <p14:creationId xmlns:p14="http://schemas.microsoft.com/office/powerpoint/2010/main" val="394825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DA4973-5BAA-4514-8738-A928FF08E354}"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F1A01-4B29-4C6A-9094-800B0059D01B}" type="slidenum">
              <a:rPr lang="en-US" smtClean="0"/>
              <a:t>‹#›</a:t>
            </a:fld>
            <a:endParaRPr lang="en-US"/>
          </a:p>
        </p:txBody>
      </p:sp>
    </p:spTree>
    <p:extLst>
      <p:ext uri="{BB962C8B-B14F-4D97-AF65-F5344CB8AC3E}">
        <p14:creationId xmlns:p14="http://schemas.microsoft.com/office/powerpoint/2010/main" val="43846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A4973-5BAA-4514-8738-A928FF08E354}" type="datetimeFigureOut">
              <a:rPr lang="en-US" smtClean="0"/>
              <a:t>9/28/2020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F1A01-4B29-4C6A-9094-800B0059D01B}" type="slidenum">
              <a:rPr lang="en-US" smtClean="0"/>
              <a:t>‹#›</a:t>
            </a:fld>
            <a:endParaRPr lang="en-US"/>
          </a:p>
        </p:txBody>
      </p:sp>
    </p:spTree>
    <p:extLst>
      <p:ext uri="{BB962C8B-B14F-4D97-AF65-F5344CB8AC3E}">
        <p14:creationId xmlns:p14="http://schemas.microsoft.com/office/powerpoint/2010/main" val="290126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jpe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4425780" y="46682"/>
            <a:ext cx="2971800" cy="3019444"/>
          </a:xfrm>
          <a:prstGeom prst="ellipse">
            <a:avLst/>
          </a:prstGeom>
          <a:ln>
            <a:noFill/>
          </a:ln>
          <a:effectLst>
            <a:softEdge rad="112500"/>
          </a:effectLst>
        </p:spPr>
      </p:pic>
      <p:sp>
        <p:nvSpPr>
          <p:cNvPr id="5" name="Rectangle 4"/>
          <p:cNvSpPr/>
          <p:nvPr/>
        </p:nvSpPr>
        <p:spPr>
          <a:xfrm>
            <a:off x="1097279" y="3560356"/>
            <a:ext cx="9980023" cy="2800767"/>
          </a:xfrm>
          <a:prstGeom prst="rect">
            <a:avLst/>
          </a:prstGeom>
        </p:spPr>
        <p:txBody>
          <a:bodyPr wrap="square">
            <a:spAutoFit/>
          </a:bodyPr>
          <a:lstStyle/>
          <a:p>
            <a:pPr algn="ctr"/>
            <a:r>
              <a:rPr lang="en-US" b="1" dirty="0" smtClean="0">
                <a:solidFill>
                  <a:schemeClr val="accent5">
                    <a:lumMod val="50000"/>
                  </a:schemeClr>
                </a:solidFill>
                <a:latin typeface="Times New Roman" panose="02020603050405020304" pitchFamily="18" charset="0"/>
                <a:cs typeface="Times New Roman" panose="02020603050405020304" pitchFamily="18" charset="0"/>
              </a:rPr>
              <a:t>  </a:t>
            </a:r>
            <a:r>
              <a:rPr lang="mn-MN" sz="4400" b="1" dirty="0" smtClean="0">
                <a:solidFill>
                  <a:schemeClr val="accent5">
                    <a:lumMod val="75000"/>
                  </a:schemeClr>
                </a:solidFill>
                <a:latin typeface="Arial" panose="020B0604020202020204" pitchFamily="34" charset="0"/>
                <a:cs typeface="Arial" panose="020B0604020202020204" pitchFamily="34" charset="0"/>
              </a:rPr>
              <a:t>ГОВЬСҮМБЭР </a:t>
            </a:r>
            <a:r>
              <a:rPr lang="mn-MN" sz="4400" b="1" dirty="0">
                <a:solidFill>
                  <a:schemeClr val="accent5">
                    <a:lumMod val="75000"/>
                  </a:schemeClr>
                </a:solidFill>
                <a:latin typeface="Arial" panose="020B0604020202020204" pitchFamily="34" charset="0"/>
                <a:cs typeface="Arial" panose="020B0604020202020204" pitchFamily="34" charset="0"/>
              </a:rPr>
              <a:t>АЙМГИЙН</a:t>
            </a:r>
          </a:p>
          <a:p>
            <a:pPr algn="ctr"/>
            <a:r>
              <a:rPr lang="en-US" sz="4400" b="1" dirty="0" smtClean="0">
                <a:solidFill>
                  <a:schemeClr val="accent5">
                    <a:lumMod val="75000"/>
                  </a:schemeClr>
                </a:solidFill>
                <a:latin typeface="Arial" panose="020B0604020202020204" pitchFamily="34" charset="0"/>
                <a:cs typeface="Arial" panose="020B0604020202020204" pitchFamily="34" charset="0"/>
              </a:rPr>
              <a:t> </a:t>
            </a:r>
            <a:r>
              <a:rPr lang="mn-MN" sz="4400" b="1" dirty="0">
                <a:solidFill>
                  <a:schemeClr val="accent5">
                    <a:lumMod val="75000"/>
                  </a:schemeClr>
                </a:solidFill>
                <a:latin typeface="Arial" panose="020B0604020202020204" pitchFamily="34" charset="0"/>
                <a:cs typeface="Arial" panose="020B0604020202020204" pitchFamily="34" charset="0"/>
              </a:rPr>
              <a:t>БАЯНТАЛ СУМ</a:t>
            </a:r>
          </a:p>
          <a:p>
            <a:pPr algn="ctr"/>
            <a:r>
              <a:rPr lang="en-US" sz="4400" b="1" dirty="0">
                <a:solidFill>
                  <a:schemeClr val="tx2">
                    <a:lumMod val="50000"/>
                  </a:schemeClr>
                </a:solidFill>
                <a:latin typeface="Arial" panose="020B0604020202020204" pitchFamily="34" charset="0"/>
                <a:cs typeface="Arial" panose="020B0604020202020204" pitchFamily="34" charset="0"/>
              </a:rPr>
              <a:t/>
            </a:r>
            <a:br>
              <a:rPr lang="en-US" sz="4400" b="1" dirty="0">
                <a:solidFill>
                  <a:schemeClr val="tx2">
                    <a:lumMod val="50000"/>
                  </a:schemeClr>
                </a:solidFill>
                <a:latin typeface="Arial" panose="020B0604020202020204" pitchFamily="34" charset="0"/>
                <a:cs typeface="Arial" panose="020B0604020202020204" pitchFamily="34" charset="0"/>
              </a:rPr>
            </a:br>
            <a:r>
              <a:rPr lang="en-US" sz="4400" b="1" dirty="0" smtClean="0">
                <a:solidFill>
                  <a:schemeClr val="accent5">
                    <a:lumMod val="75000"/>
                  </a:schemeClr>
                </a:solidFill>
                <a:latin typeface="Arial" panose="020B0604020202020204" pitchFamily="34" charset="0"/>
                <a:cs typeface="Arial" panose="020B0604020202020204" pitchFamily="34" charset="0"/>
              </a:rPr>
              <a:t>2020.0</a:t>
            </a:r>
            <a:r>
              <a:rPr lang="mn-MN" sz="4400" b="1" dirty="0" smtClean="0">
                <a:solidFill>
                  <a:schemeClr val="accent5">
                    <a:lumMod val="75000"/>
                  </a:schemeClr>
                </a:solidFill>
                <a:latin typeface="Arial" panose="020B0604020202020204" pitchFamily="34" charset="0"/>
                <a:cs typeface="Arial" panose="020B0604020202020204" pitchFamily="34" charset="0"/>
              </a:rPr>
              <a:t>9</a:t>
            </a:r>
            <a:r>
              <a:rPr lang="en-US" sz="4400" b="1" dirty="0" smtClean="0">
                <a:solidFill>
                  <a:schemeClr val="accent5">
                    <a:lumMod val="75000"/>
                  </a:schemeClr>
                </a:solidFill>
                <a:latin typeface="Arial" panose="020B0604020202020204" pitchFamily="34" charset="0"/>
                <a:cs typeface="Arial" panose="020B0604020202020204" pitchFamily="34" charset="0"/>
              </a:rPr>
              <a:t>.</a:t>
            </a:r>
            <a:r>
              <a:rPr lang="mn-MN" sz="4400" b="1" dirty="0" smtClean="0">
                <a:solidFill>
                  <a:schemeClr val="accent5">
                    <a:lumMod val="75000"/>
                  </a:schemeClr>
                </a:solidFill>
                <a:latin typeface="Arial" panose="020B0604020202020204" pitchFamily="34" charset="0"/>
                <a:cs typeface="Arial" panose="020B0604020202020204" pitchFamily="34" charset="0"/>
              </a:rPr>
              <a:t>24</a:t>
            </a:r>
            <a:endParaRPr lang="en-US" sz="44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235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0274" y="414887"/>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pic>
        <p:nvPicPr>
          <p:cNvPr id="5" name="Picture 4" descr="C:\Users\Home\Desktop\Bayantal LOGO.jpg"/>
          <p:cNvPicPr>
            <a:picLocks noChangeAspect="1" noChangeArrowheads="1"/>
          </p:cNvPicPr>
          <p:nvPr/>
        </p:nvPicPr>
        <p:blipFill>
          <a:blip r:embed="rId2" cstate="print"/>
          <a:srcRect/>
          <a:stretch>
            <a:fillRect/>
          </a:stretch>
        </p:blipFill>
        <p:spPr bwMode="auto">
          <a:xfrm>
            <a:off x="221214" y="198017"/>
            <a:ext cx="1233971" cy="1219200"/>
          </a:xfrm>
          <a:prstGeom prst="rect">
            <a:avLst/>
          </a:prstGeom>
          <a:ln>
            <a:noFill/>
          </a:ln>
          <a:effectLst>
            <a:outerShdw blurRad="292100" dist="139700" dir="2700000" algn="tl" rotWithShape="0">
              <a:srgbClr val="333333">
                <a:alpha val="65000"/>
              </a:srgbClr>
            </a:outerShdw>
          </a:effectLst>
        </p:spPr>
      </p:pic>
      <p:sp>
        <p:nvSpPr>
          <p:cNvPr id="6" name="Content Placeholder 1"/>
          <p:cNvSpPr txBox="1">
            <a:spLocks/>
          </p:cNvSpPr>
          <p:nvPr/>
        </p:nvSpPr>
        <p:spPr>
          <a:xfrm>
            <a:off x="888274" y="2057314"/>
            <a:ext cx="10541726" cy="4487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mn-MN" sz="2000" dirty="0" smtClean="0"/>
              <a:t>- </a:t>
            </a:r>
            <a:r>
              <a:rPr lang="en-US" sz="2000" dirty="0" err="1" smtClean="0"/>
              <a:t>Covid</a:t>
            </a:r>
            <a:r>
              <a:rPr lang="mn-MN" sz="2000" dirty="0" smtClean="0"/>
              <a:t>-</a:t>
            </a:r>
            <a:r>
              <a:rPr lang="en-US" sz="2000" dirty="0" smtClean="0"/>
              <a:t>19 </a:t>
            </a:r>
            <a:r>
              <a:rPr lang="mn-MN" sz="2000" dirty="0" smtClean="0"/>
              <a:t> өвчнөөс урьдчилан сэргийлэх дархлааг дэмжих зөвлөмж сануулга анхааруулга  цуврал сурталчилгааны материал гарын авлага тарааж, </a:t>
            </a:r>
            <a:r>
              <a:rPr lang="mn-MN" sz="2000" dirty="0" smtClean="0"/>
              <a:t>Баянтал </a:t>
            </a:r>
            <a:r>
              <a:rPr lang="en-US" sz="2000" dirty="0" smtClean="0"/>
              <a:t>1</a:t>
            </a:r>
            <a:r>
              <a:rPr lang="mn-MN" sz="2000" dirty="0" smtClean="0"/>
              <a:t>-р багийн групт болон бусад байгууллагын групт өдөр болгоны нөхцөл байдлын мэдээг цаг алдалгүй хүргэж байна. Нийт давхардсан тоогоор 157 гаруй иргэний халууныг үзэж зөвлөмж зөвлөгөө өгөөд байна.</a:t>
            </a:r>
          </a:p>
          <a:p>
            <a:pPr algn="just">
              <a:buNone/>
            </a:pPr>
            <a:r>
              <a:rPr lang="mn-MN" sz="2000" dirty="0"/>
              <a:t>- Хүдрийн үйлдвэрийн 44 ажилчдад урьдчилан сэргийлэх </a:t>
            </a:r>
            <a:r>
              <a:rPr lang="mn-MN" sz="2000" dirty="0" smtClean="0"/>
              <a:t>үзлэгийг хийсэн</a:t>
            </a:r>
            <a:r>
              <a:rPr lang="mn-MN" sz="2000" dirty="0"/>
              <a:t>.</a:t>
            </a:r>
          </a:p>
          <a:p>
            <a:pPr marL="0" indent="0" algn="just">
              <a:buNone/>
            </a:pPr>
            <a:r>
              <a:rPr lang="mn-MN" sz="2000" dirty="0" smtClean="0"/>
              <a:t>-Сумын </a:t>
            </a:r>
            <a:r>
              <a:rPr lang="mn-MN" sz="2000" dirty="0"/>
              <a:t>нутаг дэвсгэрээр дайран өнгөрсөн Хятад иргэдийн буудалласан газарт ариутгал халдваргүйжүүлэлтийг цаг тухайд нь хийлээ</a:t>
            </a:r>
            <a:r>
              <a:rPr lang="mn-MN" sz="2000" dirty="0" smtClean="0"/>
              <a:t>.</a:t>
            </a:r>
          </a:p>
          <a:p>
            <a:pPr algn="just">
              <a:buFontTx/>
              <a:buChar char="-"/>
            </a:pPr>
            <a:r>
              <a:rPr lang="mn-MN" sz="2000" dirty="0"/>
              <a:t>Сургууль цэцэрлэгийн хүүхдийн </a:t>
            </a:r>
            <a:r>
              <a:rPr lang="mn-MN" sz="2000" dirty="0" smtClean="0"/>
              <a:t>шээс, </a:t>
            </a:r>
            <a:r>
              <a:rPr lang="mn-MN" sz="2000" dirty="0"/>
              <a:t>цагаан хорхойны шинжилгээ үргэлжлүүлэн авч, урьдчилсан сэргийлэх </a:t>
            </a:r>
            <a:r>
              <a:rPr lang="mn-MN" sz="2000" dirty="0" smtClean="0"/>
              <a:t>үзлэгийг </a:t>
            </a:r>
            <a:r>
              <a:rPr lang="mn-MN" sz="2000" dirty="0"/>
              <a:t>цаг тухайд нь </a:t>
            </a:r>
            <a:r>
              <a:rPr lang="mn-MN" sz="2000" dirty="0" smtClean="0"/>
              <a:t>хийж ажиллаж байна.</a:t>
            </a:r>
            <a:endParaRPr lang="mn-MN" sz="2000" dirty="0"/>
          </a:p>
        </p:txBody>
      </p:sp>
      <p:sp>
        <p:nvSpPr>
          <p:cNvPr id="7" name="Title 2"/>
          <p:cNvSpPr>
            <a:spLocks noGrp="1"/>
          </p:cNvSpPr>
          <p:nvPr>
            <p:ph type="title"/>
          </p:nvPr>
        </p:nvSpPr>
        <p:spPr>
          <a:xfrm>
            <a:off x="1097280" y="1578204"/>
            <a:ext cx="6923314" cy="342036"/>
          </a:xfrm>
        </p:spPr>
        <p:txBody>
          <a:bodyPr>
            <a:normAutofit fontScale="90000"/>
          </a:bodyPr>
          <a:lstStyle/>
          <a:p>
            <a:pPr algn="ctr"/>
            <a:r>
              <a:rPr lang="mn-MN" sz="3200" dirty="0" smtClean="0">
                <a:solidFill>
                  <a:schemeClr val="accent1"/>
                </a:solidFill>
              </a:rPr>
              <a:t>Нийгмийн эрүүл мэндийн чиглэлээр:</a:t>
            </a:r>
            <a:endParaRPr lang="en-US" sz="3200" dirty="0">
              <a:solidFill>
                <a:schemeClr val="accent1"/>
              </a:solidFill>
            </a:endParaRPr>
          </a:p>
        </p:txBody>
      </p:sp>
    </p:spTree>
    <p:extLst>
      <p:ext uri="{BB962C8B-B14F-4D97-AF65-F5344CB8AC3E}">
        <p14:creationId xmlns:p14="http://schemas.microsoft.com/office/powerpoint/2010/main" val="138119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0274" y="414887"/>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pic>
        <p:nvPicPr>
          <p:cNvPr id="5" name="Picture 4" descr="C:\Users\Home\Desktop\Bayantal LOGO.jpg"/>
          <p:cNvPicPr>
            <a:picLocks noChangeAspect="1" noChangeArrowheads="1"/>
          </p:cNvPicPr>
          <p:nvPr/>
        </p:nvPicPr>
        <p:blipFill>
          <a:blip r:embed="rId2" cstate="print"/>
          <a:srcRect/>
          <a:stretch>
            <a:fillRect/>
          </a:stretch>
        </p:blipFill>
        <p:spPr bwMode="auto">
          <a:xfrm>
            <a:off x="221214" y="198017"/>
            <a:ext cx="1233971" cy="1219200"/>
          </a:xfrm>
          <a:prstGeom prst="rect">
            <a:avLst/>
          </a:prstGeom>
          <a:ln>
            <a:noFill/>
          </a:ln>
          <a:effectLst>
            <a:outerShdw blurRad="292100" dist="139700" dir="2700000" algn="tl" rotWithShape="0">
              <a:srgbClr val="333333">
                <a:alpha val="65000"/>
              </a:srgbClr>
            </a:outerShdw>
          </a:effectLst>
        </p:spPr>
      </p:pic>
      <p:pic>
        <p:nvPicPr>
          <p:cNvPr id="6" name="Content Placeholder 3" descr="119989608_336077680964144_2925443573575045897_n.jpg"/>
          <p:cNvPicPr>
            <a:picLocks noGrp="1" noChangeAspect="1"/>
          </p:cNvPicPr>
          <p:nvPr>
            <p:ph idx="1"/>
          </p:nvPr>
        </p:nvPicPr>
        <p:blipFill>
          <a:blip r:embed="rId3"/>
          <a:stretch>
            <a:fillRect/>
          </a:stretch>
        </p:blipFill>
        <p:spPr>
          <a:xfrm>
            <a:off x="512747" y="1841863"/>
            <a:ext cx="2873828" cy="2155371"/>
          </a:xfrm>
          <a:prstGeom prst="rect">
            <a:avLst/>
          </a:prstGeom>
        </p:spPr>
      </p:pic>
      <p:pic>
        <p:nvPicPr>
          <p:cNvPr id="7" name="Content Placeholder 3" descr="120004564_270437204202799_5266088957790757654_n.jpg"/>
          <p:cNvPicPr>
            <a:picLocks noChangeAspect="1"/>
          </p:cNvPicPr>
          <p:nvPr/>
        </p:nvPicPr>
        <p:blipFill>
          <a:blip r:embed="rId4"/>
          <a:stretch>
            <a:fillRect/>
          </a:stretch>
        </p:blipFill>
        <p:spPr>
          <a:xfrm>
            <a:off x="3492244" y="1841863"/>
            <a:ext cx="2895929" cy="2155371"/>
          </a:xfrm>
          <a:prstGeom prst="rect">
            <a:avLst/>
          </a:prstGeom>
        </p:spPr>
      </p:pic>
      <p:sp>
        <p:nvSpPr>
          <p:cNvPr id="8" name="Rectangle 7"/>
          <p:cNvSpPr/>
          <p:nvPr/>
        </p:nvSpPr>
        <p:spPr>
          <a:xfrm>
            <a:off x="397842" y="4140924"/>
            <a:ext cx="11058284" cy="2585323"/>
          </a:xfrm>
          <a:prstGeom prst="rect">
            <a:avLst/>
          </a:prstGeom>
          <a:ln>
            <a:solidFill>
              <a:schemeClr val="accent2">
                <a:lumMod val="75000"/>
              </a:schemeClr>
            </a:solidFill>
          </a:ln>
        </p:spPr>
        <p:txBody>
          <a:bodyPr wrap="square">
            <a:spAutoFit/>
          </a:bodyPr>
          <a:lstStyle/>
          <a:p>
            <a:r>
              <a:rPr lang="mn-MN" dirty="0"/>
              <a:t>“Элэгний өмөнгийн урьдчилан сэргийлэх болон оношилгоо эмчилгээ”  2 хоногийн </a:t>
            </a:r>
            <a:r>
              <a:rPr lang="mn-MN" dirty="0" smtClean="0"/>
              <a:t>сургалтанд </a:t>
            </a:r>
            <a:r>
              <a:rPr lang="mn-MN" dirty="0"/>
              <a:t>сууж мэдээлэл авлаа</a:t>
            </a:r>
            <a:r>
              <a:rPr lang="mn-MN" dirty="0" smtClean="0"/>
              <a:t>.</a:t>
            </a:r>
          </a:p>
          <a:p>
            <a:r>
              <a:rPr lang="mn-MN" dirty="0"/>
              <a:t>Баянтал эрүүл мэндийн төвийн цахим хуудсаар дамжуулан, Ковид – 19 цар </a:t>
            </a:r>
            <a:r>
              <a:rPr lang="mn-MN" dirty="0" smtClean="0"/>
              <a:t>тахал </a:t>
            </a:r>
            <a:r>
              <a:rPr lang="mn-MN" dirty="0"/>
              <a:t>болон осол гэмтэл, халдварт, халдварт бус өвчнүүдийн талаар зөвлөмжүүдийг зурган болон бичвэр хэлбэрээр ард иргэдэд хүргэж эхлээд байна. </a:t>
            </a:r>
          </a:p>
          <a:p>
            <a:r>
              <a:rPr lang="mn-MN" dirty="0"/>
              <a:t>Шинээр төрсөн эх, нярайг үзэх ёстой эргэлт, үзлэгийг хуваарийн дагуу хийж байна</a:t>
            </a:r>
            <a:r>
              <a:rPr lang="mn-MN" dirty="0" smtClean="0"/>
              <a:t>.</a:t>
            </a:r>
          </a:p>
          <a:p>
            <a:r>
              <a:rPr lang="mn-MN" dirty="0"/>
              <a:t>6-59 сартай хүүхдүүд болон, жирэмсэн, хөхүүл эхчүүдэд Олон найрлагат бичил тэжээлийг олгож эхэлсэн. Одоогоор 3 эх, 10 хүүхдэд ОНБТ очоод байна.</a:t>
            </a:r>
            <a:endParaRPr lang="en-US" dirty="0"/>
          </a:p>
          <a:p>
            <a:endParaRPr lang="mn-MN" dirty="0"/>
          </a:p>
        </p:txBody>
      </p:sp>
      <p:pic>
        <p:nvPicPr>
          <p:cNvPr id="9" name="Content Placeholder 4" descr="119971810_2447824075519862_697650025734771859_n.jpg"/>
          <p:cNvPicPr>
            <a:picLocks noChangeAspect="1"/>
          </p:cNvPicPr>
          <p:nvPr/>
        </p:nvPicPr>
        <p:blipFill>
          <a:blip r:embed="rId5"/>
          <a:stretch>
            <a:fillRect/>
          </a:stretch>
        </p:blipFill>
        <p:spPr>
          <a:xfrm>
            <a:off x="6493842" y="1841862"/>
            <a:ext cx="2675588" cy="2155371"/>
          </a:xfrm>
          <a:prstGeom prst="rect">
            <a:avLst/>
          </a:prstGeom>
        </p:spPr>
      </p:pic>
      <p:pic>
        <p:nvPicPr>
          <p:cNvPr id="10" name="Content Placeholder 3" descr="120069109_2791424677769195_187669795259329623_n.jpg"/>
          <p:cNvPicPr>
            <a:picLocks noChangeAspect="1"/>
          </p:cNvPicPr>
          <p:nvPr/>
        </p:nvPicPr>
        <p:blipFill>
          <a:blip r:embed="rId6"/>
          <a:stretch>
            <a:fillRect/>
          </a:stretch>
        </p:blipFill>
        <p:spPr>
          <a:xfrm>
            <a:off x="9275100" y="1841861"/>
            <a:ext cx="2572912" cy="2155371"/>
          </a:xfrm>
          <a:prstGeom prst="rect">
            <a:avLst/>
          </a:prstGeom>
        </p:spPr>
      </p:pic>
    </p:spTree>
    <p:extLst>
      <p:ext uri="{BB962C8B-B14F-4D97-AF65-F5344CB8AC3E}">
        <p14:creationId xmlns:p14="http://schemas.microsoft.com/office/powerpoint/2010/main" val="1378180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704" y="1825625"/>
            <a:ext cx="3891410" cy="4351338"/>
          </a:xfrm>
          <a:ln>
            <a:solidFill>
              <a:schemeClr val="accent2">
                <a:lumMod val="75000"/>
              </a:schemeClr>
            </a:solidFill>
          </a:ln>
        </p:spPr>
        <p:txBody>
          <a:bodyPr>
            <a:normAutofit fontScale="85000" lnSpcReduction="20000"/>
          </a:bodyPr>
          <a:lstStyle/>
          <a:p>
            <a:pPr algn="just"/>
            <a:r>
              <a:rPr lang="mn-MN" dirty="0"/>
              <a:t>Говьсүмбэр аймгийн 1-5 жил ажилласан залуу багш нарын сургалтанд математик, физикийн багш О.Нарантуяа, биеийн тамирын багш С.Сод-Эрдэнэ нар хамрагдан үнэлгээний арга зүйн чиглэлээр </a:t>
            </a:r>
            <a:r>
              <a:rPr lang="mn-MN" dirty="0" smtClean="0"/>
              <a:t>суралцлаа.</a:t>
            </a:r>
          </a:p>
          <a:p>
            <a:pPr algn="just"/>
            <a:r>
              <a:rPr lang="mn-MN" dirty="0"/>
              <a:t>09 дүгээр сарын 21-25-ны өдрүүдэд сургуулийн нийгмийн ажилтан Т.Алгирмаа 6-9-р ангийн сурагчдад сэтгэл зүйн нөлөөллийн сургалтыг хийлээ</a:t>
            </a:r>
            <a:endParaRPr lang="en-US" dirty="0"/>
          </a:p>
        </p:txBody>
      </p:sp>
      <p:sp>
        <p:nvSpPr>
          <p:cNvPr id="4" name="Rectangle 3"/>
          <p:cNvSpPr/>
          <p:nvPr/>
        </p:nvSpPr>
        <p:spPr>
          <a:xfrm>
            <a:off x="1650274" y="414887"/>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pic>
        <p:nvPicPr>
          <p:cNvPr id="5" name="Picture 4" descr="C:\Users\Home\Desktop\Bayantal LOGO.jpg"/>
          <p:cNvPicPr>
            <a:picLocks noChangeAspect="1" noChangeArrowheads="1"/>
          </p:cNvPicPr>
          <p:nvPr/>
        </p:nvPicPr>
        <p:blipFill>
          <a:blip r:embed="rId2" cstate="print"/>
          <a:srcRect/>
          <a:stretch>
            <a:fillRect/>
          </a:stretch>
        </p:blipFill>
        <p:spPr bwMode="auto">
          <a:xfrm>
            <a:off x="221214" y="198017"/>
            <a:ext cx="1233971" cy="1219200"/>
          </a:xfrm>
          <a:prstGeom prst="rect">
            <a:avLst/>
          </a:prstGeom>
          <a:ln>
            <a:noFill/>
          </a:ln>
          <a:effectLst>
            <a:outerShdw blurRad="292100" dist="139700" dir="2700000" algn="tl" rotWithShape="0">
              <a:srgbClr val="333333">
                <a:alpha val="65000"/>
              </a:srgbClr>
            </a:outerShdw>
          </a:effectLst>
        </p:spPr>
      </p:pic>
      <p:pic>
        <p:nvPicPr>
          <p:cNvPr id="6" name="Picture 5" descr="No description availabl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5510" y="1417217"/>
            <a:ext cx="2721793" cy="2096692"/>
          </a:xfrm>
          <a:prstGeom prst="rect">
            <a:avLst/>
          </a:prstGeom>
          <a:noFill/>
          <a:ln>
            <a:noFill/>
          </a:ln>
        </p:spPr>
      </p:pic>
      <p:pic>
        <p:nvPicPr>
          <p:cNvPr id="7" name="Picture 6" descr="No description availabl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7577" y="1409597"/>
            <a:ext cx="2952206" cy="2104312"/>
          </a:xfrm>
          <a:prstGeom prst="rect">
            <a:avLst/>
          </a:prstGeom>
          <a:no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7595" y="4214178"/>
            <a:ext cx="2337525" cy="1962785"/>
          </a:xfrm>
          <a:prstGeom prst="rect">
            <a:avLst/>
          </a:prstGeom>
          <a:noFill/>
          <a:ln>
            <a:noFill/>
          </a:ln>
        </p:spPr>
      </p:pic>
      <p:pic>
        <p:nvPicPr>
          <p:cNvPr id="10" name="Picture 9"/>
          <p:cNvPicPr/>
          <p:nvPr/>
        </p:nvPicPr>
        <p:blipFill rotWithShape="1">
          <a:blip r:embed="rId6" cstate="print">
            <a:extLst>
              <a:ext uri="{28A0092B-C50C-407E-A947-70E740481C1C}">
                <a14:useLocalDpi xmlns:a14="http://schemas.microsoft.com/office/drawing/2010/main" val="0"/>
              </a:ext>
            </a:extLst>
          </a:blip>
          <a:srcRect t="27093" b="21323"/>
          <a:stretch/>
        </p:blipFill>
        <p:spPr bwMode="auto">
          <a:xfrm>
            <a:off x="9405257" y="4239578"/>
            <a:ext cx="2448151" cy="1937385"/>
          </a:xfrm>
          <a:prstGeom prst="rect">
            <a:avLst/>
          </a:prstGeom>
          <a:noFill/>
          <a:ln>
            <a:noFill/>
          </a:ln>
          <a:extLst>
            <a:ext uri="{53640926-AAD7-44D8-BBD7-CCE9431645EC}">
              <a14:shadowObscured xmlns:a14="http://schemas.microsoft.com/office/drawing/2010/main"/>
            </a:ext>
          </a:extLst>
        </p:spPr>
      </p:pic>
      <p:pic>
        <p:nvPicPr>
          <p:cNvPr id="11" name="Picture 10"/>
          <p:cNvPicPr/>
          <p:nvPr/>
        </p:nvPicPr>
        <p:blipFill rotWithShape="1">
          <a:blip r:embed="rId7" cstate="print">
            <a:extLst>
              <a:ext uri="{28A0092B-C50C-407E-A947-70E740481C1C}">
                <a14:useLocalDpi xmlns:a14="http://schemas.microsoft.com/office/drawing/2010/main" val="0"/>
              </a:ext>
            </a:extLst>
          </a:blip>
          <a:srcRect t="29738" b="17604"/>
          <a:stretch/>
        </p:blipFill>
        <p:spPr bwMode="auto">
          <a:xfrm>
            <a:off x="6735716" y="4232592"/>
            <a:ext cx="2496095" cy="1925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3707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256314" cy="4287792"/>
          </a:xfrm>
        </p:spPr>
        <p:txBody>
          <a:bodyPr>
            <a:normAutofit fontScale="62500" lnSpcReduction="20000"/>
          </a:bodyPr>
          <a:lstStyle/>
          <a:p>
            <a:pPr algn="just"/>
            <a:r>
              <a:rPr lang="mn-MN" dirty="0"/>
              <a:t>Говьсүмбэр аймгийн ЕБС-иудын захирал, сургалтын менежерүүд, СӨБ-ын эрлэгч, арга зүйчдийн “</a:t>
            </a:r>
            <a:r>
              <a:rPr lang="en-US" dirty="0"/>
              <a:t>TERELJ CUMP</a:t>
            </a:r>
            <a:r>
              <a:rPr lang="mn-MN" dirty="0"/>
              <a:t>” кембриджийн сургалттай сургуулийн туршлага судлах үйл ажиллагаанд захирал Б.Соёлоо, </a:t>
            </a:r>
            <a:r>
              <a:rPr lang="mn-MN" dirty="0" smtClean="0"/>
              <a:t>сургалтын менежер Д.Өсөхбаяр нар оролцсон.</a:t>
            </a:r>
            <a:endParaRPr lang="en-US" dirty="0" smtClean="0"/>
          </a:p>
          <a:p>
            <a:pPr algn="just"/>
            <a:r>
              <a:rPr lang="mn-MN" dirty="0" smtClean="0"/>
              <a:t>Сумын </a:t>
            </a:r>
            <a:r>
              <a:rPr lang="mn-MN" dirty="0"/>
              <a:t>шуурхай штабын жижүүрийн үүрэгт ажлыг хуваарьт хугацаандаа тогтмол үр дүнтэй хийж гүйцэтгэсээр байна</a:t>
            </a:r>
            <a:r>
              <a:rPr lang="mn-MN" dirty="0" smtClean="0"/>
              <a:t>.</a:t>
            </a:r>
            <a:endParaRPr lang="en-US" dirty="0"/>
          </a:p>
          <a:p>
            <a:pPr algn="just"/>
            <a:r>
              <a:rPr lang="mn-MN" dirty="0" smtClean="0"/>
              <a:t>Говьсүмбэр </a:t>
            </a:r>
            <a:r>
              <a:rPr lang="mn-MN" dirty="0"/>
              <a:t>аймгийн Сүмбэр сумын 5-р сургуульд зохион байгуулагдсан Байгалийн ухааны хичээлээр туршлага түгээх үйл ажиллагаанд хими биологийн багш Д.Одонтуяа, физикийн багш О.Нарантуяа, бага ангийн багш Г.Мөнхчимэг нар оролцож, туршлага судаллаа.</a:t>
            </a:r>
            <a:endParaRPr lang="en-US" dirty="0"/>
          </a:p>
        </p:txBody>
      </p:sp>
      <p:sp>
        <p:nvSpPr>
          <p:cNvPr id="4" name="Rectangle 3"/>
          <p:cNvSpPr/>
          <p:nvPr/>
        </p:nvSpPr>
        <p:spPr>
          <a:xfrm>
            <a:off x="1650274" y="414887"/>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pic>
        <p:nvPicPr>
          <p:cNvPr id="5" name="Picture 4" descr="C:\Users\Home\Desktop\Bayantal LOGO.jpg"/>
          <p:cNvPicPr>
            <a:picLocks noChangeAspect="1" noChangeArrowheads="1"/>
          </p:cNvPicPr>
          <p:nvPr/>
        </p:nvPicPr>
        <p:blipFill>
          <a:blip r:embed="rId2" cstate="print"/>
          <a:srcRect/>
          <a:stretch>
            <a:fillRect/>
          </a:stretch>
        </p:blipFill>
        <p:spPr bwMode="auto">
          <a:xfrm>
            <a:off x="221214" y="198017"/>
            <a:ext cx="1233971" cy="1219200"/>
          </a:xfrm>
          <a:prstGeom prst="rect">
            <a:avLst/>
          </a:prstGeom>
          <a:ln>
            <a:noFill/>
          </a:ln>
          <a:effectLst>
            <a:outerShdw blurRad="292100" dist="139700" dir="2700000" algn="tl" rotWithShape="0">
              <a:srgbClr val="333333">
                <a:alpha val="65000"/>
              </a:srgbClr>
            </a:outerShdw>
          </a:effectLst>
        </p:spPr>
      </p:pic>
      <p:pic>
        <p:nvPicPr>
          <p:cNvPr id="6" name="Picture 5" descr="No description availabl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7411" y="1825625"/>
            <a:ext cx="2851378" cy="2001792"/>
          </a:xfrm>
          <a:prstGeom prst="rect">
            <a:avLst/>
          </a:prstGeom>
          <a:noFill/>
          <a:ln>
            <a:noFill/>
          </a:ln>
        </p:spPr>
      </p:pic>
      <p:pic>
        <p:nvPicPr>
          <p:cNvPr id="7" name="Picture 6" descr="No description availabl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0309" y="2164397"/>
            <a:ext cx="2048781" cy="2943180"/>
          </a:xfrm>
          <a:prstGeom prst="rect">
            <a:avLst/>
          </a:prstGeom>
          <a:noFill/>
          <a:ln>
            <a:noFill/>
          </a:ln>
        </p:spPr>
      </p:pic>
      <p:pic>
        <p:nvPicPr>
          <p:cNvPr id="8" name="Picture 7" descr="No description availabl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7411" y="4428308"/>
            <a:ext cx="3043646" cy="1972492"/>
          </a:xfrm>
          <a:prstGeom prst="rect">
            <a:avLst/>
          </a:prstGeom>
          <a:noFill/>
          <a:ln>
            <a:noFill/>
          </a:ln>
        </p:spPr>
      </p:pic>
    </p:spTree>
    <p:extLst>
      <p:ext uri="{BB962C8B-B14F-4D97-AF65-F5344CB8AC3E}">
        <p14:creationId xmlns:p14="http://schemas.microsoft.com/office/powerpoint/2010/main" val="183892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0274" y="414887"/>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pic>
        <p:nvPicPr>
          <p:cNvPr id="5" name="Picture 4" descr="C:\Users\Home\Desktop\Bayantal LOGO.jpg"/>
          <p:cNvPicPr>
            <a:picLocks noChangeAspect="1" noChangeArrowheads="1"/>
          </p:cNvPicPr>
          <p:nvPr/>
        </p:nvPicPr>
        <p:blipFill>
          <a:blip r:embed="rId2" cstate="print"/>
          <a:srcRect/>
          <a:stretch>
            <a:fillRect/>
          </a:stretch>
        </p:blipFill>
        <p:spPr bwMode="auto">
          <a:xfrm>
            <a:off x="221214" y="198017"/>
            <a:ext cx="1233971" cy="12192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60848" y="1587865"/>
            <a:ext cx="3240443" cy="3416320"/>
          </a:xfrm>
          <a:prstGeom prst="rect">
            <a:avLst/>
          </a:prstGeom>
          <a:ln>
            <a:solidFill>
              <a:schemeClr val="accent2">
                <a:lumMod val="75000"/>
              </a:schemeClr>
            </a:solidFill>
          </a:ln>
        </p:spPr>
        <p:txBody>
          <a:bodyPr wrap="square">
            <a:spAutoFit/>
          </a:bodyPr>
          <a:lstStyle/>
          <a:p>
            <a:pPr algn="just"/>
            <a:endParaRPr lang="mn-MN" dirty="0" smtClean="0">
              <a:latin typeface="Arial" panose="020B0604020202020204" pitchFamily="34" charset="0"/>
              <a:cs typeface="Arial" panose="020B0604020202020204" pitchFamily="34" charset="0"/>
            </a:endParaRPr>
          </a:p>
          <a:p>
            <a:pPr algn="just"/>
            <a:r>
              <a:rPr lang="mn-MN" dirty="0">
                <a:latin typeface="Arial" panose="020B0604020202020204" pitchFamily="34" charset="0"/>
                <a:cs typeface="Arial" panose="020B0604020202020204" pitchFamily="34" charset="0"/>
              </a:rPr>
              <a:t>2020 оны 09 дүгээр сарын 23-ны өдөр тэргүүлэх зэрэгтэй багшийн туршлага түгээх үйл ажиллагааг хөгжмийн хичээлээр өөрийн сургуульд амжилттай зохион байгууллаа. Уг арга хэмжээнд БСУГ, Шивээговь сумын 3-р сургууль, Сүмбэр сумын 1,2,5-р сургуулиуд тус тус оролцлоо.</a:t>
            </a:r>
            <a:endParaRPr lang="en-US" dirty="0">
              <a:latin typeface="Arial" panose="020B0604020202020204" pitchFamily="34" charset="0"/>
              <a:cs typeface="Arial" panose="020B0604020202020204" pitchFamily="34"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3520" y="4441370"/>
            <a:ext cx="4246333" cy="2325189"/>
          </a:xfrm>
          <a:prstGeom prst="rect">
            <a:avLst/>
          </a:prstGeom>
          <a:noFill/>
          <a:ln>
            <a:noFill/>
          </a:ln>
        </p:spPr>
      </p:pic>
      <p:pic>
        <p:nvPicPr>
          <p:cNvPr id="8" name="Picture 7" descr="No description availabl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1255" y="1587865"/>
            <a:ext cx="3479075" cy="2762066"/>
          </a:xfrm>
          <a:prstGeom prst="rect">
            <a:avLst/>
          </a:prstGeom>
          <a:noFill/>
          <a:ln>
            <a:noFill/>
          </a:ln>
        </p:spPr>
      </p:pic>
      <p:pic>
        <p:nvPicPr>
          <p:cNvPr id="9" name="Picture 8" descr="No description availabl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7898" y="1587865"/>
            <a:ext cx="3605348" cy="2762066"/>
          </a:xfrm>
          <a:prstGeom prst="rect">
            <a:avLst/>
          </a:prstGeom>
          <a:noFill/>
          <a:ln>
            <a:noFill/>
          </a:ln>
        </p:spPr>
      </p:pic>
    </p:spTree>
    <p:extLst>
      <p:ext uri="{BB962C8B-B14F-4D97-AF65-F5344CB8AC3E}">
        <p14:creationId xmlns:p14="http://schemas.microsoft.com/office/powerpoint/2010/main" val="116541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21214" y="237206"/>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663337" y="504276"/>
            <a:ext cx="10184674" cy="519886"/>
          </a:xfrm>
          <a:prstGeom prst="rect">
            <a:avLst/>
          </a:prstGeom>
        </p:spPr>
        <p:txBody>
          <a:bodyPr wrap="square">
            <a:spAutoFit/>
          </a:bodyPr>
          <a:lstStyle/>
          <a:p>
            <a:pPr>
              <a:lnSpc>
                <a:spcPct val="107000"/>
              </a:lnSpc>
              <a:spcAft>
                <a:spcPts val="800"/>
              </a:spcAft>
            </a:pPr>
            <a:r>
              <a:rPr lang="mn-MN" sz="2800" dirty="0" smtClean="0">
                <a:solidFill>
                  <a:schemeClr val="accent5">
                    <a:lumMod val="75000"/>
                  </a:schemeClr>
                </a:solidFill>
                <a:latin typeface="0 Arial "/>
                <a:ea typeface="Calibri" panose="020F0502020204030204" pitchFamily="34" charset="0"/>
                <a:cs typeface="Times New Roman" panose="02020603050405020304" pitchFamily="18" charset="0"/>
              </a:rPr>
              <a:t>Хөдөлмөр халамжийн үйлчилгээгий ажлын хүрээнд:</a:t>
            </a:r>
            <a:endParaRPr lang="en-US" sz="2800" dirty="0">
              <a:solidFill>
                <a:schemeClr val="accent5">
                  <a:lumMod val="75000"/>
                </a:schemeClr>
              </a:solidFill>
              <a:latin typeface="0 Arial "/>
              <a:ea typeface="Calibri" panose="020F0502020204030204" pitchFamily="34" charset="0"/>
              <a:cs typeface="Times New Roman" panose="02020603050405020304" pitchFamily="18" charset="0"/>
            </a:endParaRPr>
          </a:p>
        </p:txBody>
      </p:sp>
      <p:sp>
        <p:nvSpPr>
          <p:cNvPr id="2" name="Rectangle 1"/>
          <p:cNvSpPr/>
          <p:nvPr/>
        </p:nvSpPr>
        <p:spPr>
          <a:xfrm>
            <a:off x="221214" y="3351785"/>
            <a:ext cx="11771131" cy="2585323"/>
          </a:xfrm>
          <a:prstGeom prst="rect">
            <a:avLst/>
          </a:prstGeom>
          <a:ln>
            <a:solidFill>
              <a:schemeClr val="accent2">
                <a:lumMod val="75000"/>
              </a:schemeClr>
            </a:solidFill>
          </a:ln>
        </p:spPr>
        <p:txBody>
          <a:bodyPr wrap="square">
            <a:spAutoFit/>
          </a:bodyPr>
          <a:lstStyle/>
          <a:p>
            <a:pPr algn="just"/>
            <a:r>
              <a:rPr lang="mn-MN" dirty="0" smtClean="0"/>
              <a:t>Халамжийн </a:t>
            </a:r>
            <a:r>
              <a:rPr lang="mn-MN" dirty="0"/>
              <a:t>тэтгэвэр тэтгэмж хугацаандаа олгогдож байна. Орон сууцны хөлс түлээ нүүрсний үнийн хөнгөлөлтийг 8 хүнд 1120,0 мян. төгрөг олгосон.  </a:t>
            </a:r>
            <a:endParaRPr lang="en-US" dirty="0"/>
          </a:p>
          <a:p>
            <a:pPr algn="just"/>
            <a:r>
              <a:rPr lang="mn-MN" dirty="0" smtClean="0"/>
              <a:t>Хүнсний </a:t>
            </a:r>
            <a:r>
              <a:rPr lang="mn-MN" dirty="0"/>
              <a:t>эрхийн бичгийн үйлчилгээнд  8 өрхийн   44 хүн хамрагдаж, нийт 992,0 мян. төгрөгний  хүнсний барааг Баяндэлгэр дэлгүүрээр олгосон  байна. </a:t>
            </a:r>
            <a:r>
              <a:rPr lang="mn-MN" dirty="0" smtClean="0"/>
              <a:t> </a:t>
            </a:r>
            <a:endParaRPr lang="en-US" dirty="0"/>
          </a:p>
          <a:p>
            <a:pPr algn="just"/>
            <a:r>
              <a:rPr lang="mn-MN" dirty="0" smtClean="0"/>
              <a:t>Халамжийн </a:t>
            </a:r>
            <a:r>
              <a:rPr lang="mn-MN" dirty="0"/>
              <a:t>үйлчилгээг цахим хэлбэрт шилжүүлэх сарын аяны хүрээнд 13 албан байгууллагын албан хаагчид, иргэд зэрэг нийт 127 иргэнд </a:t>
            </a:r>
            <a:r>
              <a:rPr lang="mn-MN" dirty="0" smtClean="0"/>
              <a:t> </a:t>
            </a:r>
            <a:r>
              <a:rPr lang="mn-MN" dirty="0"/>
              <a:t>мэдээлэл хүргэж, гарын авлага 50 ширхэгийг олгосон байна. Жирэмсэн эхийн тэтгэмж, 0-3 хүртэлх насны хүүхдээ асарч байгаа эхийн тэтгэмж, Алдарт эхийн одонгоор шагнагдсан эхчүүдэд олгох тэтгэмж зэрэг </a:t>
            </a:r>
            <a:r>
              <a:rPr lang="mn-MN" dirty="0" smtClean="0"/>
              <a:t> </a:t>
            </a:r>
            <a:r>
              <a:rPr lang="mn-MN" dirty="0"/>
              <a:t>үйлчилгээ авч байгаа 60 иргэний харилцах дансыг цахим системд холбож өгснөөр тэтгэмж олголт цахимаар хийгдсэн байна. </a:t>
            </a:r>
            <a:endParaRPr lang="en-US" sz="1700" dirty="0">
              <a:latin typeface="Arial" panose="020B0604020202020204" pitchFamily="34" charset="0"/>
              <a:ea typeface="Calibri" panose="020F0502020204030204" pitchFamily="34" charset="0"/>
              <a:cs typeface="Arial" panose="020B0604020202020204" pitchFamily="34" charset="0"/>
            </a:endParaRPr>
          </a:p>
        </p:txBody>
      </p:sp>
      <p:pic>
        <p:nvPicPr>
          <p:cNvPr id="10" name="Picture 9" descr="C:\Users\bayantal\Desktop\Ehalamj medeelel ugsun 2020.09.07-\20200922_1218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8088" y="1584793"/>
            <a:ext cx="1727089" cy="1638288"/>
          </a:xfrm>
          <a:prstGeom prst="rect">
            <a:avLst/>
          </a:prstGeom>
          <a:noFill/>
          <a:ln>
            <a:noFill/>
          </a:ln>
        </p:spPr>
      </p:pic>
      <p:pic>
        <p:nvPicPr>
          <p:cNvPr id="11" name="Picture 10" descr="C:\Users\bayantal\Desktop\Ehalamj medeelel ugsun 2020.09.07-\20200921_10185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0305" y="1584793"/>
            <a:ext cx="1966369" cy="1638288"/>
          </a:xfrm>
          <a:prstGeom prst="rect">
            <a:avLst/>
          </a:prstGeom>
          <a:noFill/>
          <a:ln>
            <a:noFill/>
          </a:ln>
        </p:spPr>
      </p:pic>
      <p:pic>
        <p:nvPicPr>
          <p:cNvPr id="12" name="Picture 11" descr="C:\Users\bayantal\Desktop\Ehalamj medeelel ugsun 2020.09.07-\20200914_09010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0818" y="1584793"/>
            <a:ext cx="1892142" cy="1602544"/>
          </a:xfrm>
          <a:prstGeom prst="rect">
            <a:avLst/>
          </a:prstGeom>
          <a:noFill/>
          <a:ln>
            <a:noFill/>
          </a:ln>
        </p:spPr>
      </p:pic>
      <p:pic>
        <p:nvPicPr>
          <p:cNvPr id="13" name="Picture 12" descr="C:\Users\bayantal\Desktop\Ehalamj medeelel ugsun 2020.09.07-\20200921_10222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5319" y="1584793"/>
            <a:ext cx="1880371" cy="1602544"/>
          </a:xfrm>
          <a:prstGeom prst="rect">
            <a:avLst/>
          </a:prstGeom>
          <a:noFill/>
          <a:ln>
            <a:noFill/>
          </a:ln>
        </p:spPr>
      </p:pic>
      <p:pic>
        <p:nvPicPr>
          <p:cNvPr id="14" name="Picture 13" descr="C:\Users\bayantal\Desktop\Хүлэмж хашаа Бүлгийн ногоо 2020\20200915_13430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897" y="1585110"/>
            <a:ext cx="1842234" cy="1602227"/>
          </a:xfrm>
          <a:prstGeom prst="rect">
            <a:avLst/>
          </a:prstGeom>
          <a:noFill/>
          <a:ln>
            <a:noFill/>
          </a:ln>
        </p:spPr>
      </p:pic>
    </p:spTree>
    <p:extLst>
      <p:ext uri="{BB962C8B-B14F-4D97-AF65-F5344CB8AC3E}">
        <p14:creationId xmlns:p14="http://schemas.microsoft.com/office/powerpoint/2010/main" val="194072373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479485" y="96261"/>
            <a:ext cx="980569" cy="96883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20284" y="477474"/>
            <a:ext cx="10101602" cy="523220"/>
          </a:xfrm>
          <a:prstGeom prst="rect">
            <a:avLst/>
          </a:prstGeom>
        </p:spPr>
        <p:txBody>
          <a:bodyPr wrap="square">
            <a:spAutoFit/>
          </a:bodyPr>
          <a:lstStyle/>
          <a:p>
            <a:r>
              <a:rPr lang="mn-MN" sz="2800" b="1" dirty="0">
                <a:solidFill>
                  <a:schemeClr val="accent5">
                    <a:lumMod val="75000"/>
                  </a:schemeClr>
                </a:solidFill>
                <a:latin typeface="0 Arial " pitchFamily="34" charset="-52"/>
              </a:rPr>
              <a:t>Хөдөө аж ахуй, </a:t>
            </a:r>
            <a:r>
              <a:rPr lang="mn-MN" sz="2800" b="1">
                <a:solidFill>
                  <a:schemeClr val="accent5">
                    <a:lumMod val="75000"/>
                  </a:schemeClr>
                </a:solidFill>
                <a:latin typeface="0 Arial " pitchFamily="34" charset="-52"/>
              </a:rPr>
              <a:t>мал </a:t>
            </a:r>
            <a:r>
              <a:rPr lang="mn-MN" sz="2800" b="1" smtClean="0">
                <a:solidFill>
                  <a:schemeClr val="accent5">
                    <a:lumMod val="75000"/>
                  </a:schemeClr>
                </a:solidFill>
                <a:latin typeface="0 Arial " pitchFamily="34" charset="-52"/>
              </a:rPr>
              <a:t>эмнэлгийн </a:t>
            </a:r>
            <a:r>
              <a:rPr lang="mn-MN" sz="2800" b="1" dirty="0">
                <a:solidFill>
                  <a:schemeClr val="accent5">
                    <a:lumMod val="75000"/>
                  </a:schemeClr>
                </a:solidFill>
                <a:latin typeface="0 Arial " pitchFamily="34" charset="-52"/>
              </a:rPr>
              <a:t>салбарын хүрээнд:</a:t>
            </a:r>
            <a:endParaRPr lang="en-US" sz="2800" b="1" dirty="0">
              <a:solidFill>
                <a:schemeClr val="accent5">
                  <a:lumMod val="75000"/>
                </a:schemeClr>
              </a:solidFill>
            </a:endParaRPr>
          </a:p>
        </p:txBody>
      </p:sp>
      <p:sp>
        <p:nvSpPr>
          <p:cNvPr id="7" name="Rectangle 6"/>
          <p:cNvSpPr/>
          <p:nvPr/>
        </p:nvSpPr>
        <p:spPr>
          <a:xfrm>
            <a:off x="479485" y="1129491"/>
            <a:ext cx="11342401" cy="3512244"/>
          </a:xfrm>
          <a:prstGeom prst="rect">
            <a:avLst/>
          </a:prstGeom>
          <a:ln>
            <a:solidFill>
              <a:schemeClr val="accent2">
                <a:lumMod val="75000"/>
              </a:schemeClr>
            </a:solidFill>
          </a:ln>
        </p:spPr>
        <p:txBody>
          <a:bodyPr wrap="square">
            <a:spAutoFit/>
          </a:bodyPr>
          <a:lstStyle/>
          <a:p>
            <a:pPr marL="342900" lvl="0" indent="-342900" algn="just">
              <a:lnSpc>
                <a:spcPct val="115000"/>
              </a:lnSpc>
              <a:spcAft>
                <a:spcPts val="0"/>
              </a:spcAft>
              <a:buFont typeface="+mj-lt"/>
              <a:buAutoNum type="arabicPeriod"/>
            </a:pPr>
            <a:r>
              <a:rPr lang="mn-MN" sz="1400" dirty="0">
                <a:latin typeface="Calibri" panose="020F0502020204030204" pitchFamily="34" charset="0"/>
                <a:ea typeface="Calibri" panose="020F0502020204030204" pitchFamily="34" charset="0"/>
                <a:cs typeface="Times New Roman" panose="02020603050405020304" pitchFamily="18" charset="0"/>
              </a:rPr>
              <a:t>Өвөлжилтийн бэлтгэл хангах ажлын хүрээнд  бэлчээр чөлөөлөх ажлыг ЗДТГ, БЗД нар, мал эмнэлгийн улсын байцаагч, сумын цагдаагийн хэсэг, иргэдтэй хамтран 12 удаа зохион байгуулж давхардсан тоогоор 83 отрын малчин  өрхийг гаргасан.</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mn-MN" sz="1400" dirty="0">
                <a:latin typeface="Calibri" panose="020F0502020204030204" pitchFamily="34" charset="0"/>
                <a:ea typeface="Calibri" panose="020F0502020204030204" pitchFamily="34" charset="0"/>
                <a:cs typeface="Times New Roman" panose="02020603050405020304" pitchFamily="18" charset="0"/>
              </a:rPr>
              <a:t>Аймгийн ХХАА-н мэргэжилтэнтэй хамтарч сумын бэлчээрийн даац тодорхойлсон. Аймгийн хэмжээнд  отор нүүдэл хүлээн авах боломжгүй бэлчээрийн даац  3-4 дахин хэтэрсэн гэсэн дүгнэлт гарсан.</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mn-MN" sz="1400" dirty="0" smtClean="0">
                <a:latin typeface="Calibri" panose="020F0502020204030204" pitchFamily="34" charset="0"/>
                <a:ea typeface="Calibri" panose="020F0502020204030204" pitchFamily="34" charset="0"/>
                <a:cs typeface="Times New Roman" panose="02020603050405020304" pitchFamily="18" charset="0"/>
              </a:rPr>
              <a:t>ХААХҮЯ-наас </a:t>
            </a:r>
            <a:r>
              <a:rPr lang="mn-MN" sz="1400" dirty="0">
                <a:latin typeface="Calibri" panose="020F0502020204030204" pitchFamily="34" charset="0"/>
                <a:ea typeface="Calibri" panose="020F0502020204030204" pitchFamily="34" charset="0"/>
                <a:cs typeface="Times New Roman" panose="02020603050405020304" pitchFamily="18" charset="0"/>
              </a:rPr>
              <a:t>ирүүлсэн зөвлөмжийн дагуу </a:t>
            </a:r>
            <a:r>
              <a:rPr lang="mn-MN" sz="1400" dirty="0" smtClean="0">
                <a:latin typeface="Calibri" panose="020F0502020204030204" pitchFamily="34" charset="0"/>
                <a:ea typeface="Calibri" panose="020F0502020204030204" pitchFamily="34" charset="0"/>
                <a:cs typeface="Times New Roman" panose="02020603050405020304" pitchFamily="18" charset="0"/>
              </a:rPr>
              <a:t>өвс </a:t>
            </a:r>
            <a:r>
              <a:rPr lang="mn-MN" sz="1400" dirty="0">
                <a:latin typeface="Calibri" panose="020F0502020204030204" pitchFamily="34" charset="0"/>
                <a:ea typeface="Calibri" panose="020F0502020204030204" pitchFamily="34" charset="0"/>
                <a:cs typeface="Times New Roman" panose="02020603050405020304" pitchFamily="18" charset="0"/>
              </a:rPr>
              <a:t>тэжээл бэлтгэх зөвлөмжийг 56 малчин өрхөд хүргэсэн.</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mn-MN" sz="1400" dirty="0">
                <a:latin typeface="Calibri" panose="020F0502020204030204" pitchFamily="34" charset="0"/>
                <a:ea typeface="Calibri" panose="020F0502020204030204" pitchFamily="34" charset="0"/>
                <a:cs typeface="Times New Roman" panose="02020603050405020304" pitchFamily="18" charset="0"/>
              </a:rPr>
              <a:t>Хувиараа өвс худалдан авах малчдын захиалга авахад 2130 боодол өвсний захиалга </a:t>
            </a:r>
            <a:r>
              <a:rPr lang="mn-MN" sz="1400" dirty="0" smtClean="0">
                <a:latin typeface="Calibri" panose="020F0502020204030204" pitchFamily="34" charset="0"/>
                <a:ea typeface="Calibri" panose="020F0502020204030204" pitchFamily="34" charset="0"/>
                <a:cs typeface="Times New Roman" panose="02020603050405020304" pitchFamily="18" charset="0"/>
              </a:rPr>
              <a:t>ирүүлсэн байна</a:t>
            </a:r>
            <a:r>
              <a:rPr lang="mn-MN" sz="1400" dirty="0">
                <a:latin typeface="Calibri" panose="020F0502020204030204" pitchFamily="34"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mn-MN" sz="1400" dirty="0">
                <a:latin typeface="Calibri" panose="020F0502020204030204" pitchFamily="34" charset="0"/>
                <a:ea typeface="Calibri" panose="020F0502020204030204" pitchFamily="34" charset="0"/>
                <a:cs typeface="Times New Roman" panose="02020603050405020304" pitchFamily="18" charset="0"/>
              </a:rPr>
              <a:t>Аймгийн ХХАА-н газрын бүрэлдэхүүнтэй , сумын мал эмнэлгийн нэгж, улсын байцаагчтай хамтран  малчидтай 2 удаа зөвлөгөөн зохион байгуулахад  43 малчин хамрагдсан.</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mn-MN" sz="1400" dirty="0">
                <a:latin typeface="Calibri" panose="020F0502020204030204" pitchFamily="34" charset="0"/>
                <a:ea typeface="Calibri" panose="020F0502020204030204" pitchFamily="34" charset="0"/>
                <a:cs typeface="Times New Roman" panose="02020603050405020304" pitchFamily="18" charset="0"/>
              </a:rPr>
              <a:t>Хуулийн  хугацаанд   46 малчин өрхийн  ноос тушаасан баримтыг хүлээн авч, архивын нэгж үүсгэн аймгийн ХХАА-н газарт хүргүүлж,  малчид  ноосны урамшуулалд хамрагдах нөхцөлийг бүрдүүлсэн.</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mn-MN" sz="1400" dirty="0">
                <a:latin typeface="Calibri" panose="020F0502020204030204" pitchFamily="34" charset="0"/>
                <a:ea typeface="Calibri" panose="020F0502020204030204" pitchFamily="34" charset="0"/>
                <a:cs typeface="Times New Roman" panose="02020603050405020304" pitchFamily="18" charset="0"/>
              </a:rPr>
              <a:t>Орон нутагтаа явуулын ахуй үйлчилгээний ажлыг </a:t>
            </a:r>
            <a:r>
              <a:rPr lang="mn-MN" sz="1400" dirty="0" smtClean="0">
                <a:latin typeface="Calibri" panose="020F0502020204030204" pitchFamily="34" charset="0"/>
                <a:ea typeface="Calibri" panose="020F0502020204030204" pitchFamily="34" charset="0"/>
                <a:cs typeface="Times New Roman" panose="02020603050405020304" pitchFamily="18" charset="0"/>
              </a:rPr>
              <a:t> </a:t>
            </a:r>
            <a:r>
              <a:rPr lang="mn-MN" sz="1400" dirty="0">
                <a:latin typeface="Calibri" panose="020F0502020204030204" pitchFamily="34" charset="0"/>
                <a:ea typeface="Calibri" panose="020F0502020204030204" pitchFamily="34" charset="0"/>
                <a:cs typeface="Times New Roman" panose="02020603050405020304" pitchFamily="18" charset="0"/>
              </a:rPr>
              <a:t>зохион байгуулж 65 иргэн үйлчлүүллээ</a:t>
            </a:r>
            <a:r>
              <a:rPr lang="mn-MN" sz="14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1000"/>
              </a:spcAft>
              <a:buFont typeface="+mj-lt"/>
              <a:buAutoNum type="arabicPeriod"/>
            </a:pPr>
            <a:r>
              <a:rPr lang="mn-MN" sz="1600" dirty="0" smtClean="0"/>
              <a:t> </a:t>
            </a:r>
            <a:r>
              <a:rPr lang="mn-MN" sz="1600" dirty="0"/>
              <a:t>“Говийн бүсийн аймгууд” –ын дунд зохион байгуулагдсан “ бэлчээрийн доройтлыг бууруулж, менежментийг сайжруулах, малын гаралтай бүтээгдэхүүний гадаад зах зээлийг нэмэгдүүлэх нь”  сэдэвт сургалтанд хамрагдсан</a:t>
            </a:r>
            <a:r>
              <a:rPr lang="mn-MN" sz="1600" dirty="0" smtClean="0"/>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8126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3669" y="1112409"/>
            <a:ext cx="10006148" cy="2308324"/>
          </a:xfrm>
          <a:prstGeom prst="rect">
            <a:avLst/>
          </a:prstGeom>
        </p:spPr>
        <p:txBody>
          <a:bodyPr wrap="square">
            <a:spAutoFit/>
          </a:bodyPr>
          <a:lstStyle/>
          <a:p>
            <a:r>
              <a:rPr lang="mn-MN" sz="4800" dirty="0">
                <a:solidFill>
                  <a:schemeClr val="tx2">
                    <a:lumMod val="50000"/>
                  </a:schemeClr>
                </a:solidFill>
                <a:latin typeface="Arial" panose="020B0604020202020204" pitchFamily="34" charset="0"/>
                <a:cs typeface="Arial" panose="020B0604020202020204" pitchFamily="34" charset="0"/>
              </a:rPr>
              <a:t>АНХААРАЛ   ХАНДУУЛСАНД </a:t>
            </a:r>
            <a:br>
              <a:rPr lang="mn-MN" sz="4800" dirty="0">
                <a:solidFill>
                  <a:schemeClr val="tx2">
                    <a:lumMod val="50000"/>
                  </a:schemeClr>
                </a:solidFill>
                <a:latin typeface="Arial" panose="020B0604020202020204" pitchFamily="34" charset="0"/>
                <a:cs typeface="Arial" panose="020B0604020202020204" pitchFamily="34" charset="0"/>
              </a:rPr>
            </a:br>
            <a:r>
              <a:rPr lang="mn-MN" sz="4800" dirty="0">
                <a:solidFill>
                  <a:schemeClr val="tx2">
                    <a:lumMod val="50000"/>
                  </a:schemeClr>
                </a:solidFill>
                <a:latin typeface="Arial" panose="020B0604020202020204" pitchFamily="34" charset="0"/>
                <a:cs typeface="Arial" panose="020B0604020202020204" pitchFamily="34" charset="0"/>
              </a:rPr>
              <a:t>                 БАЯРЛАЛАА</a:t>
            </a:r>
            <a:r>
              <a:rPr lang="en-US" sz="4800" dirty="0">
                <a:solidFill>
                  <a:schemeClr val="tx2">
                    <a:lumMod val="50000"/>
                  </a:schemeClr>
                </a:solidFill>
                <a:latin typeface="Arial" panose="020B0604020202020204" pitchFamily="34" charset="0"/>
                <a:cs typeface="Arial" panose="020B0604020202020204" pitchFamily="34" charset="0"/>
              </a:rPr>
              <a:t/>
            </a:r>
            <a:br>
              <a:rPr lang="en-US" sz="4800" dirty="0">
                <a:solidFill>
                  <a:schemeClr val="tx2">
                    <a:lumMod val="50000"/>
                  </a:schemeClr>
                </a:solidFill>
                <a:latin typeface="Arial" panose="020B0604020202020204" pitchFamily="34" charset="0"/>
                <a:cs typeface="Arial" panose="020B0604020202020204" pitchFamily="34" charset="0"/>
              </a:rPr>
            </a:br>
            <a:endParaRPr lang="en-US" sz="4800" dirty="0">
              <a:latin typeface="Arial" panose="020B0604020202020204" pitchFamily="34" charset="0"/>
              <a:cs typeface="Arial" panose="020B0604020202020204" pitchFamily="34" charset="0"/>
            </a:endParaRPr>
          </a:p>
        </p:txBody>
      </p:sp>
      <p:pic>
        <p:nvPicPr>
          <p:cNvPr id="5" name="Picture 4" descr="C:\Users\User\Documents\f2ca773fb0fd527c4a8ae444e206a6c1.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189" y="2996482"/>
            <a:ext cx="6172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6547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998617" y="370582"/>
            <a:ext cx="9509760" cy="1077218"/>
          </a:xfrm>
          <a:prstGeom prst="rect">
            <a:avLst/>
          </a:prstGeom>
        </p:spPr>
        <p:txBody>
          <a:bodyPr wrap="square">
            <a:spAutoFit/>
          </a:bodyPr>
          <a:lstStyle/>
          <a:p>
            <a:r>
              <a:rPr lang="mn-MN" sz="3200" b="1" dirty="0">
                <a:solidFill>
                  <a:schemeClr val="accent5">
                    <a:lumMod val="75000"/>
                  </a:schemeClr>
                </a:solidFill>
                <a:latin typeface="0 Arial "/>
                <a:cs typeface="Times New Roman" pitchFamily="18" charset="0"/>
              </a:rPr>
              <a:t>Удирдлага зохион байгуулалтын хүрээнд:</a:t>
            </a:r>
            <a:r>
              <a:rPr lang="en-US" sz="3200" dirty="0">
                <a:solidFill>
                  <a:schemeClr val="accent5">
                    <a:lumMod val="75000"/>
                  </a:schemeClr>
                </a:solidFill>
                <a:latin typeface="0 Arial "/>
                <a:cs typeface="Times New Roman" pitchFamily="18" charset="0"/>
              </a:rPr>
              <a:t/>
            </a:r>
            <a:br>
              <a:rPr lang="en-US" sz="3200" dirty="0">
                <a:solidFill>
                  <a:schemeClr val="accent5">
                    <a:lumMod val="75000"/>
                  </a:schemeClr>
                </a:solidFill>
                <a:latin typeface="0 Arial "/>
                <a:cs typeface="Times New Roman" pitchFamily="18" charset="0"/>
              </a:rPr>
            </a:br>
            <a:endParaRPr lang="en-US" sz="3200" dirty="0">
              <a:solidFill>
                <a:schemeClr val="accent5">
                  <a:lumMod val="75000"/>
                </a:schemeClr>
              </a:solidFill>
              <a:latin typeface="0 Arial "/>
            </a:endParaRPr>
          </a:p>
        </p:txBody>
      </p:sp>
      <p:sp>
        <p:nvSpPr>
          <p:cNvPr id="2" name="Rectangle 1"/>
          <p:cNvSpPr/>
          <p:nvPr/>
        </p:nvSpPr>
        <p:spPr>
          <a:xfrm>
            <a:off x="527334" y="5298134"/>
            <a:ext cx="11477431" cy="369332"/>
          </a:xfrm>
          <a:prstGeom prst="rect">
            <a:avLst/>
          </a:prstGeom>
        </p:spPr>
        <p:txBody>
          <a:bodyPr wrap="square">
            <a:spAutoFit/>
          </a:bodyPr>
          <a:lstStyle/>
          <a:p>
            <a:r>
              <a:rPr lang="mn-MN" dirty="0" smtClean="0"/>
              <a:t>2020 оны 09-р сарын 22-ны өдөр Баянтал сумын Соёлын </a:t>
            </a:r>
            <a:r>
              <a:rPr lang="mn-MN" dirty="0" smtClean="0"/>
              <a:t>төвд </a:t>
            </a:r>
            <a:r>
              <a:rPr lang="mn-MN" dirty="0" smtClean="0"/>
              <a:t>явуулын үйлчилгээ ирж ард иргэдэд үйлчиллээ. </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345" y="1447800"/>
            <a:ext cx="2696157" cy="35948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7234" y="1341387"/>
            <a:ext cx="2538714" cy="190403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7234" y="3294981"/>
            <a:ext cx="2538714" cy="19040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4830" y="3298163"/>
            <a:ext cx="2555006" cy="191625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31104" y="3310135"/>
            <a:ext cx="2555006" cy="188888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4830" y="1349458"/>
            <a:ext cx="2555006" cy="1916255"/>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31103" y="1349459"/>
            <a:ext cx="2555006" cy="1916255"/>
          </a:xfrm>
          <a:prstGeom prst="rect">
            <a:avLst/>
          </a:prstGeom>
        </p:spPr>
      </p:pic>
    </p:spTree>
    <p:extLst>
      <p:ext uri="{BB962C8B-B14F-4D97-AF65-F5344CB8AC3E}">
        <p14:creationId xmlns:p14="http://schemas.microsoft.com/office/powerpoint/2010/main" val="201813079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998617" y="370582"/>
            <a:ext cx="9509760" cy="1077218"/>
          </a:xfrm>
          <a:prstGeom prst="rect">
            <a:avLst/>
          </a:prstGeom>
        </p:spPr>
        <p:txBody>
          <a:bodyPr wrap="square">
            <a:spAutoFit/>
          </a:bodyPr>
          <a:lstStyle/>
          <a:p>
            <a:r>
              <a:rPr lang="mn-MN" sz="3200" b="1" dirty="0">
                <a:solidFill>
                  <a:schemeClr val="accent5">
                    <a:lumMod val="75000"/>
                  </a:schemeClr>
                </a:solidFill>
                <a:latin typeface="0 Arial "/>
                <a:cs typeface="Times New Roman" pitchFamily="18" charset="0"/>
              </a:rPr>
              <a:t>Удирдлага зохион байгуулалтын хүрээнд:</a:t>
            </a:r>
            <a:r>
              <a:rPr lang="en-US" sz="3200" dirty="0">
                <a:solidFill>
                  <a:schemeClr val="accent5">
                    <a:lumMod val="75000"/>
                  </a:schemeClr>
                </a:solidFill>
                <a:latin typeface="0 Arial "/>
                <a:cs typeface="Times New Roman" pitchFamily="18" charset="0"/>
              </a:rPr>
              <a:t/>
            </a:r>
            <a:br>
              <a:rPr lang="en-US" sz="3200" dirty="0">
                <a:solidFill>
                  <a:schemeClr val="accent5">
                    <a:lumMod val="75000"/>
                  </a:schemeClr>
                </a:solidFill>
                <a:latin typeface="0 Arial "/>
                <a:cs typeface="Times New Roman" pitchFamily="18" charset="0"/>
              </a:rPr>
            </a:br>
            <a:endParaRPr lang="en-US" sz="3200" dirty="0">
              <a:solidFill>
                <a:schemeClr val="accent5">
                  <a:lumMod val="75000"/>
                </a:schemeClr>
              </a:solidFill>
              <a:latin typeface="0 Arial "/>
            </a:endParaRPr>
          </a:p>
        </p:txBody>
      </p:sp>
      <p:sp>
        <p:nvSpPr>
          <p:cNvPr id="7" name="Rectangle 6"/>
          <p:cNvSpPr/>
          <p:nvPr/>
        </p:nvSpPr>
        <p:spPr>
          <a:xfrm>
            <a:off x="330925" y="5080672"/>
            <a:ext cx="11451772" cy="1477328"/>
          </a:xfrm>
          <a:prstGeom prst="rect">
            <a:avLst/>
          </a:prstGeom>
        </p:spPr>
        <p:txBody>
          <a:bodyPr wrap="square">
            <a:spAutoFit/>
          </a:bodyPr>
          <a:lstStyle/>
          <a:p>
            <a:pPr algn="just"/>
            <a:r>
              <a:rPr lang="mn-MN" dirty="0">
                <a:solidFill>
                  <a:srgbClr val="1D2129"/>
                </a:solidFill>
                <a:latin typeface="Helvetica" panose="020B0604020202020204" pitchFamily="34" charset="0"/>
              </a:rPr>
              <a:t>Сумын ахмадын баяр шинэхэн байрандаа сайхан болж өндөрлөв</a:t>
            </a:r>
            <a:r>
              <a:rPr lang="mn-MN" dirty="0" smtClean="0">
                <a:solidFill>
                  <a:srgbClr val="1D2129"/>
                </a:solidFill>
                <a:latin typeface="Helvetica" panose="020B0604020202020204" pitchFamily="34" charset="0"/>
              </a:rPr>
              <a:t>. Баярын </a:t>
            </a:r>
            <a:r>
              <a:rPr lang="mn-MN" dirty="0">
                <a:solidFill>
                  <a:srgbClr val="1D2129"/>
                </a:solidFill>
                <a:latin typeface="Helvetica" panose="020B0604020202020204" pitchFamily="34" charset="0"/>
              </a:rPr>
              <a:t>өдөр УИХ-ын гишүүн С.Батболд, ХАА-ын дэд сайд Г.Батсуурь нар хүрэлцэн ирж </a:t>
            </a:r>
            <a:r>
              <a:rPr lang="mn-MN" dirty="0" smtClean="0">
                <a:solidFill>
                  <a:srgbClr val="1D2129"/>
                </a:solidFill>
                <a:latin typeface="Helvetica" panose="020B0604020202020204" pitchFamily="34" charset="0"/>
              </a:rPr>
              <a:t>ахмадуудад хүндэтгэл үзүүлэв. Энэ </a:t>
            </a:r>
            <a:r>
              <a:rPr lang="mn-MN" dirty="0">
                <a:solidFill>
                  <a:srgbClr val="1D2129"/>
                </a:solidFill>
                <a:latin typeface="Helvetica" panose="020B0604020202020204" pitchFamily="34" charset="0"/>
              </a:rPr>
              <a:t>өдөр сумын соёлын </a:t>
            </a:r>
            <a:r>
              <a:rPr lang="mn-MN" dirty="0" smtClean="0">
                <a:solidFill>
                  <a:srgbClr val="1D2129"/>
                </a:solidFill>
                <a:latin typeface="Helvetica" panose="020B0604020202020204" pitchFamily="34" charset="0"/>
              </a:rPr>
              <a:t>төв </a:t>
            </a:r>
            <a:r>
              <a:rPr lang="mn-MN" dirty="0">
                <a:solidFill>
                  <a:srgbClr val="1D2129"/>
                </a:solidFill>
                <a:latin typeface="Helvetica" panose="020B0604020202020204" pitchFamily="34" charset="0"/>
              </a:rPr>
              <a:t>хүндэтгэлийн концерт тоглож, улс эх орондоо ихийг хийж бүтээсэн ахмад буурлуудад УИХ-ын гишүүн С.Батболд, дэд сайд Г.Батсуурь нар төрийн </a:t>
            </a:r>
            <a:r>
              <a:rPr lang="mn-MN" dirty="0" smtClean="0">
                <a:solidFill>
                  <a:srgbClr val="1D2129"/>
                </a:solidFill>
                <a:latin typeface="Helvetica" panose="020B0604020202020204" pitchFamily="34" charset="0"/>
              </a:rPr>
              <a:t>дээд одон медаль болон </a:t>
            </a:r>
            <a:r>
              <a:rPr lang="mn-MN" dirty="0">
                <a:solidFill>
                  <a:srgbClr val="1D2129"/>
                </a:solidFill>
                <a:latin typeface="Helvetica" panose="020B0604020202020204" pitchFamily="34" charset="0"/>
              </a:rPr>
              <a:t>салбарын дээд шагналуудыг </a:t>
            </a:r>
            <a:r>
              <a:rPr lang="mn-MN" dirty="0" smtClean="0">
                <a:solidFill>
                  <a:srgbClr val="1D2129"/>
                </a:solidFill>
                <a:latin typeface="Helvetica" panose="020B0604020202020204" pitchFamily="34" charset="0"/>
              </a:rPr>
              <a:t>гардуулсан.</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543" y="1567097"/>
            <a:ext cx="4684766" cy="35135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490" y="1567096"/>
            <a:ext cx="4684766" cy="3513575"/>
          </a:xfrm>
          <a:prstGeom prst="rect">
            <a:avLst/>
          </a:prstGeom>
        </p:spPr>
      </p:pic>
    </p:spTree>
    <p:extLst>
      <p:ext uri="{BB962C8B-B14F-4D97-AF65-F5344CB8AC3E}">
        <p14:creationId xmlns:p14="http://schemas.microsoft.com/office/powerpoint/2010/main" val="235541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1854" y="1918585"/>
            <a:ext cx="3412701" cy="2559526"/>
          </a:xfrm>
        </p:spPr>
      </p:pic>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998617" y="370582"/>
            <a:ext cx="9509760" cy="1077218"/>
          </a:xfrm>
          <a:prstGeom prst="rect">
            <a:avLst/>
          </a:prstGeom>
        </p:spPr>
        <p:txBody>
          <a:bodyPr wrap="square">
            <a:spAutoFit/>
          </a:bodyPr>
          <a:lstStyle/>
          <a:p>
            <a:r>
              <a:rPr lang="mn-MN" sz="3200" b="1" dirty="0">
                <a:solidFill>
                  <a:schemeClr val="accent5">
                    <a:lumMod val="75000"/>
                  </a:schemeClr>
                </a:solidFill>
                <a:latin typeface="0 Arial "/>
                <a:cs typeface="Times New Roman" pitchFamily="18" charset="0"/>
              </a:rPr>
              <a:t>Удирдлага зохион байгуулалтын хүрээнд:</a:t>
            </a:r>
            <a:r>
              <a:rPr lang="en-US" sz="3200" dirty="0">
                <a:solidFill>
                  <a:schemeClr val="accent5">
                    <a:lumMod val="75000"/>
                  </a:schemeClr>
                </a:solidFill>
                <a:latin typeface="0 Arial "/>
                <a:cs typeface="Times New Roman" pitchFamily="18" charset="0"/>
              </a:rPr>
              <a:t/>
            </a:r>
            <a:br>
              <a:rPr lang="en-US" sz="3200" dirty="0">
                <a:solidFill>
                  <a:schemeClr val="accent5">
                    <a:lumMod val="75000"/>
                  </a:schemeClr>
                </a:solidFill>
                <a:latin typeface="0 Arial "/>
                <a:cs typeface="Times New Roman" pitchFamily="18" charset="0"/>
              </a:rPr>
            </a:br>
            <a:endParaRPr lang="en-US" sz="3200" dirty="0">
              <a:solidFill>
                <a:schemeClr val="accent5">
                  <a:lumMod val="75000"/>
                </a:schemeClr>
              </a:solidFill>
              <a:latin typeface="0 Arial "/>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0615" y="1906360"/>
            <a:ext cx="3717281" cy="2571750"/>
          </a:xfrm>
          <a:prstGeom prst="rect">
            <a:avLst/>
          </a:prstGeom>
        </p:spPr>
      </p:pic>
      <p:sp>
        <p:nvSpPr>
          <p:cNvPr id="2" name="TextBox 1"/>
          <p:cNvSpPr txBox="1"/>
          <p:nvPr/>
        </p:nvSpPr>
        <p:spPr>
          <a:xfrm>
            <a:off x="361859" y="4948896"/>
            <a:ext cx="11266037" cy="923330"/>
          </a:xfrm>
          <a:prstGeom prst="rect">
            <a:avLst/>
          </a:prstGeom>
          <a:noFill/>
          <a:ln>
            <a:solidFill>
              <a:schemeClr val="accent1"/>
            </a:solidFill>
          </a:ln>
        </p:spPr>
        <p:txBody>
          <a:bodyPr wrap="square" rtlCol="0">
            <a:spAutoFit/>
          </a:bodyPr>
          <a:lstStyle/>
          <a:p>
            <a:pPr algn="just"/>
            <a:r>
              <a:rPr lang="mn-MN" dirty="0" smtClean="0"/>
              <a:t>2020 оны 09-р сарын 24-ний өдөр Сумын Иргэдийн </a:t>
            </a:r>
            <a:r>
              <a:rPr lang="mn-MN" dirty="0" smtClean="0"/>
              <a:t>Төлөөлөгчдийн </a:t>
            </a:r>
            <a:r>
              <a:rPr lang="mn-MN" dirty="0" smtClean="0"/>
              <a:t>хурлын  ээлжит </a:t>
            </a:r>
            <a:r>
              <a:rPr lang="mn-MN" dirty="0" smtClean="0"/>
              <a:t>11 дүгээр </a:t>
            </a:r>
            <a:r>
              <a:rPr lang="mn-MN" dirty="0" smtClean="0"/>
              <a:t>хуралдаан зохион байгуулагдаж сумын Засаг даргын 2016-2020 онд хэрэгжүүлэх үйл ажиллагааны хөтөлбөр, сумын эдийн засаг нийгмийг 2020 онд хөгжүүлэх үндсэн </a:t>
            </a:r>
            <a:r>
              <a:rPr lang="mn-MN" dirty="0" smtClean="0"/>
              <a:t>чиглэлийг тус тус хэлэлцэн үнэлэлт </a:t>
            </a:r>
            <a:r>
              <a:rPr lang="mn-MN" dirty="0" smtClean="0"/>
              <a:t>дүгнэлт </a:t>
            </a:r>
            <a:r>
              <a:rPr lang="mn-MN" dirty="0" smtClean="0"/>
              <a:t>өгөв. </a:t>
            </a:r>
            <a:endParaRPr lang="en-US"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26095" b="26057"/>
          <a:stretch/>
        </p:blipFill>
        <p:spPr>
          <a:xfrm>
            <a:off x="361859" y="1918585"/>
            <a:ext cx="3691965" cy="2559525"/>
          </a:xfrm>
          <a:prstGeom prst="rect">
            <a:avLst/>
          </a:prstGeom>
        </p:spPr>
      </p:pic>
    </p:spTree>
    <p:extLst>
      <p:ext uri="{BB962C8B-B14F-4D97-AF65-F5344CB8AC3E}">
        <p14:creationId xmlns:p14="http://schemas.microsoft.com/office/powerpoint/2010/main" val="257499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21214" y="237206"/>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650274" y="414887"/>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5755" y="1593378"/>
            <a:ext cx="3262515" cy="244688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1581" y="3658937"/>
            <a:ext cx="2095586" cy="283330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5385" y="3867943"/>
            <a:ext cx="2095586" cy="262429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0759" y="3867943"/>
            <a:ext cx="1909106" cy="2624297"/>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1581" y="1257316"/>
            <a:ext cx="2095586" cy="2590739"/>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4343" y="1212051"/>
            <a:ext cx="2021940" cy="2590739"/>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80759" y="1257316"/>
            <a:ext cx="1909106" cy="2545474"/>
          </a:xfrm>
          <a:prstGeom prst="rect">
            <a:avLst/>
          </a:prstGeom>
        </p:spPr>
      </p:pic>
      <p:sp>
        <p:nvSpPr>
          <p:cNvPr id="17" name="TextBox 16"/>
          <p:cNvSpPr txBox="1"/>
          <p:nvPr/>
        </p:nvSpPr>
        <p:spPr>
          <a:xfrm>
            <a:off x="476269" y="4210595"/>
            <a:ext cx="4545874" cy="1938992"/>
          </a:xfrm>
          <a:prstGeom prst="rect">
            <a:avLst/>
          </a:prstGeom>
          <a:noFill/>
          <a:ln>
            <a:solidFill>
              <a:schemeClr val="accent1">
                <a:lumMod val="75000"/>
              </a:schemeClr>
            </a:solidFill>
          </a:ln>
        </p:spPr>
        <p:txBody>
          <a:bodyPr wrap="square" rtlCol="0">
            <a:spAutoFit/>
          </a:bodyPr>
          <a:lstStyle/>
          <a:p>
            <a:pPr algn="just"/>
            <a:r>
              <a:rPr lang="mn-MN" sz="2000" dirty="0"/>
              <a:t>"Соёлын цаг" нөлөөллийн аян, "Хязгаар </a:t>
            </a:r>
            <a:r>
              <a:rPr lang="mn-MN" sz="2000" dirty="0" smtClean="0"/>
              <a:t>үгүй-НОМ-сэтгэлгээний </a:t>
            </a:r>
            <a:r>
              <a:rPr lang="mn-MN" sz="2000" dirty="0"/>
              <a:t>эрх чөлөө" уриан дор явагдаж буй Номын баяр-2020 арга </a:t>
            </a:r>
            <a:r>
              <a:rPr lang="mn-MN" sz="2000" dirty="0" smtClean="0"/>
              <a:t>хэмжээнд сумын </a:t>
            </a:r>
            <a:r>
              <a:rPr lang="mn-MN" sz="2000" dirty="0" smtClean="0"/>
              <a:t>ерөнхий </a:t>
            </a:r>
            <a:r>
              <a:rPr lang="mn-MN" sz="2000" dirty="0" smtClean="0"/>
              <a:t>боловсролын сургуулийн сурагчид, ард иргэд хамрагдлаа.</a:t>
            </a:r>
            <a:endParaRPr lang="en-US" sz="2000" dirty="0"/>
          </a:p>
        </p:txBody>
      </p:sp>
    </p:spTree>
    <p:extLst>
      <p:ext uri="{BB962C8B-B14F-4D97-AF65-F5344CB8AC3E}">
        <p14:creationId xmlns:p14="http://schemas.microsoft.com/office/powerpoint/2010/main" val="124050813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2206" y="1568931"/>
            <a:ext cx="2982609" cy="224524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6983" y="3317202"/>
            <a:ext cx="2825176" cy="204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6983" y="1223787"/>
            <a:ext cx="2825176" cy="204192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0974" y="3317202"/>
            <a:ext cx="2467407" cy="204192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0974" y="1223787"/>
            <a:ext cx="2467407" cy="2041927"/>
          </a:xfrm>
          <a:prstGeom prst="rect">
            <a:avLst/>
          </a:prstGeom>
        </p:spPr>
      </p:pic>
      <p:pic>
        <p:nvPicPr>
          <p:cNvPr id="11" name="Picture 10" descr="C:\Users\Home\Desktop\Bayantal LOGO.jpg"/>
          <p:cNvPicPr>
            <a:picLocks noChangeAspect="1" noChangeArrowheads="1"/>
          </p:cNvPicPr>
          <p:nvPr/>
        </p:nvPicPr>
        <p:blipFill>
          <a:blip r:embed="rId7" cstate="print"/>
          <a:srcRect/>
          <a:stretch>
            <a:fillRect/>
          </a:stretch>
        </p:blipFill>
        <p:spPr bwMode="auto">
          <a:xfrm>
            <a:off x="221214" y="237206"/>
            <a:ext cx="1233971" cy="1219200"/>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1536442" y="237206"/>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sp>
        <p:nvSpPr>
          <p:cNvPr id="2" name="TextBox 1"/>
          <p:cNvSpPr txBox="1"/>
          <p:nvPr/>
        </p:nvSpPr>
        <p:spPr>
          <a:xfrm>
            <a:off x="720634" y="3926697"/>
            <a:ext cx="4850631" cy="2031325"/>
          </a:xfrm>
          <a:prstGeom prst="rect">
            <a:avLst/>
          </a:prstGeom>
          <a:noFill/>
          <a:ln>
            <a:solidFill>
              <a:schemeClr val="accent1"/>
            </a:solidFill>
          </a:ln>
        </p:spPr>
        <p:txBody>
          <a:bodyPr wrap="square" rtlCol="0">
            <a:spAutoFit/>
          </a:bodyPr>
          <a:lstStyle/>
          <a:p>
            <a:pPr algn="just"/>
            <a:r>
              <a:rPr lang="mn-MN" dirty="0" smtClean="0"/>
              <a:t>Иргэдэд </a:t>
            </a:r>
            <a:r>
              <a:rPr lang="mn-MN" dirty="0"/>
              <a:t>соёл, урлагийн үйлчилгээг ойртуулах, хүртээмжийг нэмэгдүүлэх, соёл, урлагийн байгууллагуудын үйл ажиллагааг сурталчлах, </a:t>
            </a:r>
            <a:r>
              <a:rPr lang="mn-MN" dirty="0" smtClean="0"/>
              <a:t>иргэдэд </a:t>
            </a:r>
            <a:r>
              <a:rPr lang="mn-MN" dirty="0"/>
              <a:t>хүргүүлэх зорилгоор “Соёлын </a:t>
            </a:r>
            <a:r>
              <a:rPr lang="mn-MN" dirty="0" smtClean="0"/>
              <a:t>цаг” хөтөлбөрийг “Танай суманд- Таны дэргэд” гэсэн уриан дор </a:t>
            </a:r>
            <a:r>
              <a:rPr lang="mn-MN" dirty="0" smtClean="0"/>
              <a:t>2020.09.16-2020.09.23 зохион байгуулагдав.</a:t>
            </a:r>
            <a:endParaRPr lang="en-US" dirty="0"/>
          </a:p>
        </p:txBody>
      </p:sp>
    </p:spTree>
    <p:extLst>
      <p:ext uri="{BB962C8B-B14F-4D97-AF65-F5344CB8AC3E}">
        <p14:creationId xmlns:p14="http://schemas.microsoft.com/office/powerpoint/2010/main" val="369923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1873" y="5261156"/>
            <a:ext cx="9912532" cy="1387838"/>
          </a:xfrm>
          <a:ln>
            <a:solidFill>
              <a:schemeClr val="accent2">
                <a:lumMod val="75000"/>
              </a:schemeClr>
            </a:solidFill>
          </a:ln>
        </p:spPr>
        <p:txBody>
          <a:bodyPr>
            <a:normAutofit/>
          </a:bodyPr>
          <a:lstStyle/>
          <a:p>
            <a:pPr marL="0" indent="0" algn="just">
              <a:buNone/>
            </a:pPr>
            <a:r>
              <a:rPr lang="mn-MN" dirty="0" smtClean="0"/>
              <a:t>Сумын Соёлын төвд Өвөрхангай </a:t>
            </a:r>
            <a:r>
              <a:rPr lang="mn-MN" dirty="0"/>
              <a:t>аймгийн Уянга, Дорноговь аймгийн Айраг сумын Соёлын төвийн хамт </a:t>
            </a:r>
            <a:r>
              <a:rPr lang="mn-MN" dirty="0" smtClean="0"/>
              <a:t>олон ирж туршлага солилцож </a:t>
            </a:r>
            <a:r>
              <a:rPr lang="mn-MN" dirty="0" smtClean="0"/>
              <a:t>ажиллав.</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779" y="1832154"/>
            <a:ext cx="5935981" cy="335705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1814" y="1848292"/>
            <a:ext cx="3222591" cy="3340916"/>
          </a:xfrm>
          <a:prstGeom prst="rect">
            <a:avLst/>
          </a:prstGeom>
        </p:spPr>
      </p:pic>
      <p:pic>
        <p:nvPicPr>
          <p:cNvPr id="8" name="Picture 7" descr="C:\Users\Home\Desktop\Bayantal LOGO.jpg"/>
          <p:cNvPicPr>
            <a:picLocks noChangeAspect="1" noChangeArrowheads="1"/>
          </p:cNvPicPr>
          <p:nvPr/>
        </p:nvPicPr>
        <p:blipFill>
          <a:blip r:embed="rId4" cstate="print"/>
          <a:srcRect/>
          <a:stretch>
            <a:fillRect/>
          </a:stretch>
        </p:blipFill>
        <p:spPr bwMode="auto">
          <a:xfrm>
            <a:off x="221214" y="237206"/>
            <a:ext cx="1233971" cy="12192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650274" y="414887"/>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spTree>
    <p:extLst>
      <p:ext uri="{BB962C8B-B14F-4D97-AF65-F5344CB8AC3E}">
        <p14:creationId xmlns:p14="http://schemas.microsoft.com/office/powerpoint/2010/main" val="402649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21214" y="237206"/>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650274" y="414887"/>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sp>
        <p:nvSpPr>
          <p:cNvPr id="6" name="Rectangle 5"/>
          <p:cNvSpPr/>
          <p:nvPr/>
        </p:nvSpPr>
        <p:spPr>
          <a:xfrm>
            <a:off x="377991" y="1807895"/>
            <a:ext cx="3871253" cy="369332"/>
          </a:xfrm>
          <a:prstGeom prst="rect">
            <a:avLst/>
          </a:prstGeom>
        </p:spPr>
        <p:txBody>
          <a:bodyPr wrap="none">
            <a:spAutoFit/>
          </a:bodyPr>
          <a:lstStyle/>
          <a:p>
            <a:r>
              <a:rPr lang="mn-MN" b="1" dirty="0">
                <a:latin typeface="Arial" panose="020B0604020202020204" pitchFamily="34" charset="0"/>
                <a:cs typeface="Arial" panose="020B0604020202020204" pitchFamily="34" charset="0"/>
              </a:rPr>
              <a:t>Эмнэлгийн тусламж </a:t>
            </a:r>
            <a:r>
              <a:rPr lang="mn-MN" b="1" dirty="0" smtClean="0">
                <a:latin typeface="Arial" panose="020B0604020202020204" pitchFamily="34" charset="0"/>
                <a:cs typeface="Arial" panose="020B0604020202020204" pitchFamily="34" charset="0"/>
              </a:rPr>
              <a:t>үйлчилгээ</a:t>
            </a:r>
            <a:r>
              <a:rPr lang="mn-MN" b="1"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2" name="Rectangle 1"/>
          <p:cNvSpPr/>
          <p:nvPr/>
        </p:nvSpPr>
        <p:spPr>
          <a:xfrm>
            <a:off x="487680" y="2177227"/>
            <a:ext cx="6096000" cy="3785652"/>
          </a:xfrm>
          <a:prstGeom prst="rect">
            <a:avLst/>
          </a:prstGeom>
        </p:spPr>
        <p:txBody>
          <a:bodyPr>
            <a:spAutoFit/>
          </a:bodyPr>
          <a:lstStyle/>
          <a:p>
            <a:r>
              <a:rPr lang="mn-MN" sz="2000" dirty="0"/>
              <a:t>Нийт үзлэг –</a:t>
            </a:r>
            <a:r>
              <a:rPr lang="en-US" sz="2000" dirty="0"/>
              <a:t> </a:t>
            </a:r>
            <a:r>
              <a:rPr lang="mn-MN" sz="2000" dirty="0"/>
              <a:t>147</a:t>
            </a:r>
          </a:p>
          <a:p>
            <a:r>
              <a:rPr lang="mn-MN" sz="2000" dirty="0"/>
              <a:t>Дуудлага нийт - 14</a:t>
            </a:r>
          </a:p>
          <a:p>
            <a:r>
              <a:rPr lang="mn-MN" sz="2000" dirty="0"/>
              <a:t>Алсын дуудлага - 6</a:t>
            </a:r>
          </a:p>
          <a:p>
            <a:r>
              <a:rPr lang="mn-MN" sz="2000" dirty="0"/>
              <a:t>Ойрын дуудлага – 8</a:t>
            </a:r>
          </a:p>
          <a:p>
            <a:r>
              <a:rPr lang="mn-MN" sz="2000" dirty="0"/>
              <a:t>Хэвтэн эмчлүүлсэн үйлчлүүлэгч-4</a:t>
            </a:r>
          </a:p>
          <a:p>
            <a:r>
              <a:rPr lang="mn-MN" sz="2000" dirty="0"/>
              <a:t>Яаралтай тусламжийн тасгаар үйлчлүүлсэн үйлчлүүлэгч -25</a:t>
            </a:r>
          </a:p>
          <a:p>
            <a:r>
              <a:rPr lang="mn-MN" sz="2000" dirty="0"/>
              <a:t>Осол гэмтэл-2</a:t>
            </a:r>
            <a:endParaRPr lang="en-US" sz="2000" dirty="0"/>
          </a:p>
          <a:p>
            <a:r>
              <a:rPr lang="mn-MN" sz="2000" dirty="0"/>
              <a:t>Хяналтанд авсан жирэмсэн </a:t>
            </a:r>
            <a:r>
              <a:rPr lang="en-US" sz="2000" dirty="0"/>
              <a:t>-</a:t>
            </a:r>
            <a:r>
              <a:rPr lang="mn-MN" sz="2000" dirty="0"/>
              <a:t> 0</a:t>
            </a:r>
          </a:p>
          <a:p>
            <a:r>
              <a:rPr lang="mn-MN" sz="2000" dirty="0"/>
              <a:t>Төрсөн эхийг хяналтанд авч вакцинд хамруулсан-0</a:t>
            </a:r>
          </a:p>
          <a:p>
            <a:r>
              <a:rPr lang="mn-MN" sz="2000" dirty="0"/>
              <a:t>Вакцинд хамрагдсан 0-5 насны хүүхэд-</a:t>
            </a:r>
            <a:r>
              <a:rPr lang="en-US" sz="2000" dirty="0"/>
              <a:t> </a:t>
            </a:r>
            <a:r>
              <a:rPr lang="mn-MN" sz="2000" dirty="0"/>
              <a:t>0</a:t>
            </a:r>
          </a:p>
          <a:p>
            <a:r>
              <a:rPr lang="mn-MN" sz="2000" dirty="0"/>
              <a:t>Тарваган тахлын вакцинд хамруулсан -0</a:t>
            </a:r>
          </a:p>
        </p:txBody>
      </p:sp>
      <p:pic>
        <p:nvPicPr>
          <p:cNvPr id="9" name="Content Placeholder 7" descr="119981008_742495890009370_8290831767225813102_n.jpg"/>
          <p:cNvPicPr>
            <a:picLocks noGrp="1" noChangeAspect="1"/>
          </p:cNvPicPr>
          <p:nvPr>
            <p:ph idx="1"/>
          </p:nvPr>
        </p:nvPicPr>
        <p:blipFill>
          <a:blip r:embed="rId3"/>
          <a:stretch>
            <a:fillRect/>
          </a:stretch>
        </p:blipFill>
        <p:spPr>
          <a:xfrm flipH="1">
            <a:off x="6693369" y="1655769"/>
            <a:ext cx="1684969" cy="2414284"/>
          </a:xfrm>
        </p:spPr>
      </p:pic>
      <p:pic>
        <p:nvPicPr>
          <p:cNvPr id="10" name="Picture 9" descr="120134608_801212513971471_3498584053217704234_n.jpg"/>
          <p:cNvPicPr>
            <a:picLocks noChangeAspect="1"/>
          </p:cNvPicPr>
          <p:nvPr/>
        </p:nvPicPr>
        <p:blipFill>
          <a:blip r:embed="rId4"/>
          <a:stretch>
            <a:fillRect/>
          </a:stretch>
        </p:blipFill>
        <p:spPr>
          <a:xfrm flipH="1">
            <a:off x="8488027" y="1655767"/>
            <a:ext cx="1543636" cy="2414286"/>
          </a:xfrm>
          <a:prstGeom prst="rect">
            <a:avLst/>
          </a:prstGeom>
        </p:spPr>
      </p:pic>
      <p:pic>
        <p:nvPicPr>
          <p:cNvPr id="12" name="Content Placeholder 4" descr="120159945_3642035685806993_2722070570887164124_n.jpg"/>
          <p:cNvPicPr>
            <a:picLocks noChangeAspect="1"/>
          </p:cNvPicPr>
          <p:nvPr/>
        </p:nvPicPr>
        <p:blipFill>
          <a:blip r:embed="rId5"/>
          <a:stretch>
            <a:fillRect/>
          </a:stretch>
        </p:blipFill>
        <p:spPr>
          <a:xfrm>
            <a:off x="6749142" y="4215032"/>
            <a:ext cx="3230370" cy="2329673"/>
          </a:xfrm>
          <a:prstGeom prst="rect">
            <a:avLst/>
          </a:prstGeom>
        </p:spPr>
      </p:pic>
      <p:pic>
        <p:nvPicPr>
          <p:cNvPr id="13" name="Picture 12" descr="C:\Users\Home\Desktop\Bayantal LOGO.jpg"/>
          <p:cNvPicPr>
            <a:picLocks noChangeAspect="1" noChangeArrowheads="1"/>
          </p:cNvPicPr>
          <p:nvPr/>
        </p:nvPicPr>
        <p:blipFill>
          <a:blip r:embed="rId2" cstate="print"/>
          <a:srcRect/>
          <a:stretch>
            <a:fillRect/>
          </a:stretch>
        </p:blipFill>
        <p:spPr bwMode="auto">
          <a:xfrm>
            <a:off x="221214" y="198017"/>
            <a:ext cx="1233971" cy="121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068836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622" y="3902621"/>
            <a:ext cx="5523411" cy="2354488"/>
          </a:xfrm>
          <a:ln>
            <a:solidFill>
              <a:schemeClr val="accent2">
                <a:lumMod val="75000"/>
              </a:schemeClr>
            </a:solidFill>
          </a:ln>
        </p:spPr>
        <p:txBody>
          <a:bodyPr>
            <a:normAutofit fontScale="92500" lnSpcReduction="20000"/>
          </a:bodyPr>
          <a:lstStyle/>
          <a:p>
            <a:r>
              <a:rPr lang="mn-MN" dirty="0"/>
              <a:t>Өдрийн эмчилгээ</a:t>
            </a:r>
            <a:r>
              <a:rPr lang="en-US" dirty="0"/>
              <a:t>-</a:t>
            </a:r>
            <a:r>
              <a:rPr lang="mn-MN" dirty="0"/>
              <a:t>5</a:t>
            </a:r>
            <a:endParaRPr lang="en-US" dirty="0"/>
          </a:p>
          <a:p>
            <a:r>
              <a:rPr lang="mn-MN" dirty="0"/>
              <a:t>Сэргээн засах эмчилгээ</a:t>
            </a:r>
            <a:r>
              <a:rPr lang="en-US" dirty="0"/>
              <a:t>-</a:t>
            </a:r>
            <a:r>
              <a:rPr lang="mn-MN" dirty="0"/>
              <a:t>2</a:t>
            </a:r>
            <a:endParaRPr lang="en-US" dirty="0"/>
          </a:p>
          <a:p>
            <a:r>
              <a:rPr lang="mn-MN" dirty="0"/>
              <a:t>Гэрийн тусламж үйлчилгээ</a:t>
            </a:r>
            <a:r>
              <a:rPr lang="en-US" dirty="0"/>
              <a:t>-</a:t>
            </a:r>
            <a:r>
              <a:rPr lang="mn-MN" dirty="0"/>
              <a:t>2</a:t>
            </a:r>
            <a:endParaRPr lang="en-US" dirty="0"/>
          </a:p>
          <a:p>
            <a:r>
              <a:rPr lang="mn-MN" dirty="0"/>
              <a:t>Оношлогоо шинжилгээ</a:t>
            </a:r>
            <a:r>
              <a:rPr lang="en-US" dirty="0"/>
              <a:t>-</a:t>
            </a:r>
            <a:r>
              <a:rPr lang="mn-MN" dirty="0"/>
              <a:t> 50 </a:t>
            </a:r>
            <a:r>
              <a:rPr lang="en-US" dirty="0"/>
              <a:t> </a:t>
            </a:r>
            <a:r>
              <a:rPr lang="mn-MN" dirty="0"/>
              <a:t>хүнд </a:t>
            </a:r>
            <a:r>
              <a:rPr lang="en-US" dirty="0"/>
              <a:t>11 </a:t>
            </a:r>
            <a:r>
              <a:rPr lang="mn-MN" dirty="0"/>
              <a:t>нэр төрлийн шинжилгээ хийгдсэн байна.</a:t>
            </a:r>
          </a:p>
          <a:p>
            <a:endParaRPr lang="en-US" dirty="0"/>
          </a:p>
        </p:txBody>
      </p:sp>
      <p:pic>
        <p:nvPicPr>
          <p:cNvPr id="4" name="Content Placeholder 3" descr="120084345_339361547310888_2596626824040485923_n.jpg"/>
          <p:cNvPicPr>
            <a:picLocks noChangeAspect="1"/>
          </p:cNvPicPr>
          <p:nvPr/>
        </p:nvPicPr>
        <p:blipFill>
          <a:blip r:embed="rId2"/>
          <a:stretch>
            <a:fillRect/>
          </a:stretch>
        </p:blipFill>
        <p:spPr>
          <a:xfrm>
            <a:off x="5826033" y="1078196"/>
            <a:ext cx="5225143" cy="5373888"/>
          </a:xfrm>
          <a:prstGeom prst="rect">
            <a:avLst/>
          </a:prstGeom>
        </p:spPr>
      </p:pic>
      <p:sp>
        <p:nvSpPr>
          <p:cNvPr id="5" name="Rectangle 4"/>
          <p:cNvSpPr/>
          <p:nvPr/>
        </p:nvSpPr>
        <p:spPr>
          <a:xfrm>
            <a:off x="1650274" y="414887"/>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pic>
        <p:nvPicPr>
          <p:cNvPr id="6" name="Picture 5" descr="C:\Users\Home\Desktop\Bayantal LOGO.jpg"/>
          <p:cNvPicPr>
            <a:picLocks noChangeAspect="1" noChangeArrowheads="1"/>
          </p:cNvPicPr>
          <p:nvPr/>
        </p:nvPicPr>
        <p:blipFill>
          <a:blip r:embed="rId3" cstate="print"/>
          <a:srcRect/>
          <a:stretch>
            <a:fillRect/>
          </a:stretch>
        </p:blipFill>
        <p:spPr bwMode="auto">
          <a:xfrm>
            <a:off x="221214" y="198017"/>
            <a:ext cx="1233971" cy="121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3196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1072</Words>
  <Application>Microsoft Office PowerPoint</Application>
  <PresentationFormat>Custom</PresentationFormat>
  <Paragraphs>68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Нийгмийн эрүүл мэндийн чиглэлээр:</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Windows-7</cp:lastModifiedBy>
  <cp:revision>37</cp:revision>
  <dcterms:created xsi:type="dcterms:W3CDTF">2020-09-24T06:41:01Z</dcterms:created>
  <dcterms:modified xsi:type="dcterms:W3CDTF">2020-09-28T02:13:54Z</dcterms:modified>
</cp:coreProperties>
</file>