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8CF87-798D-4EE1-A000-96C1FC275BA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25746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8CF87-798D-4EE1-A000-96C1FC275BA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160300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8CF87-798D-4EE1-A000-96C1FC275BA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164835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8CF87-798D-4EE1-A000-96C1FC275BA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94651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8CF87-798D-4EE1-A000-96C1FC275BAD}"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286898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8CF87-798D-4EE1-A000-96C1FC275BA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406379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8CF87-798D-4EE1-A000-96C1FC275BAD}"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72505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8CF87-798D-4EE1-A000-96C1FC275BAD}"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335914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8CF87-798D-4EE1-A000-96C1FC275BAD}"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370589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8CF87-798D-4EE1-A000-96C1FC275BA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121503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8CF87-798D-4EE1-A000-96C1FC275BAD}"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EE666-E37C-4A3C-B7C2-3463EEC7882B}" type="slidenum">
              <a:rPr lang="en-US" smtClean="0"/>
              <a:t>‹#›</a:t>
            </a:fld>
            <a:endParaRPr lang="en-US"/>
          </a:p>
        </p:txBody>
      </p:sp>
    </p:spTree>
    <p:extLst>
      <p:ext uri="{BB962C8B-B14F-4D97-AF65-F5344CB8AC3E}">
        <p14:creationId xmlns:p14="http://schemas.microsoft.com/office/powerpoint/2010/main" val="17319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8CF87-798D-4EE1-A000-96C1FC275BAD}" type="datetimeFigureOut">
              <a:rPr lang="en-US" smtClean="0"/>
              <a:t>8/31/2020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EE666-E37C-4A3C-B7C2-3463EEC7882B}" type="slidenum">
              <a:rPr lang="en-US" smtClean="0"/>
              <a:t>‹#›</a:t>
            </a:fld>
            <a:endParaRPr lang="en-US"/>
          </a:p>
        </p:txBody>
      </p:sp>
    </p:spTree>
    <p:extLst>
      <p:ext uri="{BB962C8B-B14F-4D97-AF65-F5344CB8AC3E}">
        <p14:creationId xmlns:p14="http://schemas.microsoft.com/office/powerpoint/2010/main" val="1590477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4425780" y="46682"/>
            <a:ext cx="2971800" cy="3019444"/>
          </a:xfrm>
          <a:prstGeom prst="ellipse">
            <a:avLst/>
          </a:prstGeom>
          <a:ln>
            <a:noFill/>
          </a:ln>
          <a:effectLst>
            <a:softEdge rad="112500"/>
          </a:effectLst>
        </p:spPr>
      </p:pic>
      <p:sp>
        <p:nvSpPr>
          <p:cNvPr id="5" name="Rectangle 4"/>
          <p:cNvSpPr/>
          <p:nvPr/>
        </p:nvSpPr>
        <p:spPr>
          <a:xfrm>
            <a:off x="822959" y="3495041"/>
            <a:ext cx="11051177" cy="2800767"/>
          </a:xfrm>
          <a:prstGeom prst="rect">
            <a:avLst/>
          </a:prstGeom>
        </p:spPr>
        <p:txBody>
          <a:bodyPr wrap="square">
            <a:spAutoFit/>
          </a:bodyPr>
          <a:lstStyle/>
          <a:p>
            <a:pPr algn="ctr"/>
            <a:r>
              <a:rPr lang="mn-MN" sz="4400" b="1" dirty="0">
                <a:solidFill>
                  <a:schemeClr val="accent5">
                    <a:lumMod val="75000"/>
                  </a:schemeClr>
                </a:solidFill>
                <a:latin typeface="Arial" panose="020B0604020202020204" pitchFamily="34" charset="0"/>
                <a:cs typeface="Arial" panose="020B0604020202020204" pitchFamily="34" charset="0"/>
              </a:rPr>
              <a:t>ГОВЬСҮМБЭР АЙМГИЙН</a:t>
            </a:r>
          </a:p>
          <a:p>
            <a:pPr algn="ctr"/>
            <a:r>
              <a:rPr lang="en-US" sz="4400" b="1" dirty="0">
                <a:solidFill>
                  <a:schemeClr val="accent5">
                    <a:lumMod val="75000"/>
                  </a:schemeClr>
                </a:solidFill>
                <a:latin typeface="Arial" panose="020B0604020202020204" pitchFamily="34" charset="0"/>
                <a:cs typeface="Arial" panose="020B0604020202020204" pitchFamily="34" charset="0"/>
              </a:rPr>
              <a:t> </a:t>
            </a:r>
            <a:r>
              <a:rPr lang="mn-MN" sz="4400" b="1" dirty="0">
                <a:solidFill>
                  <a:schemeClr val="accent5">
                    <a:lumMod val="75000"/>
                  </a:schemeClr>
                </a:solidFill>
                <a:latin typeface="Arial" panose="020B0604020202020204" pitchFamily="34" charset="0"/>
                <a:cs typeface="Arial" panose="020B0604020202020204" pitchFamily="34" charset="0"/>
              </a:rPr>
              <a:t>БАЯНТАЛ СУМ</a:t>
            </a:r>
          </a:p>
          <a:p>
            <a:pPr algn="ctr"/>
            <a:r>
              <a:rPr lang="en-US" sz="4400" b="1" dirty="0">
                <a:solidFill>
                  <a:schemeClr val="tx2">
                    <a:lumMod val="50000"/>
                  </a:schemeClr>
                </a:solidFill>
                <a:latin typeface="Arial" panose="020B0604020202020204" pitchFamily="34" charset="0"/>
                <a:cs typeface="Arial" panose="020B0604020202020204" pitchFamily="34" charset="0"/>
              </a:rPr>
              <a:t/>
            </a:r>
            <a:br>
              <a:rPr lang="en-US" sz="4400" b="1" dirty="0">
                <a:solidFill>
                  <a:schemeClr val="tx2">
                    <a:lumMod val="50000"/>
                  </a:schemeClr>
                </a:solidFill>
                <a:latin typeface="Arial" panose="020B0604020202020204" pitchFamily="34" charset="0"/>
                <a:cs typeface="Arial" panose="020B0604020202020204" pitchFamily="34" charset="0"/>
              </a:rPr>
            </a:br>
            <a:r>
              <a:rPr lang="en-US" sz="4400" b="1" dirty="0" smtClean="0">
                <a:solidFill>
                  <a:schemeClr val="accent5">
                    <a:lumMod val="75000"/>
                  </a:schemeClr>
                </a:solidFill>
                <a:latin typeface="Arial" panose="020B0604020202020204" pitchFamily="34" charset="0"/>
                <a:cs typeface="Arial" panose="020B0604020202020204" pitchFamily="34" charset="0"/>
              </a:rPr>
              <a:t>2020.08.</a:t>
            </a:r>
            <a:r>
              <a:rPr lang="mn-MN" sz="4400" b="1" smtClean="0">
                <a:solidFill>
                  <a:schemeClr val="accent5">
                    <a:lumMod val="75000"/>
                  </a:schemeClr>
                </a:solidFill>
                <a:latin typeface="Arial" panose="020B0604020202020204" pitchFamily="34" charset="0"/>
                <a:cs typeface="Arial" panose="020B0604020202020204" pitchFamily="34" charset="0"/>
              </a:rPr>
              <a:t>3</a:t>
            </a:r>
            <a:r>
              <a:rPr lang="en-US" sz="4400" b="1" smtClean="0">
                <a:solidFill>
                  <a:schemeClr val="accent5">
                    <a:lumMod val="75000"/>
                  </a:schemeClr>
                </a:solidFill>
                <a:latin typeface="Arial" panose="020B0604020202020204" pitchFamily="34" charset="0"/>
                <a:cs typeface="Arial" panose="020B0604020202020204" pitchFamily="34" charset="0"/>
              </a:rPr>
              <a:t>1</a:t>
            </a:r>
            <a:endParaRPr lang="en-US" sz="44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3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9908" y="1047095"/>
            <a:ext cx="8682446" cy="2246769"/>
          </a:xfrm>
          <a:prstGeom prst="rect">
            <a:avLst/>
          </a:prstGeom>
        </p:spPr>
        <p:txBody>
          <a:bodyPr wrap="square">
            <a:spAutoFit/>
          </a:bodyPr>
          <a:lstStyle/>
          <a:p>
            <a:r>
              <a:rPr lang="mn-MN" sz="4800" dirty="0">
                <a:solidFill>
                  <a:schemeClr val="tx2">
                    <a:lumMod val="50000"/>
                  </a:schemeClr>
                </a:solidFill>
                <a:latin typeface="Arial" panose="020B0604020202020204" pitchFamily="34" charset="0"/>
                <a:cs typeface="Arial" panose="020B0604020202020204" pitchFamily="34" charset="0"/>
              </a:rPr>
              <a:t>АНХААРАЛ   ХАНДУУЛСАНД </a:t>
            </a:r>
            <a:br>
              <a:rPr lang="mn-MN" sz="4800" dirty="0">
                <a:solidFill>
                  <a:schemeClr val="tx2">
                    <a:lumMod val="50000"/>
                  </a:schemeClr>
                </a:solidFill>
                <a:latin typeface="Arial" panose="020B0604020202020204" pitchFamily="34" charset="0"/>
                <a:cs typeface="Arial" panose="020B0604020202020204" pitchFamily="34" charset="0"/>
              </a:rPr>
            </a:br>
            <a:r>
              <a:rPr lang="mn-MN" sz="4800" dirty="0">
                <a:solidFill>
                  <a:schemeClr val="tx2">
                    <a:lumMod val="50000"/>
                  </a:schemeClr>
                </a:solidFill>
                <a:latin typeface="Arial" panose="020B0604020202020204" pitchFamily="34" charset="0"/>
                <a:cs typeface="Arial" panose="020B0604020202020204" pitchFamily="34" charset="0"/>
              </a:rPr>
              <a:t>                 БАЯРЛАЛАА</a:t>
            </a:r>
            <a:r>
              <a:rPr lang="en-US" sz="4400" dirty="0">
                <a:solidFill>
                  <a:schemeClr val="tx2">
                    <a:lumMod val="50000"/>
                  </a:schemeClr>
                </a:solidFill>
                <a:latin typeface="Arial" panose="020B0604020202020204" pitchFamily="34" charset="0"/>
                <a:cs typeface="Arial" panose="020B0604020202020204" pitchFamily="34" charset="0"/>
              </a:rPr>
              <a:t/>
            </a:r>
            <a:br>
              <a:rPr lang="en-US" sz="4400" dirty="0">
                <a:solidFill>
                  <a:schemeClr val="tx2">
                    <a:lumMod val="50000"/>
                  </a:schemeClr>
                </a:solidFill>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p:txBody>
      </p:sp>
      <p:pic>
        <p:nvPicPr>
          <p:cNvPr id="5" name="Picture 4" descr="C:\Users\User\Documents\f2ca773fb0fd527c4a8ae444e206a6c1.jpg"/>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252" y="3022608"/>
            <a:ext cx="6172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2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63336" y="370582"/>
            <a:ext cx="9858103" cy="1077218"/>
          </a:xfrm>
          <a:prstGeom prst="rect">
            <a:avLst/>
          </a:prstGeom>
        </p:spPr>
        <p:txBody>
          <a:bodyPr wrap="square">
            <a:spAutoFit/>
          </a:bodyPr>
          <a:lstStyle/>
          <a:p>
            <a:r>
              <a:rPr lang="en-US" sz="3200" b="1" dirty="0" smtClean="0">
                <a:solidFill>
                  <a:schemeClr val="accent5">
                    <a:lumMod val="75000"/>
                  </a:schemeClr>
                </a:solidFill>
                <a:latin typeface="0 Arial "/>
                <a:cs typeface="Times New Roman" pitchFamily="18" charset="0"/>
              </a:rPr>
              <a:t>    </a:t>
            </a:r>
            <a:r>
              <a:rPr lang="mn-MN" sz="3200" b="1" dirty="0" smtClean="0">
                <a:solidFill>
                  <a:schemeClr val="accent5">
                    <a:lumMod val="75000"/>
                  </a:schemeClr>
                </a:solidFill>
                <a:latin typeface="0 Arial "/>
                <a:cs typeface="Times New Roman" pitchFamily="18" charset="0"/>
              </a:rPr>
              <a:t>Удирдлага зохион байгуулалтын хүрээнд:</a:t>
            </a:r>
            <a:r>
              <a:rPr lang="en-US" sz="3200" dirty="0" smtClean="0">
                <a:solidFill>
                  <a:schemeClr val="accent5">
                    <a:lumMod val="75000"/>
                  </a:schemeClr>
                </a:solidFill>
                <a:latin typeface="0 Arial "/>
                <a:cs typeface="Times New Roman" pitchFamily="18" charset="0"/>
              </a:rPr>
              <a:t/>
            </a:r>
            <a:br>
              <a:rPr lang="en-US" sz="3200" dirty="0" smtClean="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pic>
        <p:nvPicPr>
          <p:cNvPr id="7" name="Picture 2" descr="117955351_988774671564138_7717149611233117013_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78" y="1637618"/>
            <a:ext cx="4912043"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User\AppData\Local\Microsoft\Windows\INetCache\Content.Word\118351601_3633476170016858_193590857972770182_n.jpg"/>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362873" y="711289"/>
            <a:ext cx="3114674" cy="4967333"/>
          </a:xfrm>
          <a:prstGeom prst="rect">
            <a:avLst/>
          </a:prstGeom>
          <a:noFill/>
          <a:ln>
            <a:noFill/>
          </a:ln>
        </p:spPr>
      </p:pic>
      <p:sp>
        <p:nvSpPr>
          <p:cNvPr id="9" name="Rectangle 8"/>
          <p:cNvSpPr/>
          <p:nvPr/>
        </p:nvSpPr>
        <p:spPr>
          <a:xfrm>
            <a:off x="591977" y="4942111"/>
            <a:ext cx="10811899" cy="1323439"/>
          </a:xfrm>
          <a:prstGeom prst="rect">
            <a:avLst/>
          </a:prstGeom>
        </p:spPr>
        <p:txBody>
          <a:bodyPr wrap="square">
            <a:spAutoFit/>
          </a:bodyPr>
          <a:lstStyle/>
          <a:p>
            <a:pPr algn="just"/>
            <a:r>
              <a:rPr lang="en-US" dirty="0" smtClean="0">
                <a:latin typeface="Times New Roman" panose="02020603050405020304" pitchFamily="18" charset="0"/>
                <a:ea typeface="Calibri" panose="020F0502020204030204" pitchFamily="34" charset="0"/>
              </a:rPr>
              <a:t> </a:t>
            </a:r>
            <a:r>
              <a:rPr lang="mn-MN" sz="2000" dirty="0">
                <a:latin typeface="Arial" panose="020B0604020202020204" pitchFamily="34" charset="0"/>
                <a:ea typeface="Calibri" panose="020F0502020204030204" pitchFamily="34" charset="0"/>
                <a:cs typeface="Arial" panose="020B0604020202020204" pitchFamily="34" charset="0"/>
              </a:rPr>
              <a:t>Сумын өвөлжилтийн бэлтгэл хангах тухай сумын Засаг даргын захирамж гарч хавсралтаар өвөлжилтийн бэлтгэл ажлын төлөвлөгөөг батлан  албан байгууллага аж ахуйн нэгжүүдэд хүргүүлэн 14 хоног тутамд биелэлтийг хүлээн авч хяналт тавин ажиллаж байна.</a:t>
            </a:r>
            <a:endParaRPr lang="en-US" sz="2000" dirty="0"/>
          </a:p>
        </p:txBody>
      </p:sp>
    </p:spTree>
    <p:extLst>
      <p:ext uri="{BB962C8B-B14F-4D97-AF65-F5344CB8AC3E}">
        <p14:creationId xmlns:p14="http://schemas.microsoft.com/office/powerpoint/2010/main" val="425122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76399" y="515034"/>
            <a:ext cx="9897291" cy="1077218"/>
          </a:xfrm>
          <a:prstGeom prst="rect">
            <a:avLst/>
          </a:prstGeom>
        </p:spPr>
        <p:txBody>
          <a:bodyPr wrap="square">
            <a:spAutoFit/>
          </a:bodyPr>
          <a:lstStyle/>
          <a:p>
            <a:r>
              <a:rPr lang="en-US" sz="3200" b="1" dirty="0" smtClean="0">
                <a:solidFill>
                  <a:schemeClr val="accent5">
                    <a:lumMod val="75000"/>
                  </a:schemeClr>
                </a:solidFill>
                <a:latin typeface="0 Arial "/>
                <a:cs typeface="Times New Roman" pitchFamily="18" charset="0"/>
              </a:rPr>
              <a:t>     </a:t>
            </a:r>
            <a:r>
              <a:rPr lang="mn-MN" sz="3200" b="1" dirty="0" smtClean="0">
                <a:solidFill>
                  <a:schemeClr val="accent5">
                    <a:lumMod val="75000"/>
                  </a:schemeClr>
                </a:solidFill>
                <a:latin typeface="0 Arial "/>
                <a:cs typeface="Times New Roman" pitchFamily="18" charset="0"/>
              </a:rPr>
              <a:t>Удирдлага </a:t>
            </a:r>
            <a:r>
              <a:rPr lang="mn-MN" sz="3200" b="1" dirty="0">
                <a:solidFill>
                  <a:schemeClr val="accent5">
                    <a:lumMod val="75000"/>
                  </a:schemeClr>
                </a:solidFill>
                <a:latin typeface="0 Arial "/>
                <a:cs typeface="Times New Roman" pitchFamily="18" charset="0"/>
              </a:rPr>
              <a:t>зохион байгуулалтын хүрээнд:</a:t>
            </a:r>
            <a:r>
              <a:rPr lang="en-US" sz="3200" dirty="0">
                <a:solidFill>
                  <a:schemeClr val="accent5">
                    <a:lumMod val="75000"/>
                  </a:schemeClr>
                </a:solidFill>
                <a:latin typeface="0 Arial "/>
                <a:cs typeface="Times New Roman" pitchFamily="18" charset="0"/>
              </a:rPr>
              <a:t/>
            </a:r>
            <a:br>
              <a:rPr lang="en-US" sz="3200" dirty="0">
                <a:solidFill>
                  <a:schemeClr val="accent5">
                    <a:lumMod val="75000"/>
                  </a:schemeClr>
                </a:solidFill>
                <a:latin typeface="0 Arial "/>
                <a:cs typeface="Times New Roman" pitchFamily="18" charset="0"/>
              </a:rPr>
            </a:br>
            <a:endParaRPr lang="en-US" sz="3200" dirty="0">
              <a:solidFill>
                <a:schemeClr val="accent5">
                  <a:lumMod val="75000"/>
                </a:schemeClr>
              </a:solidFill>
              <a:latin typeface="0 Arial "/>
            </a:endParaRPr>
          </a:p>
        </p:txBody>
      </p:sp>
      <p:sp>
        <p:nvSpPr>
          <p:cNvPr id="6" name="Rectangle 5"/>
          <p:cNvSpPr/>
          <p:nvPr/>
        </p:nvSpPr>
        <p:spPr>
          <a:xfrm>
            <a:off x="309155" y="4394855"/>
            <a:ext cx="11369038" cy="2154436"/>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       Сумын Орон нутаг хөгжлийн сангийн 2020 оны төлөвлөгөөний  дагуу “Худаг засварлах/Ухаалаг худаг бий болгох ”, “Худаг засварлах” шууд худалдан авалтын ажлуудын сонгон шалгаруулалт явагдаж байна.</a:t>
            </a:r>
            <a:r>
              <a:rPr lang="mn-MN"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Мөн </a:t>
            </a:r>
            <a:r>
              <a:rPr lang="mn-MN" dirty="0">
                <a:latin typeface="Arial" panose="020B0604020202020204" pitchFamily="34" charset="0"/>
                <a:cs typeface="Arial" panose="020B0604020202020204" pitchFamily="34" charset="0"/>
              </a:rPr>
              <a:t>орон нутаг хөгжил сангийн </a:t>
            </a:r>
            <a:r>
              <a:rPr lang="mn-MN" dirty="0" smtClean="0">
                <a:latin typeface="Arial" panose="020B0604020202020204" pitchFamily="34" charset="0"/>
                <a:cs typeface="Arial" panose="020B0604020202020204" pitchFamily="34" charset="0"/>
              </a:rPr>
              <a:t>хөрөнгийн </a:t>
            </a:r>
            <a:r>
              <a:rPr lang="mn-MN" dirty="0">
                <a:latin typeface="Arial" panose="020B0604020202020204" pitchFamily="34" charset="0"/>
                <a:cs typeface="Arial" panose="020B0604020202020204" pitchFamily="34" charset="0"/>
              </a:rPr>
              <a:t>10,000,000 </a:t>
            </a:r>
            <a:r>
              <a:rPr lang="mn-MN" dirty="0" smtClean="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төгрөгөөр "Миг онгоцны тохижилт, хашаажуулалт болон цэргийн нисгэгчдийн хөшөөг сэргээн засварлах" </a:t>
            </a:r>
            <a:r>
              <a:rPr lang="mn-MN" dirty="0" smtClean="0">
                <a:latin typeface="Arial" panose="020B0604020202020204" pitchFamily="34" charset="0"/>
                <a:cs typeface="Arial" panose="020B0604020202020204" pitchFamily="34" charset="0"/>
              </a:rPr>
              <a:t>ажил, сумын </a:t>
            </a:r>
            <a:r>
              <a:rPr lang="mn-MN" dirty="0">
                <a:latin typeface="Arial" panose="020B0604020202020204" pitchFamily="34" charset="0"/>
                <a:cs typeface="Arial" panose="020B0604020202020204" pitchFamily="34" charset="0"/>
              </a:rPr>
              <a:t>2-р </a:t>
            </a:r>
            <a:r>
              <a:rPr lang="mn-MN" dirty="0" smtClean="0">
                <a:latin typeface="Arial" panose="020B0604020202020204" pitchFamily="34" charset="0"/>
                <a:cs typeface="Arial" panose="020B0604020202020204" pitchFamily="34" charset="0"/>
              </a:rPr>
              <a:t>багийн нутаг дэвсгэрийн </a:t>
            </a:r>
            <a:r>
              <a:rPr lang="mn-MN" dirty="0">
                <a:latin typeface="Arial" panose="020B0604020202020204" pitchFamily="34" charset="0"/>
                <a:cs typeface="Arial" panose="020B0604020202020204" pitchFamily="34" charset="0"/>
              </a:rPr>
              <a:t>Төмөр замын </a:t>
            </a:r>
            <a:r>
              <a:rPr lang="mn-MN" dirty="0" smtClean="0">
                <a:latin typeface="Arial" panose="020B0604020202020204" pitchFamily="34" charset="0"/>
                <a:cs typeface="Arial" panose="020B0604020202020204" pitchFamily="34" charset="0"/>
              </a:rPr>
              <a:t>“Лүн” </a:t>
            </a:r>
            <a:r>
              <a:rPr lang="mn-MN" dirty="0">
                <a:latin typeface="Arial" panose="020B0604020202020204" pitchFamily="34" charset="0"/>
                <a:cs typeface="Arial" panose="020B0604020202020204" pitchFamily="34" charset="0"/>
              </a:rPr>
              <a:t>зөрлөг, </a:t>
            </a:r>
            <a:r>
              <a:rPr lang="mn-MN" dirty="0" smtClean="0">
                <a:latin typeface="Arial" panose="020B0604020202020204" pitchFamily="34" charset="0"/>
                <a:cs typeface="Arial" panose="020B0604020202020204" pitchFamily="34" charset="0"/>
              </a:rPr>
              <a:t>“Оорцог энгэр” </a:t>
            </a:r>
            <a:r>
              <a:rPr lang="mn-MN" dirty="0">
                <a:latin typeface="Arial" panose="020B0604020202020204" pitchFamily="34" charset="0"/>
                <a:cs typeface="Arial" panose="020B0604020202020204" pitchFamily="34" charset="0"/>
              </a:rPr>
              <a:t>зөрлөгүүдэд </a:t>
            </a:r>
            <a:r>
              <a:rPr lang="mn-MN" dirty="0" smtClean="0">
                <a:latin typeface="Arial" panose="020B0604020202020204" pitchFamily="34" charset="0"/>
                <a:cs typeface="Arial" panose="020B0604020202020204" pitchFamily="34" charset="0"/>
              </a:rPr>
              <a:t>“Явган </a:t>
            </a:r>
            <a:r>
              <a:rPr lang="mn-MN" dirty="0">
                <a:latin typeface="Arial" panose="020B0604020202020204" pitchFamily="34" charset="0"/>
                <a:cs typeface="Arial" panose="020B0604020202020204" pitchFamily="34" charset="0"/>
              </a:rPr>
              <a:t>хүний зам, гэрэлтүүлэг </a:t>
            </a:r>
            <a:r>
              <a:rPr lang="mn-MN" dirty="0" smtClean="0">
                <a:latin typeface="Arial" panose="020B0604020202020204" pitchFamily="34" charset="0"/>
                <a:cs typeface="Arial" panose="020B0604020202020204" pitchFamily="34" charset="0"/>
              </a:rPr>
              <a:t>тавих” ажлыг 10,000,000  төгрөгөөр тус тус хийлгэх ажлын даалгаврыг гарган сонгон шалгаруулалтын ажлыг  эхлүүлэхэд бэлэн  болсон байна.</a:t>
            </a:r>
            <a:r>
              <a:rPr lang="mn-MN"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1026" name="Picture 2" descr="https://scontent.fuln1-1.fna.fbcdn.net/v/t1.0-9/118193838_1571163206397645_483093032623427917_o.jpg?_nc_cat=111&amp;_nc_sid=b9115d&amp;_nc_ohc=sh9BGA8OeP8AX8N9zlo&amp;_nc_ht=scontent.fuln1-1.fna&amp;oh=ca63339a26a5fb6bee4b6fc621ab8223&amp;oe=5F70983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46" y="1647371"/>
            <a:ext cx="5364011" cy="26923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content.fuln1-2.fna.fbcdn.net/v/t1.0-9/118356292_1571192613061371_1842782442730537375_o.jpg?_nc_cat=107&amp;_nc_sid=b9115d&amp;_nc_ohc=lwXazp29QusAX-maTpf&amp;_nc_ht=scontent.fuln1-2.fna&amp;oh=6da997442ed98dc0597ace2beca8c640&amp;oe=5F72E83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6480" y="1647371"/>
            <a:ext cx="5551713" cy="269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5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58833" y="414886"/>
            <a:ext cx="10014857" cy="523220"/>
          </a:xfrm>
          <a:prstGeom prst="rect">
            <a:avLst/>
          </a:prstGeom>
        </p:spPr>
        <p:txBody>
          <a:bodyPr wrap="square">
            <a:spAutoFit/>
          </a:bodyPr>
          <a:lstStyle/>
          <a:p>
            <a:r>
              <a:rPr lang="mn-MN" sz="2800" b="1" dirty="0" smtClean="0">
                <a:solidFill>
                  <a:schemeClr val="accent5">
                    <a:lumMod val="75000"/>
                  </a:schemeClr>
                </a:solidFill>
                <a:latin typeface="0 Arial " pitchFamily="34" charset="-52"/>
                <a:cs typeface="Times New Roman" pitchFamily="18" charset="0"/>
              </a:rPr>
              <a:t>Боловсрол</a:t>
            </a:r>
            <a:r>
              <a:rPr lang="mn-MN" sz="2800" b="1" dirty="0">
                <a:solidFill>
                  <a:schemeClr val="accent5">
                    <a:lumMod val="75000"/>
                  </a:schemeClr>
                </a:solidFill>
                <a:latin typeface="0 Arial " pitchFamily="34" charset="-52"/>
                <a:cs typeface="Times New Roman" pitchFamily="18" charset="0"/>
              </a:rPr>
              <a:t>, Эрүүл мэнд, Соёлын салбарын хүрээнд:</a:t>
            </a:r>
            <a:endParaRPr lang="en-US" sz="2800" dirty="0"/>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28" y="1694451"/>
            <a:ext cx="2712252" cy="3400063"/>
          </a:xfrm>
          <a:prstGeom prst="rect">
            <a:avLst/>
          </a:prstGeom>
          <a:noFill/>
          <a:ln>
            <a:noFill/>
          </a:ln>
        </p:spPr>
      </p:pic>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634" y="1694450"/>
            <a:ext cx="2729276" cy="3400063"/>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325" y="1694450"/>
            <a:ext cx="2820714" cy="3400063"/>
          </a:xfrm>
          <a:prstGeom prst="rect">
            <a:avLst/>
          </a:prstGeom>
          <a:noFill/>
          <a:ln>
            <a:noFill/>
          </a:ln>
        </p:spPr>
      </p:pic>
      <p:sp>
        <p:nvSpPr>
          <p:cNvPr id="14" name="Rectangle 13"/>
          <p:cNvSpPr/>
          <p:nvPr/>
        </p:nvSpPr>
        <p:spPr>
          <a:xfrm>
            <a:off x="213828" y="5249724"/>
            <a:ext cx="11594995" cy="1409617"/>
          </a:xfrm>
          <a:prstGeom prst="rect">
            <a:avLst/>
          </a:prstGeom>
        </p:spPr>
        <p:txBody>
          <a:bodyPr wrap="square">
            <a:spAutoFit/>
          </a:bodyPr>
          <a:lstStyle/>
          <a:p>
            <a:pPr algn="just">
              <a:lnSpc>
                <a:spcPct val="107000"/>
              </a:lnSpc>
              <a:spcAft>
                <a:spcPts val="800"/>
              </a:spcAft>
            </a:pPr>
            <a:r>
              <a:rPr lang="mn-MN" sz="2000" dirty="0" smtClean="0">
                <a:latin typeface="Arial" panose="020B0604020202020204" pitchFamily="34" charset="0"/>
                <a:ea typeface="Calibri" panose="020F0502020204030204" pitchFamily="34" charset="0"/>
                <a:cs typeface="Times New Roman" panose="02020603050405020304" pitchFamily="18" charset="0"/>
              </a:rPr>
              <a:t>    Ерөнхий боловсролын сургууль болон сургуулийн өмнөх боловсролын байгууллагын </a:t>
            </a:r>
            <a:r>
              <a:rPr lang="mn-MN" sz="2000" dirty="0">
                <a:latin typeface="Arial" panose="020B0604020202020204" pitchFamily="34" charset="0"/>
                <a:ea typeface="Calibri" panose="020F0502020204030204" pitchFamily="34" charset="0"/>
                <a:cs typeface="Times New Roman" panose="02020603050405020304" pitchFamily="18" charset="0"/>
              </a:rPr>
              <a:t>багш </a:t>
            </a:r>
            <a:r>
              <a:rPr lang="mn-MN" sz="2000" dirty="0" smtClean="0">
                <a:latin typeface="Arial" panose="020B0604020202020204" pitchFamily="34" charset="0"/>
                <a:ea typeface="Calibri" panose="020F0502020204030204" pitchFamily="34" charset="0"/>
                <a:cs typeface="Times New Roman" panose="02020603050405020304" pitchFamily="18" charset="0"/>
              </a:rPr>
              <a:t>ажилтнууд </a:t>
            </a:r>
            <a:r>
              <a:rPr lang="mn-MN" sz="2000" dirty="0">
                <a:latin typeface="Arial" panose="020B0604020202020204" pitchFamily="34" charset="0"/>
                <a:ea typeface="Calibri" panose="020F0502020204030204" pitchFamily="34" charset="0"/>
                <a:cs typeface="Times New Roman" panose="02020603050405020304" pitchFamily="18" charset="0"/>
              </a:rPr>
              <a:t>2020 оны 08 дугаар сарын 25-ны өдрөөс ажилдаа орж, анги танхимаа цэвэрлэн, </a:t>
            </a:r>
            <a:r>
              <a:rPr lang="mn-MN" sz="2000" dirty="0" smtClean="0">
                <a:latin typeface="Arial" panose="020B0604020202020204" pitchFamily="34" charset="0"/>
                <a:ea typeface="Calibri" panose="020F0502020204030204" pitchFamily="34" charset="0"/>
                <a:cs typeface="Times New Roman" panose="02020603050405020304" pitchFamily="18" charset="0"/>
              </a:rPr>
              <a:t>ариутгал, халдваргүйжүүлэлт, шавьжгүйтгэлийг мэргэжлийн байгууллагаар хийлгэж хичээлийн шинэ жилийн бэлтгэлийг </a:t>
            </a:r>
            <a:r>
              <a:rPr lang="mn-MN" sz="2000" dirty="0">
                <a:latin typeface="Arial" panose="020B0604020202020204" pitchFamily="34" charset="0"/>
                <a:ea typeface="Calibri" panose="020F0502020204030204" pitchFamily="34" charset="0"/>
                <a:cs typeface="Times New Roman" panose="02020603050405020304" pitchFamily="18" charset="0"/>
              </a:rPr>
              <a:t>ханган ажиллаж байна.</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Content Placeholder 3"/>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8975963" y="1694450"/>
            <a:ext cx="2832860" cy="3400063"/>
          </a:xfrm>
        </p:spPr>
      </p:pic>
    </p:spTree>
    <p:extLst>
      <p:ext uri="{BB962C8B-B14F-4D97-AF65-F5344CB8AC3E}">
        <p14:creationId xmlns:p14="http://schemas.microsoft.com/office/powerpoint/2010/main" val="273286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578428" y="576590"/>
            <a:ext cx="10243458"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pic>
        <p:nvPicPr>
          <p:cNvPr id="4098" name="Picture 2" descr="118472294_967299680420493_4150322391907927830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829" y="1650683"/>
            <a:ext cx="3835657" cy="30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1260" y="1650683"/>
            <a:ext cx="3675643" cy="3025820"/>
          </a:xfrm>
          <a:prstGeom prst="rect">
            <a:avLst/>
          </a:prstGeom>
        </p:spPr>
      </p:pic>
      <p:pic>
        <p:nvPicPr>
          <p:cNvPr id="4099" name="Picture 3" descr="118247770_347492846427496_2268544961377670487_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6015" y="1650683"/>
            <a:ext cx="3541367" cy="302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3828" y="5036459"/>
            <a:ext cx="11503553" cy="923330"/>
          </a:xfrm>
          <a:prstGeom prst="rect">
            <a:avLst/>
          </a:prstGeom>
        </p:spPr>
        <p:txBody>
          <a:bodyPr wrap="square">
            <a:spAutoFit/>
          </a:bodyPr>
          <a:lstStyle/>
          <a:p>
            <a:pPr algn="just"/>
            <a:r>
              <a:rPr lang="mn-MN" dirty="0" smtClean="0">
                <a:latin typeface="Arial" panose="020B0604020202020204" pitchFamily="34" charset="0"/>
                <a:ea typeface="Times New Roman" panose="02020603050405020304" pitchFamily="18" charset="0"/>
              </a:rPr>
              <a:t>   Сумын боловсролын байгууллагууд нь өвөлжилтийн </a:t>
            </a:r>
            <a:r>
              <a:rPr lang="mn-MN" dirty="0">
                <a:latin typeface="Arial" panose="020B0604020202020204" pitchFamily="34" charset="0"/>
                <a:ea typeface="Times New Roman" panose="02020603050405020304" pitchFamily="18" charset="0"/>
              </a:rPr>
              <a:t>бэлтгэл ажлыг хангахтай холбогдуулан төлөвлөгөө гаргаж </a:t>
            </a:r>
            <a:r>
              <a:rPr lang="mn-MN" dirty="0" smtClean="0">
                <a:latin typeface="Arial" panose="020B0604020202020204" pitchFamily="34" charset="0"/>
                <a:ea typeface="Times New Roman" panose="02020603050405020304" pitchFamily="18" charset="0"/>
              </a:rPr>
              <a:t>төлөвлөгөөний </a:t>
            </a:r>
            <a:r>
              <a:rPr lang="mn-MN" dirty="0">
                <a:latin typeface="Arial" panose="020B0604020202020204" pitchFamily="34" charset="0"/>
                <a:ea typeface="Times New Roman" panose="02020603050405020304" pitchFamily="18" charset="0"/>
              </a:rPr>
              <a:t>дагуу </a:t>
            </a:r>
            <a:r>
              <a:rPr lang="mn-MN" dirty="0" smtClean="0">
                <a:latin typeface="Arial" panose="020B0604020202020204" pitchFamily="34" charset="0"/>
                <a:ea typeface="Times New Roman" panose="02020603050405020304" pitchFamily="18" charset="0"/>
              </a:rPr>
              <a:t>сургууль,цэцэрлэгийн </a:t>
            </a:r>
            <a:r>
              <a:rPr lang="mn-MN" dirty="0">
                <a:latin typeface="Arial" panose="020B0604020202020204" pitchFamily="34" charset="0"/>
                <a:ea typeface="Times New Roman" panose="02020603050405020304" pitchFamily="18" charset="0"/>
              </a:rPr>
              <a:t>анги танхимын дулаалга, </a:t>
            </a:r>
            <a:r>
              <a:rPr lang="mn-MN" dirty="0" smtClean="0">
                <a:latin typeface="Arial" panose="020B0604020202020204" pitchFamily="34" charset="0"/>
                <a:ea typeface="Times New Roman" panose="02020603050405020304" pitchFamily="18" charset="0"/>
              </a:rPr>
              <a:t>сантехник,  хаалга болон  ханыг  засварлан  шаардлагатай  тохиолдолд хэрэглэх материалын нөөц бүрдүүлэн ажиллаж  </a:t>
            </a:r>
            <a:r>
              <a:rPr lang="mn-MN" dirty="0">
                <a:latin typeface="Arial" panose="020B0604020202020204" pitchFamily="34" charset="0"/>
                <a:ea typeface="Times New Roman" panose="02020603050405020304" pitchFamily="18" charset="0"/>
              </a:rPr>
              <a:t>байна. </a:t>
            </a:r>
            <a:endParaRPr lang="en-US" dirty="0"/>
          </a:p>
        </p:txBody>
      </p:sp>
    </p:spTree>
    <p:extLst>
      <p:ext uri="{BB962C8B-B14F-4D97-AF65-F5344CB8AC3E}">
        <p14:creationId xmlns:p14="http://schemas.microsoft.com/office/powerpoint/2010/main" val="44412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89462" y="515034"/>
            <a:ext cx="10040983"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6" name="Rectangle 5"/>
          <p:cNvSpPr/>
          <p:nvPr/>
        </p:nvSpPr>
        <p:spPr>
          <a:xfrm>
            <a:off x="213828" y="1653179"/>
            <a:ext cx="5337885" cy="3539430"/>
          </a:xfrm>
          <a:prstGeom prst="rect">
            <a:avLst/>
          </a:prstGeom>
        </p:spPr>
        <p:txBody>
          <a:bodyPr wrap="square">
            <a:spAutoFit/>
          </a:bodyPr>
          <a:lstStyle/>
          <a:p>
            <a:pPr algn="ctr"/>
            <a:r>
              <a:rPr lang="en-US" sz="3200" b="1" i="0" dirty="0" err="1" smtClean="0">
                <a:solidFill>
                  <a:srgbClr val="000000"/>
                </a:solidFill>
                <a:effectLst/>
                <a:latin typeface="inherit"/>
              </a:rPr>
              <a:t>Tsetserlg</a:t>
            </a:r>
            <a:r>
              <a:rPr lang="en-US" sz="3200" b="1" i="0" dirty="0" smtClean="0">
                <a:solidFill>
                  <a:srgbClr val="000000"/>
                </a:solidFill>
                <a:effectLst/>
                <a:latin typeface="inherit"/>
              </a:rPr>
              <a:t>, </a:t>
            </a:r>
            <a:r>
              <a:rPr lang="en-US" sz="3200" b="1" i="0" dirty="0" err="1" smtClean="0">
                <a:solidFill>
                  <a:srgbClr val="000000"/>
                </a:solidFill>
                <a:effectLst/>
                <a:latin typeface="inherit"/>
              </a:rPr>
              <a:t>surguuliin</a:t>
            </a:r>
            <a:r>
              <a:rPr lang="en-US" sz="3200" b="1" i="0" dirty="0" smtClean="0">
                <a:solidFill>
                  <a:srgbClr val="000000"/>
                </a:solidFill>
                <a:effectLst/>
                <a:latin typeface="inherit"/>
              </a:rPr>
              <a:t> </a:t>
            </a:r>
            <a:r>
              <a:rPr lang="en-US" sz="3200" b="1" i="0" dirty="0" err="1" smtClean="0">
                <a:solidFill>
                  <a:srgbClr val="000000"/>
                </a:solidFill>
                <a:effectLst/>
                <a:latin typeface="inherit"/>
              </a:rPr>
              <a:t>Huuhdiin</a:t>
            </a:r>
            <a:r>
              <a:rPr lang="en-US" sz="3200" b="1" i="0" dirty="0" smtClean="0">
                <a:solidFill>
                  <a:srgbClr val="000000"/>
                </a:solidFill>
                <a:effectLst/>
                <a:latin typeface="inherit"/>
              </a:rPr>
              <a:t> </a:t>
            </a:r>
            <a:r>
              <a:rPr lang="en-US" sz="3200" b="1" i="0" dirty="0" err="1" smtClean="0">
                <a:solidFill>
                  <a:srgbClr val="000000"/>
                </a:solidFill>
                <a:effectLst/>
                <a:latin typeface="inherit"/>
              </a:rPr>
              <a:t>shinjilgee</a:t>
            </a:r>
            <a:r>
              <a:rPr lang="en-US" sz="3200" b="1" i="0" dirty="0" smtClean="0">
                <a:solidFill>
                  <a:srgbClr val="000000"/>
                </a:solidFill>
                <a:effectLst/>
                <a:latin typeface="inherit"/>
              </a:rPr>
              <a:t> </a:t>
            </a:r>
            <a:r>
              <a:rPr lang="en-US" sz="3200" b="1" i="0" dirty="0" err="1" smtClean="0">
                <a:solidFill>
                  <a:srgbClr val="000000"/>
                </a:solidFill>
                <a:effectLst/>
                <a:latin typeface="inherit"/>
              </a:rPr>
              <a:t>sumin</a:t>
            </a:r>
            <a:r>
              <a:rPr lang="en-US" sz="3200" b="1" i="0" dirty="0" smtClean="0">
                <a:solidFill>
                  <a:srgbClr val="000000"/>
                </a:solidFill>
                <a:effectLst/>
                <a:latin typeface="inherit"/>
              </a:rPr>
              <a:t> </a:t>
            </a:r>
            <a:r>
              <a:rPr lang="en-US" sz="3200" b="1" i="0" dirty="0" err="1" smtClean="0">
                <a:solidFill>
                  <a:srgbClr val="000000"/>
                </a:solidFill>
                <a:effectLst/>
                <a:latin typeface="inherit"/>
              </a:rPr>
              <a:t>emlegt</a:t>
            </a:r>
            <a:r>
              <a:rPr lang="en-US" sz="3200" b="1" i="0" dirty="0" smtClean="0">
                <a:solidFill>
                  <a:srgbClr val="000000"/>
                </a:solidFill>
                <a:effectLst/>
                <a:latin typeface="inherit"/>
              </a:rPr>
              <a:t> </a:t>
            </a:r>
            <a:r>
              <a:rPr lang="en-US" sz="3200" b="1" i="0" dirty="0" err="1" smtClean="0">
                <a:solidFill>
                  <a:srgbClr val="000000"/>
                </a:solidFill>
                <a:effectLst/>
                <a:latin typeface="inherit"/>
              </a:rPr>
              <a:t>hiigdej</a:t>
            </a:r>
            <a:r>
              <a:rPr lang="en-US" sz="3200" b="1" i="0" dirty="0" smtClean="0">
                <a:solidFill>
                  <a:srgbClr val="000000"/>
                </a:solidFill>
                <a:effectLst/>
                <a:latin typeface="inherit"/>
              </a:rPr>
              <a:t> </a:t>
            </a:r>
            <a:r>
              <a:rPr lang="en-US" sz="3200" b="1" i="0" dirty="0" err="1" smtClean="0">
                <a:solidFill>
                  <a:srgbClr val="000000"/>
                </a:solidFill>
                <a:effectLst/>
                <a:latin typeface="inherit"/>
              </a:rPr>
              <a:t>bna</a:t>
            </a:r>
            <a:r>
              <a:rPr lang="en-US" sz="3200" b="1" i="0" dirty="0" smtClean="0">
                <a:solidFill>
                  <a:srgbClr val="000000"/>
                </a:solidFill>
                <a:effectLst/>
                <a:latin typeface="inherit"/>
              </a:rPr>
              <a:t>. 08 </a:t>
            </a:r>
            <a:r>
              <a:rPr lang="en-US" sz="3200" b="1" i="0" dirty="0" err="1" smtClean="0">
                <a:solidFill>
                  <a:srgbClr val="000000"/>
                </a:solidFill>
                <a:effectLst/>
                <a:latin typeface="inherit"/>
              </a:rPr>
              <a:t>sariin</a:t>
            </a:r>
            <a:r>
              <a:rPr lang="en-US" sz="3200" b="1" i="0" dirty="0" smtClean="0">
                <a:solidFill>
                  <a:srgbClr val="000000"/>
                </a:solidFill>
                <a:effectLst/>
                <a:latin typeface="inherit"/>
              </a:rPr>
              <a:t> 28- 31-niig </a:t>
            </a:r>
            <a:r>
              <a:rPr lang="en-US" sz="3200" b="1" i="0" dirty="0" err="1" smtClean="0">
                <a:solidFill>
                  <a:srgbClr val="000000"/>
                </a:solidFill>
                <a:effectLst/>
                <a:latin typeface="inherit"/>
              </a:rPr>
              <a:t>hvrtel</a:t>
            </a:r>
            <a:r>
              <a:rPr lang="en-US" sz="3200" b="1" i="0" dirty="0" smtClean="0">
                <a:solidFill>
                  <a:srgbClr val="000000"/>
                </a:solidFill>
                <a:effectLst/>
                <a:latin typeface="inherit"/>
              </a:rPr>
              <a:t> ta </a:t>
            </a:r>
            <a:r>
              <a:rPr lang="en-US" sz="3200" b="1" i="0" dirty="0" smtClean="0">
                <a:solidFill>
                  <a:srgbClr val="000000"/>
                </a:solidFill>
                <a:effectLst/>
                <a:latin typeface="inherit"/>
              </a:rPr>
              <a:t>hug</a:t>
            </a:r>
            <a:r>
              <a:rPr lang="mn-MN" sz="3200" b="1" i="0" dirty="0" smtClean="0">
                <a:solidFill>
                  <a:srgbClr val="000000"/>
                </a:solidFill>
                <a:effectLst/>
                <a:latin typeface="inherit"/>
              </a:rPr>
              <a:t>а</a:t>
            </a:r>
            <a:r>
              <a:rPr lang="en-US" sz="3200" b="1" i="0" dirty="0" err="1" smtClean="0">
                <a:solidFill>
                  <a:srgbClr val="000000"/>
                </a:solidFill>
                <a:effectLst/>
                <a:latin typeface="inherit"/>
              </a:rPr>
              <a:t>tsa</a:t>
            </a:r>
            <a:r>
              <a:rPr lang="mn-MN" sz="3200" b="1" dirty="0">
                <a:solidFill>
                  <a:srgbClr val="000000"/>
                </a:solidFill>
                <a:latin typeface="inherit"/>
              </a:rPr>
              <a:t>а</a:t>
            </a:r>
            <a:r>
              <a:rPr lang="en-US" sz="3200" b="1" i="0" dirty="0" err="1" smtClean="0">
                <a:solidFill>
                  <a:srgbClr val="000000"/>
                </a:solidFill>
                <a:effectLst/>
                <a:latin typeface="inherit"/>
              </a:rPr>
              <a:t>nd</a:t>
            </a:r>
            <a:r>
              <a:rPr lang="mn-MN" sz="3200" b="1" i="0" dirty="0" smtClean="0">
                <a:solidFill>
                  <a:srgbClr val="000000"/>
                </a:solidFill>
                <a:effectLst/>
                <a:latin typeface="inherit"/>
              </a:rPr>
              <a:t>а</a:t>
            </a:r>
            <a:r>
              <a:rPr lang="en-US" sz="3200" b="1" i="0" dirty="0" smtClean="0">
                <a:solidFill>
                  <a:srgbClr val="000000"/>
                </a:solidFill>
                <a:effectLst/>
                <a:latin typeface="inherit"/>
              </a:rPr>
              <a:t>a </a:t>
            </a:r>
            <a:r>
              <a:rPr lang="en-US" sz="3200" b="1" i="0" dirty="0" err="1" smtClean="0">
                <a:solidFill>
                  <a:srgbClr val="000000"/>
                </a:solidFill>
                <a:effectLst/>
                <a:latin typeface="inherit"/>
              </a:rPr>
              <a:t>hiilgene</a:t>
            </a:r>
            <a:r>
              <a:rPr lang="en-US" sz="3200" b="1" i="0" dirty="0" smtClean="0">
                <a:solidFill>
                  <a:srgbClr val="000000"/>
                </a:solidFill>
                <a:effectLst/>
                <a:latin typeface="inherit"/>
              </a:rPr>
              <a:t> </a:t>
            </a:r>
            <a:r>
              <a:rPr lang="en-US" sz="3200" b="1" i="0" dirty="0" err="1" smtClean="0">
                <a:solidFill>
                  <a:srgbClr val="000000"/>
                </a:solidFill>
                <a:effectLst/>
                <a:latin typeface="inherit"/>
              </a:rPr>
              <a:t>uu</a:t>
            </a:r>
            <a:r>
              <a:rPr lang="en-US" sz="3200" b="1" i="0" dirty="0" smtClean="0">
                <a:solidFill>
                  <a:srgbClr val="000000"/>
                </a:solidFill>
                <a:effectLst/>
                <a:latin typeface="inherit"/>
              </a:rPr>
              <a:t>.</a:t>
            </a:r>
          </a:p>
          <a:p>
            <a:r>
              <a:rPr lang="en-US" sz="3200" dirty="0" smtClean="0"/>
              <a:t/>
            </a:r>
            <a:br>
              <a:rPr lang="en-US" sz="3200" dirty="0" smtClean="0"/>
            </a:br>
            <a:endParaRPr lang="en-US" sz="3200" dirty="0"/>
          </a:p>
        </p:txBody>
      </p:sp>
      <p:pic>
        <p:nvPicPr>
          <p:cNvPr id="5122" name="Picture 2" descr="https://scontent.fuln1-2.fna.fbcdn.net/v/t1.0-9/118121775_176620577302855_2651242470858831322_n.jpg?_nc_cat=100&amp;_nc_sid=8bfeb9&amp;_nc_ohc=3EcaesuRvtkAX8kFFSo&amp;_nc_ht=scontent.fuln1-2.fna&amp;oh=32f5e6838c78f4470c2a9622aaf7cecb&amp;oe=5F72CC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845" y="1653179"/>
            <a:ext cx="5434149" cy="29449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74618" y="4936323"/>
            <a:ext cx="11255827" cy="1015663"/>
          </a:xfrm>
          <a:prstGeom prst="rect">
            <a:avLst/>
          </a:prstGeom>
        </p:spPr>
        <p:txBody>
          <a:bodyPr wrap="square">
            <a:spAutoFit/>
          </a:bodyPr>
          <a:lstStyle/>
          <a:p>
            <a:pPr algn="just"/>
            <a:r>
              <a:rPr lang="mn-MN" b="0" i="0" dirty="0" smtClean="0">
                <a:solidFill>
                  <a:srgbClr val="050505"/>
                </a:solidFill>
                <a:effectLst/>
                <a:latin typeface="Segoe UI Historic" panose="020B0502040204020203" pitchFamily="34" charset="0"/>
              </a:rPr>
              <a:t> </a:t>
            </a:r>
            <a:r>
              <a:rPr lang="en-US" b="0" i="0" dirty="0" smtClean="0">
                <a:solidFill>
                  <a:srgbClr val="050505"/>
                </a:solidFill>
                <a:effectLst/>
                <a:latin typeface="Segoe UI Historic" panose="020B0502040204020203" pitchFamily="34" charset="0"/>
              </a:rPr>
              <a:t>  </a:t>
            </a:r>
            <a:r>
              <a:rPr lang="mn-MN" sz="2000" b="0" i="0" dirty="0" smtClean="0">
                <a:solidFill>
                  <a:srgbClr val="050505"/>
                </a:solidFill>
                <a:effectLst/>
                <a:latin typeface="Arial" panose="020B0604020202020204" pitchFamily="34" charset="0"/>
                <a:cs typeface="Arial" panose="020B0604020202020204" pitchFamily="34" charset="0"/>
              </a:rPr>
              <a:t>Сумын Эрүүл мэндийн төв дээр сургууль (1-5-р ангийн хүүхдүүд) болон  цэцэрлэгийн хүүхдүүдийн цагаан хорхой, шээсний шинжилгээг 2020 оны 08 дугаар сарын 28-наас 08 дугаар сарын  31-ний хооронд бямба, ням гаригуудад </a:t>
            </a:r>
            <a:r>
              <a:rPr lang="mn-MN" sz="2000" b="0" i="0" dirty="0" smtClean="0">
                <a:solidFill>
                  <a:srgbClr val="050505"/>
                </a:solidFill>
                <a:effectLst/>
                <a:latin typeface="Arial" panose="020B0604020202020204" pitchFamily="34" charset="0"/>
                <a:cs typeface="Arial" panose="020B0604020202020204" pitchFamily="34" charset="0"/>
              </a:rPr>
              <a:t>авч ажилласан </a:t>
            </a:r>
            <a:r>
              <a:rPr lang="mn-MN" sz="2000" b="0" i="0" dirty="0" smtClean="0">
                <a:solidFill>
                  <a:srgbClr val="050505"/>
                </a:solidFill>
                <a:effectLst/>
                <a:latin typeface="Arial" panose="020B0604020202020204" pitchFamily="34" charset="0"/>
                <a:cs typeface="Arial" panose="020B0604020202020204" pitchFamily="34" charset="0"/>
              </a:rPr>
              <a:t>байна.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6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715588" y="515034"/>
            <a:ext cx="10236926"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6" name="Rectangle 5"/>
          <p:cNvSpPr/>
          <p:nvPr/>
        </p:nvSpPr>
        <p:spPr>
          <a:xfrm>
            <a:off x="586996" y="1833546"/>
            <a:ext cx="3819956" cy="369332"/>
          </a:xfrm>
          <a:prstGeom prst="rect">
            <a:avLst/>
          </a:prstGeom>
        </p:spPr>
        <p:txBody>
          <a:bodyPr wrap="none">
            <a:spAutoFit/>
          </a:bodyPr>
          <a:lstStyle/>
          <a:p>
            <a:r>
              <a:rPr lang="mn-MN" b="1" dirty="0" smtClean="0">
                <a:latin typeface="Arial" panose="020B0604020202020204" pitchFamily="34" charset="0"/>
                <a:cs typeface="Arial" panose="020B0604020202020204" pitchFamily="34" charset="0"/>
              </a:rPr>
              <a:t>Эмнэлгийн тусламж үйлчилгээ</a:t>
            </a:r>
            <a:r>
              <a:rPr lang="mn-MN"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7" name="Rectangle 6"/>
          <p:cNvSpPr/>
          <p:nvPr/>
        </p:nvSpPr>
        <p:spPr>
          <a:xfrm>
            <a:off x="396240" y="2243092"/>
            <a:ext cx="6344194" cy="3693319"/>
          </a:xfrm>
          <a:prstGeom prst="rect">
            <a:avLst/>
          </a:prstGeom>
        </p:spPr>
        <p:txBody>
          <a:bodyPr wrap="square">
            <a:spAutoFit/>
          </a:bodyPr>
          <a:lstStyle/>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Нийт үзлэг –</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137</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Дуудлага нийт - 11</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Алсын дуудлага том хүн – 4</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Алсын дуудлага хүүхэд- 2</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Ойрын дуудлага том хүн-4</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Ойрын дуудлага хүүхэд-</a:t>
            </a:r>
            <a:r>
              <a:rPr lang="en-US" dirty="0">
                <a:latin typeface="Arial" panose="020B0604020202020204" pitchFamily="34" charset="0"/>
                <a:cs typeface="Arial" panose="020B0604020202020204" pitchFamily="34" charset="0"/>
              </a:rPr>
              <a:t> </a:t>
            </a:r>
            <a:r>
              <a:rPr lang="mn-MN" dirty="0">
                <a:latin typeface="Arial" panose="020B0604020202020204" pitchFamily="34" charset="0"/>
                <a:cs typeface="Arial" panose="020B0604020202020204" pitchFamily="34" charset="0"/>
              </a:rPr>
              <a:t>1</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Хэвтэн эмчлүүлсэн үйлчлүүлэгч-7</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Яаралтай тусламжийн тасгаар үйлчлүүлсэн үйлчлүүлэгч -26</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Осол гэмтэл-2</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Хяналтанд авсан жирэмсэн </a:t>
            </a:r>
            <a:r>
              <a:rPr lang="en-US" dirty="0">
                <a:latin typeface="Arial" panose="020B0604020202020204" pitchFamily="34" charset="0"/>
                <a:cs typeface="Arial" panose="020B0604020202020204" pitchFamily="34" charset="0"/>
              </a:rPr>
              <a:t>-</a:t>
            </a:r>
            <a:r>
              <a:rPr lang="mn-MN" dirty="0">
                <a:latin typeface="Arial" panose="020B0604020202020204" pitchFamily="34" charset="0"/>
                <a:cs typeface="Arial" panose="020B0604020202020204" pitchFamily="34" charset="0"/>
              </a:rPr>
              <a:t> 0</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Төрсөн эхийг хяналтанд авч вакцинд хамруулсан-5</a:t>
            </a:r>
          </a:p>
          <a:p>
            <a:pPr marL="285750" indent="-285750">
              <a:buFont typeface="Arial" panose="020B0604020202020204" pitchFamily="34" charset="0"/>
              <a:buChar char="•"/>
            </a:pPr>
            <a:r>
              <a:rPr lang="mn-MN" dirty="0">
                <a:latin typeface="Arial" panose="020B0604020202020204" pitchFamily="34" charset="0"/>
                <a:cs typeface="Arial" panose="020B0604020202020204" pitchFamily="34" charset="0"/>
              </a:rPr>
              <a:t>Вакцинд хамрагдсан 0-5 насны хүүхэд-</a:t>
            </a:r>
            <a:r>
              <a:rPr lang="en-US" dirty="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10</a:t>
            </a:r>
            <a:endParaRPr lang="mn-MN" dirty="0">
              <a:latin typeface="Arial" panose="020B0604020202020204" pitchFamily="34" charset="0"/>
              <a:cs typeface="Arial" panose="020B0604020202020204" pitchFamily="34" charset="0"/>
            </a:endParaRPr>
          </a:p>
        </p:txBody>
      </p:sp>
      <p:sp>
        <p:nvSpPr>
          <p:cNvPr id="8" name="Rectangle 7"/>
          <p:cNvSpPr/>
          <p:nvPr/>
        </p:nvSpPr>
        <p:spPr>
          <a:xfrm>
            <a:off x="7471547" y="1833546"/>
            <a:ext cx="3578865" cy="369332"/>
          </a:xfrm>
          <a:prstGeom prst="rect">
            <a:avLst/>
          </a:prstGeom>
        </p:spPr>
        <p:txBody>
          <a:bodyPr wrap="none">
            <a:spAutoFit/>
          </a:bodyPr>
          <a:lstStyle/>
          <a:p>
            <a:r>
              <a:rPr lang="mn-MN" b="1" dirty="0" smtClean="0">
                <a:latin typeface="Arial" panose="020B0604020202020204" pitchFamily="34" charset="0"/>
                <a:cs typeface="Arial" panose="020B0604020202020204" pitchFamily="34" charset="0"/>
              </a:rPr>
              <a:t>ЭМД</a:t>
            </a:r>
            <a:r>
              <a:rPr lang="en-US" b="1" dirty="0" smtClean="0">
                <a:latin typeface="Arial" panose="020B0604020202020204" pitchFamily="34" charset="0"/>
                <a:cs typeface="Arial" panose="020B0604020202020204" pitchFamily="34" charset="0"/>
              </a:rPr>
              <a:t>-</a:t>
            </a:r>
            <a:r>
              <a:rPr lang="mn-MN" b="1" dirty="0" smtClean="0">
                <a:latin typeface="Arial" panose="020B0604020202020204" pitchFamily="34" charset="0"/>
                <a:cs typeface="Arial" panose="020B0604020202020204" pitchFamily="34" charset="0"/>
              </a:rPr>
              <a:t>ийн тусламж үйлчилгээ:</a:t>
            </a:r>
            <a:endParaRPr lang="en-US" b="1" dirty="0">
              <a:latin typeface="Arial" panose="020B0604020202020204" pitchFamily="34" charset="0"/>
              <a:cs typeface="Arial" panose="020B0604020202020204" pitchFamily="34" charset="0"/>
            </a:endParaRPr>
          </a:p>
        </p:txBody>
      </p:sp>
      <p:sp>
        <p:nvSpPr>
          <p:cNvPr id="9" name="Rectangle 8"/>
          <p:cNvSpPr/>
          <p:nvPr/>
        </p:nvSpPr>
        <p:spPr>
          <a:xfrm>
            <a:off x="6979920" y="2259506"/>
            <a:ext cx="4776652" cy="1477328"/>
          </a:xfrm>
          <a:prstGeom prst="rect">
            <a:avLst/>
          </a:prstGeom>
        </p:spPr>
        <p:txBody>
          <a:bodyPr wrap="square">
            <a:spAutoFit/>
          </a:bodyPr>
          <a:lstStyle/>
          <a:p>
            <a:r>
              <a:rPr lang="mn-MN" dirty="0" smtClean="0">
                <a:latin typeface="Arial" panose="020B0604020202020204" pitchFamily="34" charset="0"/>
                <a:cs typeface="Arial" panose="020B0604020202020204" pitchFamily="34" charset="0"/>
              </a:rPr>
              <a:t>Өдрийн эмчилгээ</a:t>
            </a: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0</a:t>
            </a:r>
            <a:endParaRPr lang="en-US" dirty="0" smtClean="0">
              <a:latin typeface="Arial" panose="020B0604020202020204" pitchFamily="34" charset="0"/>
              <a:cs typeface="Arial" panose="020B0604020202020204" pitchFamily="34" charset="0"/>
            </a:endParaRPr>
          </a:p>
          <a:p>
            <a:r>
              <a:rPr lang="mn-MN" dirty="0" smtClean="0">
                <a:latin typeface="Arial" panose="020B0604020202020204" pitchFamily="34" charset="0"/>
                <a:cs typeface="Arial" panose="020B0604020202020204" pitchFamily="34" charset="0"/>
              </a:rPr>
              <a:t>Сэргээн засах эмчилгээ</a:t>
            </a: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0</a:t>
            </a:r>
            <a:endParaRPr lang="en-US" dirty="0" smtClean="0">
              <a:latin typeface="Arial" panose="020B0604020202020204" pitchFamily="34" charset="0"/>
              <a:cs typeface="Arial" panose="020B0604020202020204" pitchFamily="34" charset="0"/>
            </a:endParaRPr>
          </a:p>
          <a:p>
            <a:r>
              <a:rPr lang="mn-MN" dirty="0" smtClean="0">
                <a:latin typeface="Arial" panose="020B0604020202020204" pitchFamily="34" charset="0"/>
                <a:cs typeface="Arial" panose="020B0604020202020204" pitchFamily="34" charset="0"/>
              </a:rPr>
              <a:t>Гэрийн тусламж үйлчилгээ</a:t>
            </a: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0</a:t>
            </a:r>
            <a:endParaRPr lang="en-US" dirty="0" smtClean="0">
              <a:latin typeface="Arial" panose="020B0604020202020204" pitchFamily="34" charset="0"/>
              <a:cs typeface="Arial" panose="020B0604020202020204" pitchFamily="34" charset="0"/>
            </a:endParaRPr>
          </a:p>
          <a:p>
            <a:r>
              <a:rPr lang="mn-MN" dirty="0" smtClean="0">
                <a:latin typeface="Arial" panose="020B0604020202020204" pitchFamily="34" charset="0"/>
                <a:cs typeface="Arial" panose="020B0604020202020204" pitchFamily="34" charset="0"/>
              </a:rPr>
              <a:t>Оношлогоо шинжилгээ</a:t>
            </a:r>
            <a:r>
              <a:rPr lang="en-US" dirty="0" smtClean="0">
                <a:latin typeface="Arial" panose="020B0604020202020204" pitchFamily="34" charset="0"/>
                <a:cs typeface="Arial" panose="020B0604020202020204" pitchFamily="34" charset="0"/>
              </a:rPr>
              <a:t>-</a:t>
            </a:r>
            <a:r>
              <a:rPr lang="mn-MN" dirty="0" smtClean="0">
                <a:latin typeface="Arial" panose="020B0604020202020204" pitchFamily="34" charset="0"/>
                <a:cs typeface="Arial" panose="020B0604020202020204" pitchFamily="34" charset="0"/>
              </a:rPr>
              <a:t>8</a:t>
            </a:r>
            <a:r>
              <a:rPr lang="en-US" dirty="0" smtClean="0">
                <a:latin typeface="Arial" panose="020B0604020202020204" pitchFamily="34" charset="0"/>
                <a:cs typeface="Arial" panose="020B0604020202020204" pitchFamily="34" charset="0"/>
              </a:rPr>
              <a:t> </a:t>
            </a:r>
            <a:r>
              <a:rPr lang="mn-MN" dirty="0" smtClean="0">
                <a:latin typeface="Arial" panose="020B0604020202020204" pitchFamily="34" charset="0"/>
                <a:cs typeface="Arial" panose="020B0604020202020204" pitchFamily="34" charset="0"/>
              </a:rPr>
              <a:t>хүнд </a:t>
            </a:r>
            <a:r>
              <a:rPr lang="en-US" dirty="0" smtClean="0">
                <a:latin typeface="Arial" panose="020B0604020202020204" pitchFamily="34" charset="0"/>
                <a:cs typeface="Arial" panose="020B0604020202020204" pitchFamily="34" charset="0"/>
              </a:rPr>
              <a:t>11 </a:t>
            </a:r>
            <a:r>
              <a:rPr lang="mn-MN" dirty="0" smtClean="0">
                <a:latin typeface="Arial" panose="020B0604020202020204" pitchFamily="34" charset="0"/>
                <a:cs typeface="Arial" panose="020B0604020202020204" pitchFamily="34" charset="0"/>
              </a:rPr>
              <a:t>нэр төрлийн шинжилгээ хийгдсэн байна.</a:t>
            </a:r>
            <a:endParaRPr lang="mn-MN" dirty="0">
              <a:latin typeface="Arial" panose="020B0604020202020204" pitchFamily="34" charset="0"/>
              <a:cs typeface="Arial" panose="020B0604020202020204" pitchFamily="34" charset="0"/>
            </a:endParaRPr>
          </a:p>
        </p:txBody>
      </p:sp>
      <p:sp>
        <p:nvSpPr>
          <p:cNvPr id="10" name="Rectangle 9"/>
          <p:cNvSpPr/>
          <p:nvPr/>
        </p:nvSpPr>
        <p:spPr>
          <a:xfrm>
            <a:off x="6979920" y="4080923"/>
            <a:ext cx="4794068" cy="1754326"/>
          </a:xfrm>
          <a:prstGeom prst="rect">
            <a:avLst/>
          </a:prstGeom>
        </p:spPr>
        <p:txBody>
          <a:bodyPr wrap="square">
            <a:spAutoFit/>
          </a:bodyPr>
          <a:lstStyle/>
          <a:p>
            <a:pPr algn="just"/>
            <a:r>
              <a:rPr lang="mn-MN" dirty="0" smtClean="0">
                <a:latin typeface="Arial" panose="020B0604020202020204" pitchFamily="34" charset="0"/>
                <a:cs typeface="Arial" panose="020B0604020202020204" pitchFamily="34" charset="0"/>
              </a:rPr>
              <a:t>    Уламжлалт анагаахын чиглэлээр үзүүлэх тусламж үйлчилгээний нэр, төрөл, үйлчлүүлэгчдийн тоог нэмэгдүүлэн  бариа засал, гулгуур бумба, энгийн бумба зэрэг эмчилгээнүүдийг хийж байгаа бөгөөд  зүү эмчилгээг шинээр  хийж эхлээд байна</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80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689461" y="515034"/>
            <a:ext cx="10341429" cy="523220"/>
          </a:xfrm>
          <a:prstGeom prst="rect">
            <a:avLst/>
          </a:prstGeom>
        </p:spPr>
        <p:txBody>
          <a:bodyPr wrap="square">
            <a:spAutoFit/>
          </a:bodyPr>
          <a:lstStyle/>
          <a:p>
            <a:r>
              <a:rPr lang="mn-MN" sz="2800" b="1" dirty="0">
                <a:solidFill>
                  <a:schemeClr val="accent5">
                    <a:lumMod val="75000"/>
                  </a:schemeClr>
                </a:solidFill>
                <a:latin typeface="0 Arial " pitchFamily="34" charset="-52"/>
                <a:cs typeface="Times New Roman" pitchFamily="18" charset="0"/>
              </a:rPr>
              <a:t>Боловсрол, Эрүүл мэнд, Соёлын салбарын хүрээнд:</a:t>
            </a:r>
            <a:endParaRPr lang="en-US" sz="2800" dirty="0"/>
          </a:p>
        </p:txBody>
      </p:sp>
      <p:sp>
        <p:nvSpPr>
          <p:cNvPr id="6" name="Rectangle 5"/>
          <p:cNvSpPr/>
          <p:nvPr/>
        </p:nvSpPr>
        <p:spPr>
          <a:xfrm>
            <a:off x="213829" y="5318649"/>
            <a:ext cx="11268422" cy="1323439"/>
          </a:xfrm>
          <a:prstGeom prst="rect">
            <a:avLst/>
          </a:prstGeom>
        </p:spPr>
        <p:txBody>
          <a:bodyPr wrap="square">
            <a:spAutoFit/>
          </a:bodyPr>
          <a:lstStyle/>
          <a:p>
            <a:pPr algn="just"/>
            <a:r>
              <a:rPr lang="mn-MN" sz="2000" dirty="0" smtClean="0">
                <a:latin typeface="Arial" panose="020B0604020202020204" pitchFamily="34" charset="0"/>
                <a:cs typeface="Arial" panose="020B0604020202020204" pitchFamily="34" charset="0"/>
              </a:rPr>
              <a:t>   Сумын ЭМТөвөөс </a:t>
            </a:r>
            <a:r>
              <a:rPr lang="mn-MN" sz="2000" dirty="0">
                <a:latin typeface="Arial" panose="020B0604020202020204" pitchFamily="34" charset="0"/>
                <a:cs typeface="Arial" panose="020B0604020202020204" pitchFamily="34" charset="0"/>
              </a:rPr>
              <a:t>нийт эмч, эмнэлэгийн мэргэжилтнүүд, хэвтэн эмчлүүлэгчдэд “Антибиотикийн зохистой хэрэглээ” сэдэвт </a:t>
            </a:r>
            <a:r>
              <a:rPr lang="mn-MN" sz="2000" dirty="0" smtClean="0">
                <a:latin typeface="Arial" panose="020B0604020202020204" pitchFamily="34" charset="0"/>
                <a:cs typeface="Arial" panose="020B0604020202020204" pitchFamily="34" charset="0"/>
              </a:rPr>
              <a:t>сургалтыг </a:t>
            </a:r>
            <a:r>
              <a:rPr lang="mn-MN" sz="2000" dirty="0">
                <a:latin typeface="Arial" panose="020B0604020202020204" pitchFamily="34" charset="0"/>
                <a:cs typeface="Arial" panose="020B0604020202020204" pitchFamily="34" charset="0"/>
              </a:rPr>
              <a:t>зохион </a:t>
            </a:r>
            <a:r>
              <a:rPr lang="mn-MN" sz="2000" dirty="0" smtClean="0">
                <a:latin typeface="Arial" panose="020B0604020202020204" pitchFamily="34" charset="0"/>
                <a:cs typeface="Arial" panose="020B0604020202020204" pitchFamily="34" charset="0"/>
              </a:rPr>
              <a:t>байгууллаа. </a:t>
            </a:r>
            <a:r>
              <a:rPr lang="mn-MN" sz="2000" dirty="0">
                <a:latin typeface="Arial" panose="020B0604020202020204" pitchFamily="34" charset="0"/>
                <a:cs typeface="Arial" panose="020B0604020202020204" pitchFamily="34" charset="0"/>
              </a:rPr>
              <a:t>Сумын </a:t>
            </a:r>
            <a:r>
              <a:rPr lang="mn-MN" sz="2000" dirty="0" smtClean="0">
                <a:latin typeface="Arial" panose="020B0604020202020204" pitchFamily="34" charset="0"/>
                <a:cs typeface="Arial" panose="020B0604020202020204" pitchFamily="34" charset="0"/>
              </a:rPr>
              <a:t>2-р багийн  </a:t>
            </a:r>
            <a:r>
              <a:rPr lang="mn-MN" sz="2000" dirty="0">
                <a:latin typeface="Arial" panose="020B0604020202020204" pitchFamily="34" charset="0"/>
                <a:cs typeface="Arial" panose="020B0604020202020204" pitchFamily="34" charset="0"/>
              </a:rPr>
              <a:t>иргэдэд Артерийн даралт ихсэлт, Чихрийн шижин өвчний эрт илрүүлгийн үзлэгүүдийг хийж зөвлөгөө </a:t>
            </a:r>
            <a:r>
              <a:rPr lang="mn-MN" sz="2000" dirty="0" smtClean="0">
                <a:latin typeface="Arial" panose="020B0604020202020204" pitchFamily="34" charset="0"/>
                <a:cs typeface="Arial" panose="020B0604020202020204" pitchFamily="34" charset="0"/>
              </a:rPr>
              <a:t>өгч </a:t>
            </a:r>
            <a:r>
              <a:rPr lang="mn-MN" sz="2000" dirty="0" smtClean="0">
                <a:latin typeface="Arial" panose="020B0604020202020204" pitchFamily="34" charset="0"/>
                <a:cs typeface="Arial" panose="020B0604020202020204" pitchFamily="34" charset="0"/>
              </a:rPr>
              <a:t>ажилласан.</a:t>
            </a:r>
            <a:endParaRPr lang="en-US" sz="2000" dirty="0">
              <a:latin typeface="Arial" panose="020B0604020202020204" pitchFamily="34" charset="0"/>
              <a:cs typeface="Arial" panose="020B0604020202020204" pitchFamily="34" charset="0"/>
            </a:endParaRPr>
          </a:p>
        </p:txBody>
      </p:sp>
      <p:pic>
        <p:nvPicPr>
          <p:cNvPr id="7" name="Content Placeholder 3" descr="гшнэ.jpg"/>
          <p:cNvPicPr>
            <a:picLocks noGrp="1" noChangeAspect="1"/>
          </p:cNvPicPr>
          <p:nvPr>
            <p:ph idx="1"/>
          </p:nvPr>
        </p:nvPicPr>
        <p:blipFill>
          <a:blip r:embed="rId3"/>
          <a:stretch>
            <a:fillRect/>
          </a:stretch>
        </p:blipFill>
        <p:spPr>
          <a:xfrm>
            <a:off x="213829" y="1624128"/>
            <a:ext cx="5559954" cy="3518193"/>
          </a:xfrm>
        </p:spPr>
      </p:pic>
      <p:pic>
        <p:nvPicPr>
          <p:cNvPr id="8" name="Content Placeholder 3" descr="118472233_176063347358578_720125236108323827_n.jpg"/>
          <p:cNvPicPr>
            <a:picLocks noChangeAspect="1"/>
          </p:cNvPicPr>
          <p:nvPr/>
        </p:nvPicPr>
        <p:blipFill>
          <a:blip r:embed="rId4"/>
          <a:stretch>
            <a:fillRect/>
          </a:stretch>
        </p:blipFill>
        <p:spPr>
          <a:xfrm>
            <a:off x="6021977" y="1624127"/>
            <a:ext cx="5460274" cy="3518193"/>
          </a:xfrm>
          <a:prstGeom prst="rect">
            <a:avLst/>
          </a:prstGeom>
        </p:spPr>
      </p:pic>
    </p:spTree>
    <p:extLst>
      <p:ext uri="{BB962C8B-B14F-4D97-AF65-F5344CB8AC3E}">
        <p14:creationId xmlns:p14="http://schemas.microsoft.com/office/powerpoint/2010/main" val="367706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13829" y="228600"/>
            <a:ext cx="1233971" cy="1219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1886" y="4319631"/>
            <a:ext cx="11168742" cy="2202654"/>
          </a:xfrm>
          <a:prstGeom prst="rect">
            <a:avLst/>
          </a:prstGeom>
        </p:spPr>
        <p:txBody>
          <a:bodyPr wrap="square">
            <a:spAutoFit/>
          </a:bodyPr>
          <a:lstStyle/>
          <a:p>
            <a:pPr algn="just">
              <a:lnSpc>
                <a:spcPct val="115000"/>
              </a:lnSpc>
              <a:spcAft>
                <a:spcPts val="1000"/>
              </a:spcAft>
            </a:pPr>
            <a:r>
              <a:rPr lang="mn-MN" sz="1600" dirty="0" smtClean="0">
                <a:latin typeface="Arial" panose="020B0604020202020204" pitchFamily="34" charset="0"/>
                <a:ea typeface="Calibri" panose="020F0502020204030204" pitchFamily="34" charset="0"/>
                <a:cs typeface="Arial" panose="020B0604020202020204" pitchFamily="34" charset="0"/>
              </a:rPr>
              <a:t>        </a:t>
            </a:r>
            <a:r>
              <a:rPr lang="mn-MN" sz="1600" dirty="0">
                <a:latin typeface="Arial" panose="020B0604020202020204" pitchFamily="34" charset="0"/>
                <a:ea typeface="Calibri" panose="020F0502020204030204" pitchFamily="34" charset="0"/>
                <a:cs typeface="Arial" panose="020B0604020202020204" pitchFamily="34" charset="0"/>
              </a:rPr>
              <a:t>Хүнсний эрхийн бичгийн үйлчилгээнд  9 өрхийн   51 хүн хамрагдаж, нийт </a:t>
            </a:r>
            <a:r>
              <a:rPr lang="mn-MN" sz="1600" dirty="0" smtClean="0">
                <a:latin typeface="Arial" panose="020B0604020202020204" pitchFamily="34" charset="0"/>
                <a:ea typeface="Calibri" panose="020F0502020204030204" pitchFamily="34" charset="0"/>
                <a:cs typeface="Arial" panose="020B0604020202020204" pitchFamily="34" charset="0"/>
              </a:rPr>
              <a:t>1,120,000 </a:t>
            </a:r>
            <a:r>
              <a:rPr lang="mn-MN" sz="1600" dirty="0">
                <a:latin typeface="Arial" panose="020B0604020202020204" pitchFamily="34" charset="0"/>
                <a:ea typeface="Calibri" panose="020F0502020204030204" pitchFamily="34" charset="0"/>
                <a:cs typeface="Arial" panose="020B0604020202020204" pitchFamily="34" charset="0"/>
              </a:rPr>
              <a:t>төгрөгний  хүнсний барааг </a:t>
            </a:r>
            <a:r>
              <a:rPr lang="mn-MN" sz="1600" dirty="0" smtClean="0">
                <a:latin typeface="Arial" panose="020B0604020202020204" pitchFamily="34" charset="0"/>
                <a:ea typeface="Calibri" panose="020F0502020204030204" pitchFamily="34" charset="0"/>
                <a:cs typeface="Arial" panose="020B0604020202020204" pitchFamily="34" charset="0"/>
              </a:rPr>
              <a:t>сонгогдсон </a:t>
            </a:r>
            <a:r>
              <a:rPr lang="mn-MN" sz="1600" dirty="0">
                <a:latin typeface="Arial" panose="020B0604020202020204" pitchFamily="34" charset="0"/>
                <a:ea typeface="Calibri" panose="020F0502020204030204" pitchFamily="34" charset="0"/>
                <a:cs typeface="Arial" panose="020B0604020202020204" pitchFamily="34" charset="0"/>
              </a:rPr>
              <a:t>дэлгүүрээр олгосон  байна.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US" sz="1600" dirty="0">
                <a:latin typeface="Arial" panose="020B0604020202020204" pitchFamily="34" charset="0"/>
                <a:ea typeface="Calibri" panose="020F0502020204030204" pitchFamily="34" charset="0"/>
                <a:cs typeface="Arial" panose="020B0604020202020204" pitchFamily="34" charset="0"/>
              </a:rPr>
              <a:t>        </a:t>
            </a:r>
            <a:r>
              <a:rPr lang="mn-MN" sz="1600" dirty="0" smtClean="0">
                <a:latin typeface="Arial" panose="020B0604020202020204" pitchFamily="34" charset="0"/>
                <a:ea typeface="Calibri" panose="020F0502020204030204" pitchFamily="34" charset="0"/>
                <a:cs typeface="Arial" panose="020B0604020202020204" pitchFamily="34" charset="0"/>
              </a:rPr>
              <a:t>“</a:t>
            </a:r>
            <a:r>
              <a:rPr lang="mn-MN" sz="1600" dirty="0">
                <a:latin typeface="Arial" panose="020B0604020202020204" pitchFamily="34" charset="0"/>
                <a:ea typeface="Calibri" panose="020F0502020204030204" pitchFamily="34" charset="0"/>
                <a:cs typeface="Arial" panose="020B0604020202020204" pitchFamily="34" charset="0"/>
              </a:rPr>
              <a:t>Ногоон байгууламжийн усалгаа арчилгаа,нийтийн эзэмшлийн талбайн өнгө үзэмжийг сайжруулах” нийтийг хамарсан ажлын 6 дахь ээлж зохион байгуулагдаж, цэцэрлэгт хүрээлэнгийн өнгө үзэмжийг сайжруулж, </a:t>
            </a:r>
            <a:r>
              <a:rPr lang="mn-MN" sz="1600" dirty="0" smtClean="0">
                <a:latin typeface="Arial" panose="020B0604020202020204" pitchFamily="34" charset="0"/>
                <a:ea typeface="Calibri" panose="020F0502020204030204" pitchFamily="34" charset="0"/>
                <a:cs typeface="Arial" panose="020B0604020202020204" pitchFamily="34" charset="0"/>
              </a:rPr>
              <a:t> </a:t>
            </a:r>
            <a:r>
              <a:rPr lang="mn-MN" sz="1600" dirty="0">
                <a:latin typeface="Arial" panose="020B0604020202020204" pitchFamily="34" charset="0"/>
                <a:ea typeface="Calibri" panose="020F0502020204030204" pitchFamily="34" charset="0"/>
                <a:cs typeface="Arial" panose="020B0604020202020204" pitchFamily="34" charset="0"/>
              </a:rPr>
              <a:t>526 ширхэг таримал модны усалгаа арчилгааг хариуцан ажиллаж, гэрээний үүргээ хугацаанд нь амжилттай сайн </a:t>
            </a:r>
            <a:r>
              <a:rPr lang="mn-MN" sz="1600" dirty="0" smtClean="0">
                <a:latin typeface="Arial" panose="020B0604020202020204" pitchFamily="34" charset="0"/>
                <a:ea typeface="Calibri" panose="020F0502020204030204" pitchFamily="34" charset="0"/>
                <a:cs typeface="Arial" panose="020B0604020202020204" pitchFamily="34" charset="0"/>
              </a:rPr>
              <a:t>гүйцэтгэсэн. </a:t>
            </a:r>
            <a:r>
              <a:rPr lang="mn-MN" sz="1600" dirty="0">
                <a:latin typeface="Arial" panose="020B0604020202020204" pitchFamily="34" charset="0"/>
                <a:ea typeface="Calibri" panose="020F0502020204030204" pitchFamily="34" charset="0"/>
                <a:cs typeface="Arial" panose="020B0604020202020204" pitchFamily="34" charset="0"/>
              </a:rPr>
              <a:t>Хөдөлмөр эрхлэлтийг дэмжих сангаас  нийтийг хамарсан ажилд хамрагдсан 3 иргэний цалин хөлсөнд </a:t>
            </a:r>
            <a:r>
              <a:rPr lang="mn-MN" sz="1600" dirty="0" smtClean="0">
                <a:latin typeface="Arial" panose="020B0604020202020204" pitchFamily="34" charset="0"/>
                <a:ea typeface="Calibri" panose="020F0502020204030204" pitchFamily="34" charset="0"/>
                <a:cs typeface="Arial" panose="020B0604020202020204" pitchFamily="34" charset="0"/>
              </a:rPr>
              <a:t>490.000 төгрөг</a:t>
            </a:r>
            <a:r>
              <a:rPr lang="mn-MN" sz="1600" dirty="0">
                <a:latin typeface="Arial" panose="020B0604020202020204" pitchFamily="34" charset="0"/>
                <a:ea typeface="Calibri" panose="020F0502020204030204" pitchFamily="34" charset="0"/>
                <a:cs typeface="Arial" panose="020B0604020202020204" pitchFamily="34" charset="0"/>
              </a:rPr>
              <a:t>, хөдөлмөр хамгааллын зардалд </a:t>
            </a:r>
            <a:r>
              <a:rPr lang="mn-MN" sz="1600" dirty="0" smtClean="0">
                <a:latin typeface="Arial" panose="020B0604020202020204" pitchFamily="34" charset="0"/>
                <a:ea typeface="Calibri" panose="020F0502020204030204" pitchFamily="34" charset="0"/>
                <a:cs typeface="Arial" panose="020B0604020202020204" pitchFamily="34" charset="0"/>
              </a:rPr>
              <a:t>19,600 </a:t>
            </a:r>
            <a:r>
              <a:rPr lang="mn-MN" sz="1600" dirty="0">
                <a:latin typeface="Arial" panose="020B0604020202020204" pitchFamily="34" charset="0"/>
                <a:ea typeface="Calibri" panose="020F0502020204030204" pitchFamily="34" charset="0"/>
                <a:cs typeface="Arial" panose="020B0604020202020204" pitchFamily="34" charset="0"/>
              </a:rPr>
              <a:t>төгрөг  зарцуулсан байна. </a:t>
            </a:r>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478730" y="412786"/>
            <a:ext cx="10473784" cy="619272"/>
          </a:xfrm>
          <a:prstGeom prst="rect">
            <a:avLst/>
          </a:prstGeom>
        </p:spPr>
        <p:txBody>
          <a:bodyPr wrap="square">
            <a:spAutoFit/>
          </a:bodyPr>
          <a:lstStyle/>
          <a:p>
            <a:pPr>
              <a:lnSpc>
                <a:spcPct val="107000"/>
              </a:lnSpc>
              <a:spcAft>
                <a:spcPts val="800"/>
              </a:spcAft>
            </a:pPr>
            <a:r>
              <a:rPr lang="mn-MN" sz="3200" dirty="0">
                <a:solidFill>
                  <a:schemeClr val="accent5">
                    <a:lumMod val="75000"/>
                  </a:schemeClr>
                </a:solidFill>
                <a:latin typeface="0 Arial "/>
                <a:ea typeface="Calibri" panose="020F0502020204030204" pitchFamily="34" charset="0"/>
                <a:cs typeface="Times New Roman" panose="02020603050405020304" pitchFamily="18" charset="0"/>
              </a:rPr>
              <a:t>Хөдөлмөр халамжийн </a:t>
            </a:r>
            <a:r>
              <a:rPr lang="mn-MN" sz="3200" dirty="0" smtClean="0">
                <a:solidFill>
                  <a:schemeClr val="accent5">
                    <a:lumMod val="75000"/>
                  </a:schemeClr>
                </a:solidFill>
                <a:latin typeface="0 Arial "/>
                <a:ea typeface="Calibri" panose="020F0502020204030204" pitchFamily="34" charset="0"/>
                <a:cs typeface="Times New Roman" panose="02020603050405020304" pitchFamily="18" charset="0"/>
              </a:rPr>
              <a:t>үйлчилгээний </a:t>
            </a:r>
            <a:r>
              <a:rPr lang="mn-MN" sz="3200" dirty="0">
                <a:solidFill>
                  <a:schemeClr val="accent5">
                    <a:lumMod val="75000"/>
                  </a:schemeClr>
                </a:solidFill>
                <a:latin typeface="0 Arial "/>
                <a:ea typeface="Calibri" panose="020F0502020204030204" pitchFamily="34" charset="0"/>
                <a:cs typeface="Times New Roman" panose="02020603050405020304" pitchFamily="18" charset="0"/>
              </a:rPr>
              <a:t>ажлын хүрээнд:</a:t>
            </a:r>
            <a:endParaRPr lang="en-US" sz="3200" dirty="0">
              <a:solidFill>
                <a:schemeClr val="accent5">
                  <a:lumMod val="75000"/>
                </a:schemeClr>
              </a:solidFill>
              <a:latin typeface="0 Arial "/>
              <a:ea typeface="Calibri" panose="020F0502020204030204" pitchFamily="34" charset="0"/>
              <a:cs typeface="Times New Roman" panose="02020603050405020304" pitchFamily="18" charset="0"/>
            </a:endParaRPr>
          </a:p>
        </p:txBody>
      </p:sp>
      <p:pic>
        <p:nvPicPr>
          <p:cNvPr id="7" name="Picture 6" descr="C:\Users\bayantal\Desktop\Хүлэмж хашаа Бүлгийн ногоо 2020\20200825_18534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85" y="1670196"/>
            <a:ext cx="5172892" cy="2649435"/>
          </a:xfrm>
          <a:prstGeom prst="rect">
            <a:avLst/>
          </a:prstGeom>
          <a:noFill/>
          <a:ln>
            <a:noFill/>
          </a:ln>
        </p:spPr>
      </p:pic>
      <p:pic>
        <p:nvPicPr>
          <p:cNvPr id="8" name="Picture 7" descr="C:\Users\bayantal\Desktop\Хүлэмж хашаа Бүлгийн ногоо 2020\20200815_19375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9097" y="1670195"/>
            <a:ext cx="5577839" cy="2649436"/>
          </a:xfrm>
          <a:prstGeom prst="rect">
            <a:avLst/>
          </a:prstGeom>
          <a:noFill/>
          <a:ln>
            <a:noFill/>
          </a:ln>
        </p:spPr>
      </p:pic>
    </p:spTree>
    <p:extLst>
      <p:ext uri="{BB962C8B-B14F-4D97-AF65-F5344CB8AC3E}">
        <p14:creationId xmlns:p14="http://schemas.microsoft.com/office/powerpoint/2010/main" val="357754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591</Words>
  <Application>Microsoft Office PowerPoint</Application>
  <PresentationFormat>Widescreen</PresentationFormat>
  <Paragraphs>41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0 Arial </vt:lpstr>
      <vt:lpstr>Arial</vt:lpstr>
      <vt:lpstr>Calibri</vt:lpstr>
      <vt:lpstr>Calibri Light</vt:lpstr>
      <vt:lpstr>inherit</vt:lpstr>
      <vt:lpstr>Segoe UI Historic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60</cp:revision>
  <dcterms:created xsi:type="dcterms:W3CDTF">2020-08-30T11:24:53Z</dcterms:created>
  <dcterms:modified xsi:type="dcterms:W3CDTF">2020-08-31T02:22:14Z</dcterms:modified>
</cp:coreProperties>
</file>