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1" r:id="rId5"/>
    <p:sldId id="262" r:id="rId6"/>
    <p:sldId id="263" r:id="rId7"/>
    <p:sldId id="281" r:id="rId8"/>
    <p:sldId id="275" r:id="rId9"/>
    <p:sldId id="276" r:id="rId10"/>
    <p:sldId id="277" r:id="rId11"/>
    <p:sldId id="278" r:id="rId12"/>
    <p:sldId id="264" r:id="rId13"/>
    <p:sldId id="265" r:id="rId14"/>
    <p:sldId id="266" r:id="rId15"/>
    <p:sldId id="280" r:id="rId16"/>
    <p:sldId id="279"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69E3BD-6DC0-4C6A-BB02-40909FE1E084}"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ADA7D-CCE8-4DFB-B6FE-259330E182EA}" type="slidenum">
              <a:rPr lang="en-US" smtClean="0"/>
              <a:t>‹#›</a:t>
            </a:fld>
            <a:endParaRPr lang="en-US"/>
          </a:p>
        </p:txBody>
      </p:sp>
    </p:spTree>
    <p:extLst>
      <p:ext uri="{BB962C8B-B14F-4D97-AF65-F5344CB8AC3E}">
        <p14:creationId xmlns:p14="http://schemas.microsoft.com/office/powerpoint/2010/main" val="3731910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69E3BD-6DC0-4C6A-BB02-40909FE1E084}"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ADA7D-CCE8-4DFB-B6FE-259330E182EA}" type="slidenum">
              <a:rPr lang="en-US" smtClean="0"/>
              <a:t>‹#›</a:t>
            </a:fld>
            <a:endParaRPr lang="en-US"/>
          </a:p>
        </p:txBody>
      </p:sp>
    </p:spTree>
    <p:extLst>
      <p:ext uri="{BB962C8B-B14F-4D97-AF65-F5344CB8AC3E}">
        <p14:creationId xmlns:p14="http://schemas.microsoft.com/office/powerpoint/2010/main" val="92074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69E3BD-6DC0-4C6A-BB02-40909FE1E084}"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ADA7D-CCE8-4DFB-B6FE-259330E182EA}" type="slidenum">
              <a:rPr lang="en-US" smtClean="0"/>
              <a:t>‹#›</a:t>
            </a:fld>
            <a:endParaRPr lang="en-US"/>
          </a:p>
        </p:txBody>
      </p:sp>
    </p:spTree>
    <p:extLst>
      <p:ext uri="{BB962C8B-B14F-4D97-AF65-F5344CB8AC3E}">
        <p14:creationId xmlns:p14="http://schemas.microsoft.com/office/powerpoint/2010/main" val="400914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69E3BD-6DC0-4C6A-BB02-40909FE1E084}"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ADA7D-CCE8-4DFB-B6FE-259330E182EA}" type="slidenum">
              <a:rPr lang="en-US" smtClean="0"/>
              <a:t>‹#›</a:t>
            </a:fld>
            <a:endParaRPr lang="en-US"/>
          </a:p>
        </p:txBody>
      </p:sp>
    </p:spTree>
    <p:extLst>
      <p:ext uri="{BB962C8B-B14F-4D97-AF65-F5344CB8AC3E}">
        <p14:creationId xmlns:p14="http://schemas.microsoft.com/office/powerpoint/2010/main" val="536125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69E3BD-6DC0-4C6A-BB02-40909FE1E084}" type="datetimeFigureOut">
              <a:rPr lang="en-US" smtClean="0"/>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7ADA7D-CCE8-4DFB-B6FE-259330E182EA}" type="slidenum">
              <a:rPr lang="en-US" smtClean="0"/>
              <a:t>‹#›</a:t>
            </a:fld>
            <a:endParaRPr lang="en-US"/>
          </a:p>
        </p:txBody>
      </p:sp>
    </p:spTree>
    <p:extLst>
      <p:ext uri="{BB962C8B-B14F-4D97-AF65-F5344CB8AC3E}">
        <p14:creationId xmlns:p14="http://schemas.microsoft.com/office/powerpoint/2010/main" val="4111688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69E3BD-6DC0-4C6A-BB02-40909FE1E084}" type="datetimeFigureOut">
              <a:rPr lang="en-US" smtClean="0"/>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7ADA7D-CCE8-4DFB-B6FE-259330E182EA}" type="slidenum">
              <a:rPr lang="en-US" smtClean="0"/>
              <a:t>‹#›</a:t>
            </a:fld>
            <a:endParaRPr lang="en-US"/>
          </a:p>
        </p:txBody>
      </p:sp>
    </p:spTree>
    <p:extLst>
      <p:ext uri="{BB962C8B-B14F-4D97-AF65-F5344CB8AC3E}">
        <p14:creationId xmlns:p14="http://schemas.microsoft.com/office/powerpoint/2010/main" val="260764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69E3BD-6DC0-4C6A-BB02-40909FE1E084}" type="datetimeFigureOut">
              <a:rPr lang="en-US" smtClean="0"/>
              <a:t>10/8/2020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7ADA7D-CCE8-4DFB-B6FE-259330E182EA}" type="slidenum">
              <a:rPr lang="en-US" smtClean="0"/>
              <a:t>‹#›</a:t>
            </a:fld>
            <a:endParaRPr lang="en-US"/>
          </a:p>
        </p:txBody>
      </p:sp>
    </p:spTree>
    <p:extLst>
      <p:ext uri="{BB962C8B-B14F-4D97-AF65-F5344CB8AC3E}">
        <p14:creationId xmlns:p14="http://schemas.microsoft.com/office/powerpoint/2010/main" val="334548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69E3BD-6DC0-4C6A-BB02-40909FE1E084}" type="datetimeFigureOut">
              <a:rPr lang="en-US" smtClean="0"/>
              <a:t>10/8/2020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7ADA7D-CCE8-4DFB-B6FE-259330E182EA}" type="slidenum">
              <a:rPr lang="en-US" smtClean="0"/>
              <a:t>‹#›</a:t>
            </a:fld>
            <a:endParaRPr lang="en-US"/>
          </a:p>
        </p:txBody>
      </p:sp>
    </p:spTree>
    <p:extLst>
      <p:ext uri="{BB962C8B-B14F-4D97-AF65-F5344CB8AC3E}">
        <p14:creationId xmlns:p14="http://schemas.microsoft.com/office/powerpoint/2010/main" val="3355371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69E3BD-6DC0-4C6A-BB02-40909FE1E084}" type="datetimeFigureOut">
              <a:rPr lang="en-US" smtClean="0"/>
              <a:t>10/8/2020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7ADA7D-CCE8-4DFB-B6FE-259330E182EA}" type="slidenum">
              <a:rPr lang="en-US" smtClean="0"/>
              <a:t>‹#›</a:t>
            </a:fld>
            <a:endParaRPr lang="en-US"/>
          </a:p>
        </p:txBody>
      </p:sp>
    </p:spTree>
    <p:extLst>
      <p:ext uri="{BB962C8B-B14F-4D97-AF65-F5344CB8AC3E}">
        <p14:creationId xmlns:p14="http://schemas.microsoft.com/office/powerpoint/2010/main" val="2655186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69E3BD-6DC0-4C6A-BB02-40909FE1E084}" type="datetimeFigureOut">
              <a:rPr lang="en-US" smtClean="0"/>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7ADA7D-CCE8-4DFB-B6FE-259330E182EA}" type="slidenum">
              <a:rPr lang="en-US" smtClean="0"/>
              <a:t>‹#›</a:t>
            </a:fld>
            <a:endParaRPr lang="en-US"/>
          </a:p>
        </p:txBody>
      </p:sp>
    </p:spTree>
    <p:extLst>
      <p:ext uri="{BB962C8B-B14F-4D97-AF65-F5344CB8AC3E}">
        <p14:creationId xmlns:p14="http://schemas.microsoft.com/office/powerpoint/2010/main" val="4104475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69E3BD-6DC0-4C6A-BB02-40909FE1E084}" type="datetimeFigureOut">
              <a:rPr lang="en-US" smtClean="0"/>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7ADA7D-CCE8-4DFB-B6FE-259330E182EA}" type="slidenum">
              <a:rPr lang="en-US" smtClean="0"/>
              <a:t>‹#›</a:t>
            </a:fld>
            <a:endParaRPr lang="en-US"/>
          </a:p>
        </p:txBody>
      </p:sp>
    </p:spTree>
    <p:extLst>
      <p:ext uri="{BB962C8B-B14F-4D97-AF65-F5344CB8AC3E}">
        <p14:creationId xmlns:p14="http://schemas.microsoft.com/office/powerpoint/2010/main" val="1936585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31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9E3BD-6DC0-4C6A-BB02-40909FE1E084}" type="datetimeFigureOut">
              <a:rPr lang="en-US" smtClean="0"/>
              <a:t>10/8/2020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ADA7D-CCE8-4DFB-B6FE-259330E182EA}" type="slidenum">
              <a:rPr lang="en-US" smtClean="0"/>
              <a:t>‹#›</a:t>
            </a:fld>
            <a:endParaRPr lang="en-US"/>
          </a:p>
        </p:txBody>
      </p:sp>
    </p:spTree>
    <p:extLst>
      <p:ext uri="{BB962C8B-B14F-4D97-AF65-F5344CB8AC3E}">
        <p14:creationId xmlns:p14="http://schemas.microsoft.com/office/powerpoint/2010/main" val="12000134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ome\Desktop\Bayantal LOGO.jpg"/>
          <p:cNvPicPr>
            <a:picLocks noChangeAspect="1" noChangeArrowheads="1"/>
          </p:cNvPicPr>
          <p:nvPr/>
        </p:nvPicPr>
        <p:blipFill>
          <a:blip r:embed="rId2" cstate="print"/>
          <a:srcRect/>
          <a:stretch>
            <a:fillRect/>
          </a:stretch>
        </p:blipFill>
        <p:spPr bwMode="auto">
          <a:xfrm>
            <a:off x="4425780" y="46682"/>
            <a:ext cx="2971800" cy="3019444"/>
          </a:xfrm>
          <a:prstGeom prst="ellipse">
            <a:avLst/>
          </a:prstGeom>
          <a:ln>
            <a:noFill/>
          </a:ln>
          <a:effectLst>
            <a:softEdge rad="112500"/>
          </a:effectLst>
        </p:spPr>
      </p:pic>
      <p:sp>
        <p:nvSpPr>
          <p:cNvPr id="5" name="Rectangle 4"/>
          <p:cNvSpPr/>
          <p:nvPr/>
        </p:nvSpPr>
        <p:spPr>
          <a:xfrm>
            <a:off x="1097279" y="3560356"/>
            <a:ext cx="9980023" cy="2800767"/>
          </a:xfrm>
          <a:prstGeom prst="rect">
            <a:avLst/>
          </a:prstGeom>
        </p:spPr>
        <p:txBody>
          <a:bodyPr wrap="square">
            <a:spAutoFit/>
          </a:bodyPr>
          <a:lstStyle/>
          <a:p>
            <a:pPr algn="ctr"/>
            <a:r>
              <a:rPr lang="en-US" b="1" dirty="0" smtClean="0">
                <a:solidFill>
                  <a:schemeClr val="accent5">
                    <a:lumMod val="50000"/>
                  </a:schemeClr>
                </a:solidFill>
                <a:latin typeface="Times New Roman" panose="02020603050405020304" pitchFamily="18" charset="0"/>
                <a:cs typeface="Times New Roman" panose="02020603050405020304" pitchFamily="18" charset="0"/>
              </a:rPr>
              <a:t>  </a:t>
            </a:r>
            <a:r>
              <a:rPr lang="mn-MN" sz="4400" b="1" dirty="0" smtClean="0">
                <a:solidFill>
                  <a:schemeClr val="accent5">
                    <a:lumMod val="75000"/>
                  </a:schemeClr>
                </a:solidFill>
                <a:latin typeface="Arial" panose="020B0604020202020204" pitchFamily="34" charset="0"/>
                <a:cs typeface="Arial" panose="020B0604020202020204" pitchFamily="34" charset="0"/>
              </a:rPr>
              <a:t>ГОВЬСҮМБЭР </a:t>
            </a:r>
            <a:r>
              <a:rPr lang="mn-MN" sz="4400" b="1" dirty="0">
                <a:solidFill>
                  <a:schemeClr val="accent5">
                    <a:lumMod val="75000"/>
                  </a:schemeClr>
                </a:solidFill>
                <a:latin typeface="Arial" panose="020B0604020202020204" pitchFamily="34" charset="0"/>
                <a:cs typeface="Arial" panose="020B0604020202020204" pitchFamily="34" charset="0"/>
              </a:rPr>
              <a:t>АЙМГИЙН</a:t>
            </a:r>
          </a:p>
          <a:p>
            <a:pPr algn="ctr"/>
            <a:r>
              <a:rPr lang="en-US" sz="4400" b="1" dirty="0" smtClean="0">
                <a:solidFill>
                  <a:schemeClr val="accent5">
                    <a:lumMod val="75000"/>
                  </a:schemeClr>
                </a:solidFill>
                <a:latin typeface="Arial" panose="020B0604020202020204" pitchFamily="34" charset="0"/>
                <a:cs typeface="Arial" panose="020B0604020202020204" pitchFamily="34" charset="0"/>
              </a:rPr>
              <a:t> </a:t>
            </a:r>
            <a:r>
              <a:rPr lang="mn-MN" sz="4400" b="1" dirty="0">
                <a:solidFill>
                  <a:schemeClr val="accent5">
                    <a:lumMod val="75000"/>
                  </a:schemeClr>
                </a:solidFill>
                <a:latin typeface="Arial" panose="020B0604020202020204" pitchFamily="34" charset="0"/>
                <a:cs typeface="Arial" panose="020B0604020202020204" pitchFamily="34" charset="0"/>
              </a:rPr>
              <a:t>БАЯНТАЛ СУМ</a:t>
            </a:r>
          </a:p>
          <a:p>
            <a:pPr algn="ctr"/>
            <a:r>
              <a:rPr lang="en-US" sz="4400" b="1" dirty="0">
                <a:solidFill>
                  <a:schemeClr val="tx2">
                    <a:lumMod val="50000"/>
                  </a:schemeClr>
                </a:solidFill>
                <a:latin typeface="Arial" panose="020B0604020202020204" pitchFamily="34" charset="0"/>
                <a:cs typeface="Arial" panose="020B0604020202020204" pitchFamily="34" charset="0"/>
              </a:rPr>
              <a:t/>
            </a:r>
            <a:br>
              <a:rPr lang="en-US" sz="4400" b="1" dirty="0">
                <a:solidFill>
                  <a:schemeClr val="tx2">
                    <a:lumMod val="50000"/>
                  </a:schemeClr>
                </a:solidFill>
                <a:latin typeface="Arial" panose="020B0604020202020204" pitchFamily="34" charset="0"/>
                <a:cs typeface="Arial" panose="020B0604020202020204" pitchFamily="34" charset="0"/>
              </a:rPr>
            </a:br>
            <a:r>
              <a:rPr lang="en-US" sz="4400" b="1" dirty="0" smtClean="0">
                <a:solidFill>
                  <a:schemeClr val="accent5">
                    <a:lumMod val="75000"/>
                  </a:schemeClr>
                </a:solidFill>
                <a:latin typeface="Arial" panose="020B0604020202020204" pitchFamily="34" charset="0"/>
                <a:cs typeface="Arial" panose="020B0604020202020204" pitchFamily="34" charset="0"/>
              </a:rPr>
              <a:t>2020.10.08</a:t>
            </a:r>
            <a:endParaRPr lang="en-US" sz="4400"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81310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mn-MN" sz="2800" dirty="0" smtClean="0">
                <a:solidFill>
                  <a:schemeClr val="bg1"/>
                </a:solidFill>
              </a:rPr>
              <a:t>4-р цэцэрлэгийн 2 бүлгийн 50 хүүхдүүдэд илбийн тоглолт үзүүлж, хичээлээс гадуур танин мэдэхүйн ертөнцөөр аялуулсан.</a:t>
            </a:r>
            <a:endParaRPr lang="en-US" sz="2800" dirty="0">
              <a:solidFill>
                <a:schemeClr val="bg1"/>
              </a:solidFill>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946901" y="2160587"/>
            <a:ext cx="3258145" cy="3881437"/>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989857" y="2160588"/>
            <a:ext cx="5175250" cy="3881437"/>
          </a:xfrm>
        </p:spPr>
      </p:pic>
    </p:spTree>
    <p:extLst>
      <p:ext uri="{BB962C8B-B14F-4D97-AF65-F5344CB8AC3E}">
        <p14:creationId xmlns:p14="http://schemas.microsoft.com/office/powerpoint/2010/main" val="1279127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07" y="3234934"/>
            <a:ext cx="3269567" cy="1325563"/>
          </a:xfrm>
        </p:spPr>
        <p:txBody>
          <a:bodyPr>
            <a:noAutofit/>
          </a:bodyPr>
          <a:lstStyle/>
          <a:p>
            <a:pPr algn="just"/>
            <a:r>
              <a:rPr lang="mn-MN" sz="2400" dirty="0" smtClean="0">
                <a:solidFill>
                  <a:schemeClr val="bg1"/>
                </a:solidFill>
                <a:latin typeface="Arial" panose="020B0604020202020204" pitchFamily="34" charset="0"/>
                <a:cs typeface="Arial" panose="020B0604020202020204" pitchFamily="34" charset="0"/>
              </a:rPr>
              <a:t>Олон улын багш нарын баярын өдрийг тохиолдуулан “Эцэг эхийн 1 өдөр”-ийг амжилттай зохион байгуулан явуулсан.</a:t>
            </a:r>
            <a:endParaRPr lang="en-US" sz="2400" dirty="0">
              <a:solidFill>
                <a:schemeClr val="bg1"/>
              </a:solidFill>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085190" y="2160587"/>
            <a:ext cx="3581701" cy="3881437"/>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895740" y="2160588"/>
            <a:ext cx="3344171" cy="3881437"/>
          </a:xfrm>
        </p:spPr>
      </p:pic>
    </p:spTree>
    <p:extLst>
      <p:ext uri="{BB962C8B-B14F-4D97-AF65-F5344CB8AC3E}">
        <p14:creationId xmlns:p14="http://schemas.microsoft.com/office/powerpoint/2010/main" val="551720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ome\Desktop\Bayantal LOGO.jpg"/>
          <p:cNvPicPr>
            <a:picLocks noChangeAspect="1" noChangeArrowheads="1"/>
          </p:cNvPicPr>
          <p:nvPr/>
        </p:nvPicPr>
        <p:blipFill>
          <a:blip r:embed="rId2" cstate="print"/>
          <a:srcRect/>
          <a:stretch>
            <a:fillRect/>
          </a:stretch>
        </p:blipFill>
        <p:spPr bwMode="auto">
          <a:xfrm>
            <a:off x="221214" y="237206"/>
            <a:ext cx="1233971" cy="1219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650274" y="414887"/>
            <a:ext cx="10197737" cy="523220"/>
          </a:xfrm>
          <a:prstGeom prst="rect">
            <a:avLst/>
          </a:prstGeom>
        </p:spPr>
        <p:txBody>
          <a:bodyPr wrap="square">
            <a:spAutoFit/>
          </a:bodyPr>
          <a:lstStyle/>
          <a:p>
            <a:r>
              <a:rPr lang="mn-MN" sz="2800" b="1" dirty="0">
                <a:solidFill>
                  <a:schemeClr val="accent5">
                    <a:lumMod val="75000"/>
                  </a:schemeClr>
                </a:solidFill>
                <a:latin typeface="0 Arial " pitchFamily="34" charset="-52"/>
                <a:cs typeface="Times New Roman" pitchFamily="18" charset="0"/>
              </a:rPr>
              <a:t>Боловсрол, Эрүүл мэнд, Соёлын салбарын хүрээнд:</a:t>
            </a:r>
            <a:endParaRPr lang="en-US" sz="2800" dirty="0"/>
          </a:p>
        </p:txBody>
      </p:sp>
      <p:sp>
        <p:nvSpPr>
          <p:cNvPr id="6" name="Rectangle 5"/>
          <p:cNvSpPr/>
          <p:nvPr/>
        </p:nvSpPr>
        <p:spPr>
          <a:xfrm>
            <a:off x="377991" y="1807895"/>
            <a:ext cx="3871253" cy="369332"/>
          </a:xfrm>
          <a:prstGeom prst="rect">
            <a:avLst/>
          </a:prstGeom>
        </p:spPr>
        <p:txBody>
          <a:bodyPr wrap="none">
            <a:spAutoFit/>
          </a:bodyPr>
          <a:lstStyle/>
          <a:p>
            <a:r>
              <a:rPr lang="mn-MN" b="1" dirty="0">
                <a:latin typeface="Arial" panose="020B0604020202020204" pitchFamily="34" charset="0"/>
                <a:cs typeface="Arial" panose="020B0604020202020204" pitchFamily="34" charset="0"/>
              </a:rPr>
              <a:t>Эмнэлгийн тусламж </a:t>
            </a:r>
            <a:r>
              <a:rPr lang="mn-MN" b="1" dirty="0" smtClean="0">
                <a:latin typeface="Arial" panose="020B0604020202020204" pitchFamily="34" charset="0"/>
                <a:cs typeface="Arial" panose="020B0604020202020204" pitchFamily="34" charset="0"/>
              </a:rPr>
              <a:t>үйлчилгээ</a:t>
            </a:r>
            <a:r>
              <a:rPr lang="mn-MN" b="1"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pic>
        <p:nvPicPr>
          <p:cNvPr id="10" name="Picture 9" descr="120134608_801212513971471_3498584053217704234_n.jpg"/>
          <p:cNvPicPr>
            <a:picLocks noChangeAspect="1"/>
          </p:cNvPicPr>
          <p:nvPr/>
        </p:nvPicPr>
        <p:blipFill>
          <a:blip r:embed="rId3"/>
          <a:stretch>
            <a:fillRect/>
          </a:stretch>
        </p:blipFill>
        <p:spPr>
          <a:xfrm flipH="1">
            <a:off x="9519993" y="1369426"/>
            <a:ext cx="1543636" cy="2414286"/>
          </a:xfrm>
          <a:prstGeom prst="rect">
            <a:avLst/>
          </a:prstGeom>
        </p:spPr>
      </p:pic>
      <p:pic>
        <p:nvPicPr>
          <p:cNvPr id="12" name="Content Placeholder 4" descr="120159945_3642035685806993_2722070570887164124_n.jpg"/>
          <p:cNvPicPr>
            <a:picLocks noChangeAspect="1"/>
          </p:cNvPicPr>
          <p:nvPr/>
        </p:nvPicPr>
        <p:blipFill>
          <a:blip r:embed="rId4"/>
          <a:stretch>
            <a:fillRect/>
          </a:stretch>
        </p:blipFill>
        <p:spPr>
          <a:xfrm>
            <a:off x="7833259" y="4001294"/>
            <a:ext cx="3230370" cy="2329673"/>
          </a:xfrm>
          <a:prstGeom prst="rect">
            <a:avLst/>
          </a:prstGeom>
        </p:spPr>
      </p:pic>
      <p:pic>
        <p:nvPicPr>
          <p:cNvPr id="13" name="Picture 12" descr="C:\Users\Home\Desktop\Bayantal LOGO.jpg"/>
          <p:cNvPicPr>
            <a:picLocks noChangeAspect="1" noChangeArrowheads="1"/>
          </p:cNvPicPr>
          <p:nvPr/>
        </p:nvPicPr>
        <p:blipFill>
          <a:blip r:embed="rId2" cstate="print"/>
          <a:srcRect/>
          <a:stretch>
            <a:fillRect/>
          </a:stretch>
        </p:blipFill>
        <p:spPr bwMode="auto">
          <a:xfrm>
            <a:off x="221214" y="198017"/>
            <a:ext cx="1233971" cy="1219200"/>
          </a:xfrm>
          <a:prstGeom prst="rect">
            <a:avLst/>
          </a:prstGeom>
          <a:ln>
            <a:noFill/>
          </a:ln>
          <a:effectLst>
            <a:outerShdw blurRad="292100" dist="139700" dir="2700000" algn="tl" rotWithShape="0">
              <a:srgbClr val="333333">
                <a:alpha val="65000"/>
              </a:srgbClr>
            </a:outerShdw>
          </a:effectLst>
        </p:spPr>
      </p:pic>
      <p:sp>
        <p:nvSpPr>
          <p:cNvPr id="11" name="Content Placeholder 2"/>
          <p:cNvSpPr txBox="1">
            <a:spLocks/>
          </p:cNvSpPr>
          <p:nvPr/>
        </p:nvSpPr>
        <p:spPr>
          <a:xfrm>
            <a:off x="221214" y="2174068"/>
            <a:ext cx="6777317" cy="43924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mn-MN" sz="2000" dirty="0" smtClean="0">
                <a:solidFill>
                  <a:schemeClr val="bg1"/>
                </a:solidFill>
              </a:rPr>
              <a:t>Нийт үзлэг –</a:t>
            </a:r>
            <a:r>
              <a:rPr lang="en-US" sz="2000" dirty="0" smtClean="0">
                <a:solidFill>
                  <a:schemeClr val="bg1"/>
                </a:solidFill>
              </a:rPr>
              <a:t> </a:t>
            </a:r>
            <a:r>
              <a:rPr lang="mn-MN" sz="2000" dirty="0" smtClean="0">
                <a:solidFill>
                  <a:schemeClr val="bg1"/>
                </a:solidFill>
              </a:rPr>
              <a:t>226</a:t>
            </a:r>
          </a:p>
          <a:p>
            <a:r>
              <a:rPr lang="mn-MN" sz="2000" dirty="0" smtClean="0">
                <a:solidFill>
                  <a:schemeClr val="bg1"/>
                </a:solidFill>
              </a:rPr>
              <a:t>Дуудлага нийт - 13</a:t>
            </a:r>
          </a:p>
          <a:p>
            <a:r>
              <a:rPr lang="mn-MN" sz="2000" dirty="0" smtClean="0">
                <a:solidFill>
                  <a:schemeClr val="bg1"/>
                </a:solidFill>
              </a:rPr>
              <a:t>Алсын дуудлага - 5</a:t>
            </a:r>
          </a:p>
          <a:p>
            <a:r>
              <a:rPr lang="mn-MN" sz="2000" dirty="0" smtClean="0">
                <a:solidFill>
                  <a:schemeClr val="bg1"/>
                </a:solidFill>
              </a:rPr>
              <a:t>Ойрын дуудлага – 8</a:t>
            </a:r>
          </a:p>
          <a:p>
            <a:r>
              <a:rPr lang="mn-MN" sz="2000" dirty="0" smtClean="0">
                <a:solidFill>
                  <a:schemeClr val="bg1"/>
                </a:solidFill>
              </a:rPr>
              <a:t>Хэвтэн эмчлүүлсэн үйлчлүүлэгч-2</a:t>
            </a:r>
          </a:p>
          <a:p>
            <a:r>
              <a:rPr lang="mn-MN" sz="2000" dirty="0" smtClean="0">
                <a:solidFill>
                  <a:schemeClr val="bg1"/>
                </a:solidFill>
              </a:rPr>
              <a:t>Яаралтай тусламжийн тасгаар үйлчлүүлсэн үйлчлүүлэгч -18</a:t>
            </a:r>
          </a:p>
          <a:p>
            <a:r>
              <a:rPr lang="mn-MN" sz="2000" dirty="0" smtClean="0">
                <a:solidFill>
                  <a:schemeClr val="bg1"/>
                </a:solidFill>
              </a:rPr>
              <a:t>Осол гэмтэл-4</a:t>
            </a:r>
            <a:endParaRPr lang="en-US" sz="2000" dirty="0" smtClean="0">
              <a:solidFill>
                <a:schemeClr val="bg1"/>
              </a:solidFill>
            </a:endParaRPr>
          </a:p>
          <a:p>
            <a:r>
              <a:rPr lang="mn-MN" sz="2000" dirty="0" smtClean="0">
                <a:solidFill>
                  <a:schemeClr val="bg1"/>
                </a:solidFill>
              </a:rPr>
              <a:t>Хяналтанд авсан жирэмсэн </a:t>
            </a:r>
            <a:r>
              <a:rPr lang="en-US" sz="2000" dirty="0" smtClean="0">
                <a:solidFill>
                  <a:schemeClr val="bg1"/>
                </a:solidFill>
              </a:rPr>
              <a:t>-</a:t>
            </a:r>
            <a:r>
              <a:rPr lang="mn-MN" sz="2000" dirty="0" smtClean="0">
                <a:solidFill>
                  <a:schemeClr val="bg1"/>
                </a:solidFill>
              </a:rPr>
              <a:t> 1</a:t>
            </a:r>
          </a:p>
          <a:p>
            <a:r>
              <a:rPr lang="mn-MN" sz="2000" dirty="0" smtClean="0">
                <a:solidFill>
                  <a:schemeClr val="bg1"/>
                </a:solidFill>
              </a:rPr>
              <a:t>Төрсөн эхийг хяналтанд авч вакцинд хамруулсан-2</a:t>
            </a:r>
          </a:p>
          <a:p>
            <a:r>
              <a:rPr lang="mn-MN" sz="2000" dirty="0" smtClean="0">
                <a:solidFill>
                  <a:schemeClr val="bg1"/>
                </a:solidFill>
              </a:rPr>
              <a:t>Вакцинд хамрагдсан 0-5 насны хүүхэд-</a:t>
            </a:r>
            <a:r>
              <a:rPr lang="en-US" sz="2000" dirty="0" smtClean="0">
                <a:solidFill>
                  <a:schemeClr val="bg1"/>
                </a:solidFill>
              </a:rPr>
              <a:t> </a:t>
            </a:r>
            <a:r>
              <a:rPr lang="mn-MN" sz="2000" dirty="0" smtClean="0">
                <a:solidFill>
                  <a:schemeClr val="bg1"/>
                </a:solidFill>
              </a:rPr>
              <a:t>17</a:t>
            </a:r>
          </a:p>
          <a:p>
            <a:r>
              <a:rPr lang="mn-MN" sz="2000" dirty="0" smtClean="0">
                <a:solidFill>
                  <a:schemeClr val="bg1"/>
                </a:solidFill>
              </a:rPr>
              <a:t>Тарваган тахлын вакцинд хамруулсан -0</a:t>
            </a:r>
            <a:endParaRPr lang="mn-MN" sz="2000" dirty="0" smtClean="0">
              <a:solidFill>
                <a:schemeClr val="bg1"/>
              </a:solidFill>
            </a:endParaRPr>
          </a:p>
        </p:txBody>
      </p:sp>
      <p:sp>
        <p:nvSpPr>
          <p:cNvPr id="3" name="Content Placeholder 2"/>
          <p:cNvSpPr>
            <a:spLocks noGrp="1"/>
          </p:cNvSpPr>
          <p:nvPr>
            <p:ph idx="1"/>
          </p:nvPr>
        </p:nvSpPr>
        <p:spPr>
          <a:xfrm>
            <a:off x="838200" y="1825625"/>
            <a:ext cx="5858564" cy="4351338"/>
          </a:xfrm>
        </p:spPr>
        <p:txBody>
          <a:bodyPr/>
          <a:lstStyle/>
          <a:p>
            <a:endParaRPr lang="en-US" dirty="0"/>
          </a:p>
        </p:txBody>
      </p:sp>
      <p:pic>
        <p:nvPicPr>
          <p:cNvPr id="14" name="Content Placeholder 5" descr="120936772_1487818378083208_7240925828070466168_n.jpg"/>
          <p:cNvPicPr>
            <a:picLocks noChangeAspect="1"/>
          </p:cNvPicPr>
          <p:nvPr/>
        </p:nvPicPr>
        <p:blipFill>
          <a:blip r:embed="rId5"/>
          <a:stretch>
            <a:fillRect/>
          </a:stretch>
        </p:blipFill>
        <p:spPr>
          <a:xfrm>
            <a:off x="6006955" y="1381959"/>
            <a:ext cx="3373014" cy="2389219"/>
          </a:xfrm>
          <a:prstGeom prst="rect">
            <a:avLst/>
          </a:prstGeom>
        </p:spPr>
      </p:pic>
    </p:spTree>
    <p:extLst>
      <p:ext uri="{BB962C8B-B14F-4D97-AF65-F5344CB8AC3E}">
        <p14:creationId xmlns:p14="http://schemas.microsoft.com/office/powerpoint/2010/main" val="178310388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50274" y="414887"/>
            <a:ext cx="10197737" cy="523220"/>
          </a:xfrm>
          <a:prstGeom prst="rect">
            <a:avLst/>
          </a:prstGeom>
        </p:spPr>
        <p:txBody>
          <a:bodyPr wrap="square">
            <a:spAutoFit/>
          </a:bodyPr>
          <a:lstStyle/>
          <a:p>
            <a:r>
              <a:rPr lang="mn-MN" sz="2800" b="1" dirty="0">
                <a:solidFill>
                  <a:schemeClr val="accent5">
                    <a:lumMod val="75000"/>
                  </a:schemeClr>
                </a:solidFill>
                <a:latin typeface="0 Arial " pitchFamily="34" charset="-52"/>
                <a:cs typeface="Times New Roman" pitchFamily="18" charset="0"/>
              </a:rPr>
              <a:t>Боловсрол, Эрүүл мэнд, Соёлын салбарын хүрээнд:</a:t>
            </a:r>
            <a:endParaRPr lang="en-US" sz="2800" dirty="0"/>
          </a:p>
        </p:txBody>
      </p:sp>
      <p:pic>
        <p:nvPicPr>
          <p:cNvPr id="6" name="Picture 5" descr="C:\Users\Home\Desktop\Bayantal LOGO.jpg"/>
          <p:cNvPicPr>
            <a:picLocks noChangeAspect="1" noChangeArrowheads="1"/>
          </p:cNvPicPr>
          <p:nvPr/>
        </p:nvPicPr>
        <p:blipFill>
          <a:blip r:embed="rId2" cstate="print"/>
          <a:srcRect/>
          <a:stretch>
            <a:fillRect/>
          </a:stretch>
        </p:blipFill>
        <p:spPr bwMode="auto">
          <a:xfrm>
            <a:off x="221214" y="198017"/>
            <a:ext cx="1233971" cy="1219200"/>
          </a:xfrm>
          <a:prstGeom prst="rect">
            <a:avLst/>
          </a:prstGeom>
          <a:ln>
            <a:noFill/>
          </a:ln>
          <a:effectLst>
            <a:outerShdw blurRad="292100" dist="139700" dir="2700000" algn="tl" rotWithShape="0">
              <a:srgbClr val="333333">
                <a:alpha val="65000"/>
              </a:srgbClr>
            </a:outerShdw>
          </a:effectLst>
        </p:spPr>
      </p:pic>
      <p:sp>
        <p:nvSpPr>
          <p:cNvPr id="7" name="Content Placeholder 1"/>
          <p:cNvSpPr>
            <a:spLocks noGrp="1"/>
          </p:cNvSpPr>
          <p:nvPr>
            <p:ph idx="1"/>
          </p:nvPr>
        </p:nvSpPr>
        <p:spPr/>
        <p:txBody>
          <a:bodyPr/>
          <a:lstStyle/>
          <a:p>
            <a:r>
              <a:rPr lang="mn-MN" dirty="0" smtClean="0">
                <a:solidFill>
                  <a:schemeClr val="bg1"/>
                </a:solidFill>
              </a:rPr>
              <a:t>Өдрийн эмчилгээ</a:t>
            </a:r>
            <a:r>
              <a:rPr lang="en-US" dirty="0" smtClean="0">
                <a:solidFill>
                  <a:schemeClr val="bg1"/>
                </a:solidFill>
              </a:rPr>
              <a:t>-</a:t>
            </a:r>
            <a:r>
              <a:rPr lang="mn-MN" dirty="0" smtClean="0">
                <a:solidFill>
                  <a:schemeClr val="bg1"/>
                </a:solidFill>
              </a:rPr>
              <a:t>5</a:t>
            </a:r>
            <a:endParaRPr lang="en-US" dirty="0" smtClean="0">
              <a:solidFill>
                <a:schemeClr val="bg1"/>
              </a:solidFill>
            </a:endParaRPr>
          </a:p>
          <a:p>
            <a:r>
              <a:rPr lang="mn-MN" dirty="0" smtClean="0">
                <a:solidFill>
                  <a:schemeClr val="bg1"/>
                </a:solidFill>
              </a:rPr>
              <a:t>Сэргээн засах эмчилгээ</a:t>
            </a:r>
            <a:r>
              <a:rPr lang="en-US" dirty="0" smtClean="0">
                <a:solidFill>
                  <a:schemeClr val="bg1"/>
                </a:solidFill>
              </a:rPr>
              <a:t>-</a:t>
            </a:r>
            <a:r>
              <a:rPr lang="mn-MN" dirty="0" smtClean="0">
                <a:solidFill>
                  <a:schemeClr val="bg1"/>
                </a:solidFill>
              </a:rPr>
              <a:t>5</a:t>
            </a:r>
            <a:endParaRPr lang="en-US" dirty="0" smtClean="0">
              <a:solidFill>
                <a:schemeClr val="bg1"/>
              </a:solidFill>
            </a:endParaRPr>
          </a:p>
          <a:p>
            <a:r>
              <a:rPr lang="mn-MN" dirty="0" smtClean="0">
                <a:solidFill>
                  <a:schemeClr val="bg1"/>
                </a:solidFill>
              </a:rPr>
              <a:t>Гэрийн тусламж үйлчилгээ</a:t>
            </a:r>
            <a:r>
              <a:rPr lang="en-US" dirty="0" smtClean="0">
                <a:solidFill>
                  <a:schemeClr val="bg1"/>
                </a:solidFill>
              </a:rPr>
              <a:t>-</a:t>
            </a:r>
            <a:r>
              <a:rPr lang="mn-MN" dirty="0" smtClean="0">
                <a:solidFill>
                  <a:schemeClr val="bg1"/>
                </a:solidFill>
              </a:rPr>
              <a:t>1</a:t>
            </a:r>
            <a:endParaRPr lang="en-US" dirty="0" smtClean="0">
              <a:solidFill>
                <a:schemeClr val="bg1"/>
              </a:solidFill>
            </a:endParaRPr>
          </a:p>
          <a:p>
            <a:r>
              <a:rPr lang="mn-MN" dirty="0" smtClean="0">
                <a:solidFill>
                  <a:schemeClr val="bg1"/>
                </a:solidFill>
              </a:rPr>
              <a:t>Оношлогоо шинжилгээ</a:t>
            </a:r>
            <a:r>
              <a:rPr lang="en-US" dirty="0" smtClean="0">
                <a:solidFill>
                  <a:schemeClr val="bg1"/>
                </a:solidFill>
              </a:rPr>
              <a:t>-</a:t>
            </a:r>
            <a:r>
              <a:rPr lang="mn-MN" dirty="0" smtClean="0">
                <a:solidFill>
                  <a:schemeClr val="bg1"/>
                </a:solidFill>
              </a:rPr>
              <a:t> </a:t>
            </a:r>
          </a:p>
          <a:p>
            <a:r>
              <a:rPr lang="mn-MN" dirty="0" smtClean="0">
                <a:solidFill>
                  <a:schemeClr val="bg1"/>
                </a:solidFill>
              </a:rPr>
              <a:t>Шээсний ерөнхий шинжилгээ – 10</a:t>
            </a:r>
          </a:p>
          <a:p>
            <a:r>
              <a:rPr lang="mn-MN" dirty="0" smtClean="0">
                <a:solidFill>
                  <a:schemeClr val="bg1"/>
                </a:solidFill>
              </a:rPr>
              <a:t>Биохими -4</a:t>
            </a:r>
          </a:p>
          <a:p>
            <a:r>
              <a:rPr lang="mn-MN" dirty="0" smtClean="0">
                <a:solidFill>
                  <a:schemeClr val="bg1"/>
                </a:solidFill>
              </a:rPr>
              <a:t>Цагаан хорхой – 5</a:t>
            </a:r>
          </a:p>
          <a:p>
            <a:r>
              <a:rPr lang="mn-MN" dirty="0" smtClean="0">
                <a:solidFill>
                  <a:schemeClr val="bg1"/>
                </a:solidFill>
              </a:rPr>
              <a:t>Сүрьеэ - 1</a:t>
            </a:r>
            <a:endParaRPr lang="mn-MN" dirty="0">
              <a:solidFill>
                <a:schemeClr val="bg1"/>
              </a:solidFill>
            </a:endParaRPr>
          </a:p>
        </p:txBody>
      </p:sp>
      <p:pic>
        <p:nvPicPr>
          <p:cNvPr id="8" name="Content Placeholder 3" descr="120932853_3289718201136098_4741496342885629866_n.jpg"/>
          <p:cNvPicPr>
            <a:picLocks noChangeAspect="1"/>
          </p:cNvPicPr>
          <p:nvPr/>
        </p:nvPicPr>
        <p:blipFill>
          <a:blip r:embed="rId3"/>
          <a:stretch>
            <a:fillRect/>
          </a:stretch>
        </p:blipFill>
        <p:spPr>
          <a:xfrm>
            <a:off x="6514406" y="1658983"/>
            <a:ext cx="5333605" cy="3894366"/>
          </a:xfrm>
          <a:prstGeom prst="rect">
            <a:avLst/>
          </a:prstGeom>
        </p:spPr>
      </p:pic>
    </p:spTree>
    <p:extLst>
      <p:ext uri="{BB962C8B-B14F-4D97-AF65-F5344CB8AC3E}">
        <p14:creationId xmlns:p14="http://schemas.microsoft.com/office/powerpoint/2010/main" val="3554254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0274" y="414887"/>
            <a:ext cx="10197737" cy="523220"/>
          </a:xfrm>
          <a:prstGeom prst="rect">
            <a:avLst/>
          </a:prstGeom>
        </p:spPr>
        <p:txBody>
          <a:bodyPr wrap="square">
            <a:spAutoFit/>
          </a:bodyPr>
          <a:lstStyle/>
          <a:p>
            <a:r>
              <a:rPr lang="mn-MN" sz="2800" b="1" dirty="0">
                <a:solidFill>
                  <a:schemeClr val="accent5">
                    <a:lumMod val="75000"/>
                  </a:schemeClr>
                </a:solidFill>
                <a:latin typeface="0 Arial " pitchFamily="34" charset="-52"/>
                <a:cs typeface="Times New Roman" pitchFamily="18" charset="0"/>
              </a:rPr>
              <a:t>Боловсрол, Эрүүл мэнд, Соёлын салбарын хүрээнд:</a:t>
            </a:r>
            <a:endParaRPr lang="en-US" sz="2800" dirty="0"/>
          </a:p>
        </p:txBody>
      </p:sp>
      <p:pic>
        <p:nvPicPr>
          <p:cNvPr id="5" name="Picture 4" descr="C:\Users\Home\Desktop\Bayantal LOGO.jpg"/>
          <p:cNvPicPr>
            <a:picLocks noChangeAspect="1" noChangeArrowheads="1"/>
          </p:cNvPicPr>
          <p:nvPr/>
        </p:nvPicPr>
        <p:blipFill>
          <a:blip r:embed="rId2" cstate="print"/>
          <a:srcRect/>
          <a:stretch>
            <a:fillRect/>
          </a:stretch>
        </p:blipFill>
        <p:spPr bwMode="auto">
          <a:xfrm>
            <a:off x="221214" y="198017"/>
            <a:ext cx="1233971" cy="1219200"/>
          </a:xfrm>
          <a:prstGeom prst="rect">
            <a:avLst/>
          </a:prstGeom>
          <a:ln>
            <a:noFill/>
          </a:ln>
          <a:effectLst>
            <a:outerShdw blurRad="292100" dist="139700" dir="2700000" algn="tl" rotWithShape="0">
              <a:srgbClr val="333333">
                <a:alpha val="65000"/>
              </a:srgbClr>
            </a:outerShdw>
          </a:effectLst>
        </p:spPr>
      </p:pic>
      <p:sp>
        <p:nvSpPr>
          <p:cNvPr id="6" name="Content Placeholder 1"/>
          <p:cNvSpPr txBox="1">
            <a:spLocks/>
          </p:cNvSpPr>
          <p:nvPr/>
        </p:nvSpPr>
        <p:spPr>
          <a:xfrm>
            <a:off x="888274" y="2057314"/>
            <a:ext cx="10541726" cy="44871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en-US" sz="2000" dirty="0" err="1" smtClean="0">
                <a:solidFill>
                  <a:schemeClr val="bg1"/>
                </a:solidFill>
              </a:rPr>
              <a:t>Covid</a:t>
            </a:r>
            <a:r>
              <a:rPr lang="mn-MN" sz="2000" dirty="0" smtClean="0">
                <a:solidFill>
                  <a:schemeClr val="bg1"/>
                </a:solidFill>
              </a:rPr>
              <a:t>-</a:t>
            </a:r>
            <a:r>
              <a:rPr lang="en-US" sz="2000" dirty="0" smtClean="0">
                <a:solidFill>
                  <a:schemeClr val="bg1"/>
                </a:solidFill>
              </a:rPr>
              <a:t>19 </a:t>
            </a:r>
            <a:r>
              <a:rPr lang="mn-MN" sz="2000" dirty="0" smtClean="0">
                <a:solidFill>
                  <a:schemeClr val="bg1"/>
                </a:solidFill>
              </a:rPr>
              <a:t> өвчнөөс урьдчилан сэргийлэх дархлааг дэмжих зөвлөмж сануулга анхааруулга  цуврал сурталчилгааны материал гарын авлага тарааж, Баянтал </a:t>
            </a:r>
            <a:r>
              <a:rPr lang="en-US" sz="2000" dirty="0" smtClean="0">
                <a:solidFill>
                  <a:schemeClr val="bg1"/>
                </a:solidFill>
              </a:rPr>
              <a:t>1</a:t>
            </a:r>
            <a:r>
              <a:rPr lang="mn-MN" sz="2000" dirty="0" smtClean="0">
                <a:solidFill>
                  <a:schemeClr val="bg1"/>
                </a:solidFill>
              </a:rPr>
              <a:t>-р багийн групт болон бусад байгууллагын групт өдөр болгоны нөхцөл байдлын мэдээг цаг алдалгүй хүргэж байна. Нийт давхардсан тоогоор </a:t>
            </a:r>
            <a:r>
              <a:rPr lang="mn-MN" sz="2000" dirty="0" smtClean="0">
                <a:solidFill>
                  <a:schemeClr val="bg1"/>
                </a:solidFill>
              </a:rPr>
              <a:t>100 </a:t>
            </a:r>
            <a:r>
              <a:rPr lang="mn-MN" sz="2000" dirty="0" smtClean="0">
                <a:solidFill>
                  <a:schemeClr val="bg1"/>
                </a:solidFill>
              </a:rPr>
              <a:t>гаруй иргэний халууныг үзэж зөвлөмж зөвлөгөө өгөөд байна</a:t>
            </a:r>
            <a:r>
              <a:rPr lang="mn-MN" sz="2000" dirty="0" smtClean="0">
                <a:solidFill>
                  <a:schemeClr val="bg1"/>
                </a:solidFill>
              </a:rPr>
              <a:t>.</a:t>
            </a:r>
          </a:p>
          <a:p>
            <a:pPr algn="just">
              <a:buFontTx/>
              <a:buChar char="-"/>
            </a:pPr>
            <a:r>
              <a:rPr lang="mn-MN" sz="2000" dirty="0">
                <a:solidFill>
                  <a:schemeClr val="bg1"/>
                </a:solidFill>
              </a:rPr>
              <a:t>Авто осол 2 удаа гарч, гадны харьяалалтай 1 иргэн нас барж, 1 жирэмсэн эх, 2 том тэрэгний жолоочид шаардлагатай анхны тусламжийг үзүүлэн Чойр нэгдсэн эмнэлэгт хүргэлээ</a:t>
            </a:r>
            <a:r>
              <a:rPr lang="mn-MN" sz="2000" dirty="0" smtClean="0">
                <a:solidFill>
                  <a:schemeClr val="bg1"/>
                </a:solidFill>
              </a:rPr>
              <a:t>.</a:t>
            </a:r>
          </a:p>
          <a:p>
            <a:pPr algn="just">
              <a:buFontTx/>
              <a:buChar char="-"/>
            </a:pPr>
            <a:endParaRPr lang="mn-MN" sz="2000" dirty="0">
              <a:solidFill>
                <a:schemeClr val="bg1"/>
              </a:solidFill>
            </a:endParaRPr>
          </a:p>
          <a:p>
            <a:pPr algn="just">
              <a:buFontTx/>
              <a:buChar char="-"/>
            </a:pPr>
            <a:endParaRPr lang="mn-MN" sz="2000" dirty="0" smtClean="0">
              <a:solidFill>
                <a:schemeClr val="bg1"/>
              </a:solidFill>
            </a:endParaRPr>
          </a:p>
        </p:txBody>
      </p:sp>
      <p:sp>
        <p:nvSpPr>
          <p:cNvPr id="7" name="Title 2"/>
          <p:cNvSpPr>
            <a:spLocks noGrp="1"/>
          </p:cNvSpPr>
          <p:nvPr>
            <p:ph type="title"/>
          </p:nvPr>
        </p:nvSpPr>
        <p:spPr>
          <a:xfrm>
            <a:off x="1097280" y="1578204"/>
            <a:ext cx="6923314" cy="342036"/>
          </a:xfrm>
        </p:spPr>
        <p:txBody>
          <a:bodyPr>
            <a:normAutofit fontScale="90000"/>
          </a:bodyPr>
          <a:lstStyle/>
          <a:p>
            <a:pPr algn="ctr"/>
            <a:r>
              <a:rPr lang="mn-MN" sz="3200" dirty="0" smtClean="0">
                <a:solidFill>
                  <a:schemeClr val="accent1"/>
                </a:solidFill>
              </a:rPr>
              <a:t>Нийгмийн эрүүл мэндийн чиглэлээр:</a:t>
            </a:r>
            <a:endParaRPr lang="en-US" sz="3200" dirty="0">
              <a:solidFill>
                <a:schemeClr val="accent1"/>
              </a:solidFill>
            </a:endParaRPr>
          </a:p>
        </p:txBody>
      </p:sp>
      <p:pic>
        <p:nvPicPr>
          <p:cNvPr id="8" name="Content Placeholder 3" descr="120948354_787493812068845_5816437284375188595_n.jpg"/>
          <p:cNvPicPr>
            <a:picLocks noGrp="1" noChangeAspect="1"/>
          </p:cNvPicPr>
          <p:nvPr>
            <p:ph idx="1"/>
          </p:nvPr>
        </p:nvPicPr>
        <p:blipFill rotWithShape="1">
          <a:blip r:embed="rId3"/>
          <a:srcRect l="39375" t="21104" r="14163" b="28913"/>
          <a:stretch/>
        </p:blipFill>
        <p:spPr>
          <a:xfrm>
            <a:off x="1650274" y="4001169"/>
            <a:ext cx="3334578" cy="2543322"/>
          </a:xfrm>
        </p:spPr>
      </p:pic>
    </p:spTree>
    <p:extLst>
      <p:ext uri="{BB962C8B-B14F-4D97-AF65-F5344CB8AC3E}">
        <p14:creationId xmlns:p14="http://schemas.microsoft.com/office/powerpoint/2010/main" val="236883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5541" y="500062"/>
            <a:ext cx="4376351" cy="1325563"/>
          </a:xfrm>
        </p:spPr>
        <p:txBody>
          <a:bodyPr/>
          <a:lstStyle/>
          <a:p>
            <a:r>
              <a:rPr lang="mn-MN" dirty="0" smtClean="0">
                <a:solidFill>
                  <a:schemeClr val="bg1"/>
                </a:solidFill>
              </a:rPr>
              <a:t>ТӨРИЙН САН</a:t>
            </a:r>
            <a:endParaRPr lang="en-US" dirty="0">
              <a:solidFill>
                <a:schemeClr val="bg1"/>
              </a:solidFill>
            </a:endParaRPr>
          </a:p>
        </p:txBody>
      </p:sp>
      <p:sp>
        <p:nvSpPr>
          <p:cNvPr id="3" name="Content Placeholder 2"/>
          <p:cNvSpPr>
            <a:spLocks noGrp="1"/>
          </p:cNvSpPr>
          <p:nvPr>
            <p:ph idx="1"/>
          </p:nvPr>
        </p:nvSpPr>
        <p:spPr/>
        <p:txBody>
          <a:bodyPr>
            <a:normAutofit fontScale="85000" lnSpcReduction="10000"/>
          </a:bodyPr>
          <a:lstStyle/>
          <a:p>
            <a:pPr algn="just"/>
            <a:r>
              <a:rPr lang="mn-MN" dirty="0" smtClean="0">
                <a:solidFill>
                  <a:schemeClr val="bg1"/>
                </a:solidFill>
              </a:rPr>
              <a:t>2020 оны 09-р сарын байдлаар орон нутгийн орлогын төлөвлөгөө 10,362,900.00 төгрөг. Гүйцэтгэл 17,187,412.63 төгрөг төвлөрүүлсэн байна. </a:t>
            </a:r>
          </a:p>
          <a:p>
            <a:pPr algn="just"/>
            <a:r>
              <a:rPr lang="mn-MN" dirty="0" smtClean="0">
                <a:solidFill>
                  <a:schemeClr val="bg1"/>
                </a:solidFill>
              </a:rPr>
              <a:t>Орон нутгийн байгууллагын зарлагын төлөвлөгөө 307,405,100.00 төгрөг. Гүйцэтгэл 291,516,994.00 төгрөг. Үүнээс үндсэн цалин, унаа хоол, нэмэгдэл урамшуулалд 3,764,700.00 төгрөг, НДШ 23,834,600.00 төгрөг зарцуулсан.</a:t>
            </a:r>
          </a:p>
          <a:p>
            <a:pPr algn="just"/>
            <a:r>
              <a:rPr lang="mn-MN" dirty="0" smtClean="0">
                <a:solidFill>
                  <a:schemeClr val="bg1"/>
                </a:solidFill>
              </a:rPr>
              <a:t>Улсын төсвийн байгууллагын зарлагын төлөвлөгөө 812,374,440.00 төгрөг. Гүйцэтгэл 725,293,564.44 төгрөг. </a:t>
            </a:r>
            <a:r>
              <a:rPr lang="mn-MN" dirty="0">
                <a:solidFill>
                  <a:schemeClr val="bg1"/>
                </a:solidFill>
              </a:rPr>
              <a:t>Үүнээс үндсэн цалин, унаа хоол, нэмэгдэл урамшуулалд </a:t>
            </a:r>
            <a:r>
              <a:rPr lang="mn-MN" dirty="0" smtClean="0">
                <a:solidFill>
                  <a:schemeClr val="bg1"/>
                </a:solidFill>
              </a:rPr>
              <a:t>52,499,200.00 </a:t>
            </a:r>
            <a:r>
              <a:rPr lang="mn-MN" dirty="0">
                <a:solidFill>
                  <a:schemeClr val="bg1"/>
                </a:solidFill>
              </a:rPr>
              <a:t>төгрөг, НДШ </a:t>
            </a:r>
            <a:r>
              <a:rPr lang="mn-MN" dirty="0" smtClean="0">
                <a:solidFill>
                  <a:schemeClr val="bg1"/>
                </a:solidFill>
              </a:rPr>
              <a:t>63,566,400.00 </a:t>
            </a:r>
            <a:r>
              <a:rPr lang="mn-MN" dirty="0">
                <a:solidFill>
                  <a:schemeClr val="bg1"/>
                </a:solidFill>
              </a:rPr>
              <a:t>төгрөг зарцуулсан</a:t>
            </a:r>
            <a:r>
              <a:rPr lang="mn-MN" dirty="0" smtClean="0">
                <a:solidFill>
                  <a:schemeClr val="bg1"/>
                </a:solidFill>
              </a:rPr>
              <a:t>.</a:t>
            </a:r>
          </a:p>
          <a:p>
            <a:pPr algn="just"/>
            <a:r>
              <a:rPr lang="mn-MN" dirty="0" smtClean="0">
                <a:solidFill>
                  <a:schemeClr val="bg1"/>
                </a:solidFill>
              </a:rPr>
              <a:t>Орон нутгийн төсвийн байгууллагын өглөг 10,180,234.00 төгрөг.</a:t>
            </a:r>
          </a:p>
          <a:p>
            <a:pPr algn="just"/>
            <a:r>
              <a:rPr lang="mn-MN" dirty="0" smtClean="0">
                <a:solidFill>
                  <a:schemeClr val="bg1"/>
                </a:solidFill>
              </a:rPr>
              <a:t>Орон нутгийн төсвийн байгууллагын авлага 14,164,600.45 төгрөг.</a:t>
            </a:r>
          </a:p>
          <a:p>
            <a:pPr algn="just"/>
            <a:r>
              <a:rPr lang="mn-MN" dirty="0" smtClean="0">
                <a:solidFill>
                  <a:schemeClr val="bg1"/>
                </a:solidFill>
              </a:rPr>
              <a:t>Тусгай зориулалтын байгууллагын өглөг 22,635,645.68 төгрөг, авлага 8,746,279.64 төгрөг.</a:t>
            </a:r>
            <a:endParaRPr lang="mn-MN" dirty="0">
              <a:solidFill>
                <a:schemeClr val="bg1"/>
              </a:solidFill>
            </a:endParaRPr>
          </a:p>
        </p:txBody>
      </p:sp>
    </p:spTree>
    <p:extLst>
      <p:ext uri="{BB962C8B-B14F-4D97-AF65-F5344CB8AC3E}">
        <p14:creationId xmlns:p14="http://schemas.microsoft.com/office/powerpoint/2010/main" val="851308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714480" y="285728"/>
            <a:ext cx="7015154" cy="1127048"/>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n-MN" sz="3200" dirty="0" smtClean="0">
                <a:solidFill>
                  <a:schemeClr val="bg1"/>
                </a:solidFill>
                <a:latin typeface="Times New Roman" pitchFamily="18" charset="0"/>
                <a:cs typeface="Times New Roman" pitchFamily="18" charset="0"/>
              </a:rPr>
              <a:t/>
            </a:r>
            <a:br>
              <a:rPr lang="mn-MN" sz="3200" dirty="0" smtClean="0">
                <a:solidFill>
                  <a:schemeClr val="bg1"/>
                </a:solidFill>
                <a:latin typeface="Times New Roman" pitchFamily="18" charset="0"/>
                <a:cs typeface="Times New Roman" pitchFamily="18" charset="0"/>
              </a:rPr>
            </a:br>
            <a:r>
              <a:rPr lang="mn-MN" sz="3200" dirty="0" smtClean="0">
                <a:solidFill>
                  <a:schemeClr val="bg1"/>
                </a:solidFill>
                <a:latin typeface="Times New Roman" pitchFamily="18" charset="0"/>
                <a:cs typeface="Times New Roman" pitchFamily="18" charset="0"/>
              </a:rPr>
              <a:t>Хөдөө аж ахуйн бодлогын хүрээнд:</a:t>
            </a:r>
            <a:r>
              <a:rPr lang="en-US" sz="3200" dirty="0" smtClean="0">
                <a:solidFill>
                  <a:schemeClr val="bg1"/>
                </a:solidFill>
              </a:rPr>
              <a:t/>
            </a:r>
            <a:br>
              <a:rPr lang="en-US" sz="3200" dirty="0" smtClean="0">
                <a:solidFill>
                  <a:schemeClr val="bg1"/>
                </a:solidFill>
              </a:rPr>
            </a:br>
            <a:endParaRPr lang="en-US" sz="3200" dirty="0">
              <a:solidFill>
                <a:schemeClr val="bg1"/>
              </a:solidFill>
              <a:latin typeface="Times New Roman" pitchFamily="18" charset="0"/>
              <a:cs typeface="Times New Roman" pitchFamily="18" charset="0"/>
            </a:endParaRPr>
          </a:p>
        </p:txBody>
      </p:sp>
      <p:pic>
        <p:nvPicPr>
          <p:cNvPr id="5" name="Picture 4"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pic>
        <p:nvPicPr>
          <p:cNvPr id="6" name="Content Placeholder 5" descr="C:\Users\Bayantal\Downloads\120814392_353879369368881_7019550910038860002_n.jpg"/>
          <p:cNvPicPr>
            <a:picLocks noGrp="1"/>
          </p:cNvPicPr>
          <p:nvPr>
            <p:ph idx="1"/>
          </p:nvPr>
        </p:nvPicPr>
        <p:blipFill>
          <a:blip r:embed="rId3" cstate="print"/>
          <a:srcRect/>
          <a:stretch>
            <a:fillRect/>
          </a:stretch>
        </p:blipFill>
        <p:spPr bwMode="auto">
          <a:xfrm>
            <a:off x="8876714" y="4034064"/>
            <a:ext cx="3013850" cy="2310465"/>
          </a:xfrm>
          <a:prstGeom prst="rect">
            <a:avLst/>
          </a:prstGeom>
          <a:noFill/>
          <a:ln w="9525">
            <a:noFill/>
            <a:miter lim="800000"/>
            <a:headEnd/>
            <a:tailEnd/>
          </a:ln>
        </p:spPr>
      </p:pic>
      <p:pic>
        <p:nvPicPr>
          <p:cNvPr id="7" name="Picture 6" descr="C:\Users\Bayantal\Downloads\120839441_623129645050656_4387764062231195020_n.jpg"/>
          <p:cNvPicPr/>
          <p:nvPr/>
        </p:nvPicPr>
        <p:blipFill>
          <a:blip r:embed="rId4" cstate="print"/>
          <a:srcRect/>
          <a:stretch>
            <a:fillRect/>
          </a:stretch>
        </p:blipFill>
        <p:spPr bwMode="auto">
          <a:xfrm>
            <a:off x="5581457" y="4034064"/>
            <a:ext cx="3124200" cy="2310465"/>
          </a:xfrm>
          <a:prstGeom prst="rect">
            <a:avLst/>
          </a:prstGeom>
          <a:noFill/>
          <a:ln w="9525">
            <a:noFill/>
            <a:miter lim="800000"/>
            <a:headEnd/>
            <a:tailEnd/>
          </a:ln>
        </p:spPr>
      </p:pic>
      <p:pic>
        <p:nvPicPr>
          <p:cNvPr id="8" name="Picture 7" descr="C:\Users\Bayantal\Downloads\120811326_1016143415496807_8667978013906613019_n.jpg"/>
          <p:cNvPicPr/>
          <p:nvPr/>
        </p:nvPicPr>
        <p:blipFill>
          <a:blip r:embed="rId5" cstate="print"/>
          <a:srcRect/>
          <a:stretch>
            <a:fillRect/>
          </a:stretch>
        </p:blipFill>
        <p:spPr bwMode="auto">
          <a:xfrm>
            <a:off x="5581456" y="1521861"/>
            <a:ext cx="3124200" cy="2286000"/>
          </a:xfrm>
          <a:prstGeom prst="rect">
            <a:avLst/>
          </a:prstGeom>
          <a:noFill/>
          <a:ln w="9525">
            <a:noFill/>
            <a:miter lim="800000"/>
            <a:headEnd/>
            <a:tailEnd/>
          </a:ln>
        </p:spPr>
      </p:pic>
      <p:pic>
        <p:nvPicPr>
          <p:cNvPr id="9" name="Picture 8" descr="C:\Users\Bayantal\Downloads\120809592_393958908672069_627568836110255864_n.jpg"/>
          <p:cNvPicPr/>
          <p:nvPr/>
        </p:nvPicPr>
        <p:blipFill>
          <a:blip r:embed="rId6" cstate="print"/>
          <a:srcRect/>
          <a:stretch>
            <a:fillRect/>
          </a:stretch>
        </p:blipFill>
        <p:spPr bwMode="auto">
          <a:xfrm>
            <a:off x="8876714" y="1521861"/>
            <a:ext cx="3013850" cy="2257425"/>
          </a:xfrm>
          <a:prstGeom prst="rect">
            <a:avLst/>
          </a:prstGeom>
          <a:noFill/>
          <a:ln w="9525">
            <a:noFill/>
            <a:miter lim="800000"/>
            <a:headEnd/>
            <a:tailEnd/>
          </a:ln>
        </p:spPr>
      </p:pic>
      <p:sp>
        <p:nvSpPr>
          <p:cNvPr id="10" name="Rectangle 9"/>
          <p:cNvSpPr/>
          <p:nvPr/>
        </p:nvSpPr>
        <p:spPr>
          <a:xfrm>
            <a:off x="285720" y="1521861"/>
            <a:ext cx="5124678" cy="4552015"/>
          </a:xfrm>
          <a:prstGeom prst="rect">
            <a:avLst/>
          </a:prstGeom>
        </p:spPr>
        <p:txBody>
          <a:bodyPr wrap="square">
            <a:spAutoFit/>
          </a:bodyPr>
          <a:lstStyle/>
          <a:p>
            <a:pPr algn="just">
              <a:lnSpc>
                <a:spcPct val="115000"/>
              </a:lnSpc>
              <a:spcAft>
                <a:spcPts val="0"/>
              </a:spcAft>
            </a:pPr>
            <a:r>
              <a:rPr lang="mn-MN" dirty="0">
                <a:solidFill>
                  <a:schemeClr val="bg1"/>
                </a:solidFill>
                <a:latin typeface="Calibri" panose="020F0502020204030204" pitchFamily="34" charset="0"/>
                <a:ea typeface="Calibri" panose="020F0502020204030204" pitchFamily="34" charset="0"/>
                <a:cs typeface="Times New Roman" panose="02020603050405020304" pitchFamily="18" charset="0"/>
              </a:rPr>
              <a:t>Б</a:t>
            </a:r>
            <a:r>
              <a:rPr lang="mn-MN"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элчээр </a:t>
            </a:r>
            <a:r>
              <a:rPr lang="mn-MN" dirty="0">
                <a:solidFill>
                  <a:schemeClr val="bg1"/>
                </a:solidFill>
                <a:latin typeface="Calibri" panose="020F0502020204030204" pitchFamily="34" charset="0"/>
                <a:ea typeface="Calibri" panose="020F0502020204030204" pitchFamily="34" charset="0"/>
                <a:cs typeface="Times New Roman" panose="02020603050405020304" pitchFamily="18" charset="0"/>
              </a:rPr>
              <a:t>чөлөөлөх ажлын хүрээнд  отрын 10 өрх айлаар орж шаардлага </a:t>
            </a:r>
            <a:r>
              <a:rPr lang="mn-MN"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хүргүүлсэн.</a:t>
            </a:r>
          </a:p>
          <a:p>
            <a:pPr algn="just">
              <a:lnSpc>
                <a:spcPct val="115000"/>
              </a:lnSpc>
              <a:spcAft>
                <a:spcPts val="0"/>
              </a:spcAft>
            </a:pPr>
            <a:r>
              <a:rPr lang="mn-MN"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Мөн </a:t>
            </a:r>
            <a:r>
              <a:rPr lang="mn-MN" dirty="0">
                <a:solidFill>
                  <a:schemeClr val="bg1"/>
                </a:solidFill>
                <a:latin typeface="Calibri" panose="020F0502020204030204" pitchFamily="34" charset="0"/>
                <a:ea typeface="Calibri" panose="020F0502020204030204" pitchFamily="34" charset="0"/>
                <a:cs typeface="Times New Roman" panose="02020603050405020304" pitchFamily="18" charset="0"/>
              </a:rPr>
              <a:t>сумын малчидтай уулзан өвөлжилтийн бэлтгэл ажил хэрхэн хангасан талаар судалгаа авсан</a:t>
            </a:r>
            <a:r>
              <a:rPr lang="mn-MN"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0"/>
              </a:spcAft>
            </a:pPr>
            <a:r>
              <a:rPr lang="mn-MN"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Сумын </a:t>
            </a:r>
            <a:r>
              <a:rPr lang="mn-MN" dirty="0">
                <a:solidFill>
                  <a:schemeClr val="bg1"/>
                </a:solidFill>
                <a:latin typeface="Calibri" panose="020F0502020204030204" pitchFamily="34" charset="0"/>
                <a:ea typeface="Calibri" panose="020F0502020204030204" pitchFamily="34" charset="0"/>
                <a:cs typeface="Times New Roman" panose="02020603050405020304" pitchFamily="18" charset="0"/>
              </a:rPr>
              <a:t>хэмжээнд гар тэжээл бэлтгэсэн зүйлгүй. Малчдын хэмээнд өвс худалдан авна гэсэн бэлтгэлтэй байна. Хужир, </a:t>
            </a:r>
            <a:r>
              <a:rPr lang="mn-MN"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Сүүний </a:t>
            </a:r>
            <a:r>
              <a:rPr lang="mn-MN" dirty="0">
                <a:solidFill>
                  <a:schemeClr val="bg1"/>
                </a:solidFill>
                <a:latin typeface="Calibri" panose="020F0502020204030204" pitchFamily="34" charset="0"/>
                <a:ea typeface="Calibri" panose="020F0502020204030204" pitchFamily="34" charset="0"/>
                <a:cs typeface="Times New Roman" panose="02020603050405020304" pitchFamily="18" charset="0"/>
              </a:rPr>
              <a:t>нөөц хангалттай бэлтгэсэн, түлээ түлшний хувьд хөрзөн, нүүрс түлэхээр бэлтгэсэн байна</a:t>
            </a:r>
            <a:r>
              <a:rPr lang="mn-MN"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0"/>
              </a:spcAft>
            </a:pPr>
            <a:r>
              <a:rPr lang="mn-MN"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mn-MN" dirty="0">
                <a:solidFill>
                  <a:schemeClr val="bg1"/>
                </a:solidFill>
                <a:latin typeface="Calibri" panose="020F0502020204030204" pitchFamily="34" charset="0"/>
                <a:ea typeface="Calibri" panose="020F0502020204030204" pitchFamily="34" charset="0"/>
                <a:cs typeface="Times New Roman" panose="02020603050405020304" pitchFamily="18" charset="0"/>
              </a:rPr>
              <a:t>17,46 тн өвс, 79 кг өргөст хэмх, 75 кг улаан лооль, 65 кг чинжүү хураан </a:t>
            </a:r>
            <a:r>
              <a:rPr lang="mn-MN"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авсан.</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mn-MN"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Бог </a:t>
            </a:r>
            <a:r>
              <a:rPr lang="mn-MN" dirty="0">
                <a:solidFill>
                  <a:schemeClr val="bg1"/>
                </a:solidFill>
                <a:latin typeface="Calibri" panose="020F0502020204030204" pitchFamily="34" charset="0"/>
                <a:ea typeface="Calibri" panose="020F0502020204030204" pitchFamily="34" charset="0"/>
                <a:cs typeface="Times New Roman" panose="02020603050405020304" pitchFamily="18" charset="0"/>
              </a:rPr>
              <a:t>малын хээлтүүлэгчийг эздэд нь тарааж байгаа ажилд хяналт тавьсан.</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4347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3669" y="1112409"/>
            <a:ext cx="10006148" cy="2308324"/>
          </a:xfrm>
          <a:prstGeom prst="rect">
            <a:avLst/>
          </a:prstGeom>
        </p:spPr>
        <p:txBody>
          <a:bodyPr wrap="square">
            <a:spAutoFit/>
          </a:bodyPr>
          <a:lstStyle/>
          <a:p>
            <a:r>
              <a:rPr lang="mn-MN" sz="4800" dirty="0">
                <a:solidFill>
                  <a:schemeClr val="tx2">
                    <a:lumMod val="50000"/>
                  </a:schemeClr>
                </a:solidFill>
                <a:latin typeface="Arial" panose="020B0604020202020204" pitchFamily="34" charset="0"/>
                <a:cs typeface="Arial" panose="020B0604020202020204" pitchFamily="34" charset="0"/>
              </a:rPr>
              <a:t>АНХААРАЛ   ХАНДУУЛСАНД </a:t>
            </a:r>
            <a:br>
              <a:rPr lang="mn-MN" sz="4800" dirty="0">
                <a:solidFill>
                  <a:schemeClr val="tx2">
                    <a:lumMod val="50000"/>
                  </a:schemeClr>
                </a:solidFill>
                <a:latin typeface="Arial" panose="020B0604020202020204" pitchFamily="34" charset="0"/>
                <a:cs typeface="Arial" panose="020B0604020202020204" pitchFamily="34" charset="0"/>
              </a:rPr>
            </a:br>
            <a:r>
              <a:rPr lang="mn-MN" sz="4800" dirty="0">
                <a:solidFill>
                  <a:schemeClr val="tx2">
                    <a:lumMod val="50000"/>
                  </a:schemeClr>
                </a:solidFill>
                <a:latin typeface="Arial" panose="020B0604020202020204" pitchFamily="34" charset="0"/>
                <a:cs typeface="Arial" panose="020B0604020202020204" pitchFamily="34" charset="0"/>
              </a:rPr>
              <a:t>                 БАЯРЛАЛАА</a:t>
            </a:r>
            <a:r>
              <a:rPr lang="en-US" sz="4800" dirty="0">
                <a:solidFill>
                  <a:schemeClr val="tx2">
                    <a:lumMod val="50000"/>
                  </a:schemeClr>
                </a:solidFill>
                <a:latin typeface="Arial" panose="020B0604020202020204" pitchFamily="34" charset="0"/>
                <a:cs typeface="Arial" panose="020B0604020202020204" pitchFamily="34" charset="0"/>
              </a:rPr>
              <a:t/>
            </a:r>
            <a:br>
              <a:rPr lang="en-US" sz="4800" dirty="0">
                <a:solidFill>
                  <a:schemeClr val="tx2">
                    <a:lumMod val="50000"/>
                  </a:schemeClr>
                </a:solidFill>
                <a:latin typeface="Arial" panose="020B0604020202020204" pitchFamily="34" charset="0"/>
                <a:cs typeface="Arial" panose="020B0604020202020204" pitchFamily="34" charset="0"/>
              </a:rPr>
            </a:br>
            <a:endParaRPr lang="en-US" sz="4800" dirty="0">
              <a:latin typeface="Arial" panose="020B0604020202020204" pitchFamily="34" charset="0"/>
              <a:cs typeface="Arial" panose="020B0604020202020204" pitchFamily="34" charset="0"/>
            </a:endParaRPr>
          </a:p>
        </p:txBody>
      </p:sp>
      <p:pic>
        <p:nvPicPr>
          <p:cNvPr id="5" name="Picture 4" descr="C:\Users\User\Documents\f2ca773fb0fd527c4a8ae444e206a6c1.jpg"/>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6189" y="2996482"/>
            <a:ext cx="61722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7720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998617" y="370582"/>
            <a:ext cx="9509760" cy="1077218"/>
          </a:xfrm>
          <a:prstGeom prst="rect">
            <a:avLst/>
          </a:prstGeom>
        </p:spPr>
        <p:txBody>
          <a:bodyPr wrap="square">
            <a:spAutoFit/>
          </a:bodyPr>
          <a:lstStyle/>
          <a:p>
            <a:r>
              <a:rPr lang="mn-MN" sz="3200" b="1" dirty="0">
                <a:solidFill>
                  <a:schemeClr val="accent5">
                    <a:lumMod val="75000"/>
                  </a:schemeClr>
                </a:solidFill>
                <a:latin typeface="0 Arial "/>
                <a:cs typeface="Times New Roman" pitchFamily="18" charset="0"/>
              </a:rPr>
              <a:t>Удирдлага зохион байгуулалтын хүрээнд:</a:t>
            </a:r>
            <a:r>
              <a:rPr lang="en-US" sz="3200" dirty="0">
                <a:solidFill>
                  <a:schemeClr val="accent5">
                    <a:lumMod val="75000"/>
                  </a:schemeClr>
                </a:solidFill>
                <a:latin typeface="0 Arial "/>
                <a:cs typeface="Times New Roman" pitchFamily="18" charset="0"/>
              </a:rPr>
              <a:t/>
            </a:r>
            <a:br>
              <a:rPr lang="en-US" sz="3200" dirty="0">
                <a:solidFill>
                  <a:schemeClr val="accent5">
                    <a:lumMod val="75000"/>
                  </a:schemeClr>
                </a:solidFill>
                <a:latin typeface="0 Arial "/>
                <a:cs typeface="Times New Roman" pitchFamily="18" charset="0"/>
              </a:rPr>
            </a:br>
            <a:endParaRPr lang="en-US" sz="3200" dirty="0">
              <a:solidFill>
                <a:schemeClr val="accent5">
                  <a:lumMod val="75000"/>
                </a:schemeClr>
              </a:solidFill>
              <a:latin typeface="0 Arial "/>
            </a:endParaRPr>
          </a:p>
        </p:txBody>
      </p:sp>
      <p:sp>
        <p:nvSpPr>
          <p:cNvPr id="12" name="Content Placeholder 2"/>
          <p:cNvSpPr>
            <a:spLocks noGrp="1"/>
          </p:cNvSpPr>
          <p:nvPr>
            <p:ph idx="1"/>
          </p:nvPr>
        </p:nvSpPr>
        <p:spPr>
          <a:xfrm>
            <a:off x="46190" y="4049486"/>
            <a:ext cx="11893262" cy="2440986"/>
          </a:xfrm>
        </p:spPr>
        <p:txBody>
          <a:bodyPr>
            <a:noAutofit/>
          </a:bodyPr>
          <a:lstStyle/>
          <a:p>
            <a:pPr algn="just">
              <a:lnSpc>
                <a:spcPct val="170000"/>
              </a:lnSpc>
            </a:pPr>
            <a:r>
              <a:rPr lang="mn-MN" sz="1400" dirty="0" smtClean="0">
                <a:solidFill>
                  <a:schemeClr val="bg1"/>
                </a:solidFill>
                <a:latin typeface="Arial" panose="020B0604020202020204" pitchFamily="34" charset="0"/>
                <a:cs typeface="Arial" panose="020B0604020202020204" pitchFamily="34" charset="0"/>
              </a:rPr>
              <a:t>2020 оны 9 дүгээр сарын 29-ны өдөр Говьсүмбэр </a:t>
            </a:r>
            <a:r>
              <a:rPr lang="mn-MN" sz="1400" dirty="0">
                <a:solidFill>
                  <a:schemeClr val="bg1"/>
                </a:solidFill>
                <a:latin typeface="Arial" panose="020B0604020202020204" pitchFamily="34" charset="0"/>
                <a:cs typeface="Arial" panose="020B0604020202020204" pitchFamily="34" charset="0"/>
              </a:rPr>
              <a:t>аймгийн </a:t>
            </a:r>
            <a:r>
              <a:rPr lang="mn-MN" sz="1400" dirty="0" smtClean="0">
                <a:solidFill>
                  <a:schemeClr val="bg1"/>
                </a:solidFill>
                <a:latin typeface="Arial" panose="020B0604020202020204" pitchFamily="34" charset="0"/>
                <a:cs typeface="Arial" panose="020B0604020202020204" pitchFamily="34" charset="0"/>
              </a:rPr>
              <a:t>сумдын </a:t>
            </a:r>
            <a:r>
              <a:rPr lang="mn-MN" sz="1400" dirty="0">
                <a:solidFill>
                  <a:schemeClr val="bg1"/>
                </a:solidFill>
                <a:latin typeface="Arial" panose="020B0604020202020204" pitchFamily="34" charset="0"/>
                <a:cs typeface="Arial" panose="020B0604020202020204" pitchFamily="34" charset="0"/>
              </a:rPr>
              <a:t>Засаг даргын Тамгын газрын албан хаагчдын ажлын арга барилыг дээшлүүлэхэд дэмжлэг үзүүлэх, ажлын уялдаа холбоог </a:t>
            </a:r>
            <a:r>
              <a:rPr lang="mn-MN" sz="1400" dirty="0" smtClean="0">
                <a:solidFill>
                  <a:schemeClr val="bg1"/>
                </a:solidFill>
                <a:latin typeface="Arial" panose="020B0604020202020204" pitchFamily="34" charset="0"/>
                <a:cs typeface="Arial" panose="020B0604020202020204" pitchFamily="34" charset="0"/>
              </a:rPr>
              <a:t>сайжруулах сургалтанд хамрагдсан. Уг сургалтаар </a:t>
            </a:r>
            <a:r>
              <a:rPr lang="mn-MN" sz="1400" dirty="0">
                <a:solidFill>
                  <a:schemeClr val="bg1"/>
                </a:solidFill>
                <a:latin typeface="Arial" panose="020B0604020202020204" pitchFamily="34" charset="0"/>
                <a:cs typeface="Arial" panose="020B0604020202020204" pitchFamily="34" charset="0"/>
              </a:rPr>
              <a:t>Төрийн албаны тухай хуулийг хэрэгжүүлэхэд анхаарах асуудал, төрийн албаны тухай хуультай холбогдон батлагдсан дүрэм, журам, зааврыг хэрэгжүүлэх талаар, Захирамж, тушаал боловсруулахад анхаарах асуудал, Сумд агентлагуудын ажлын уялдаа, Сумдын төрийн сангийн үйл ажиллагаанд анхаарах асуудлууд, Баримт бичгийн төлөвлөлт, гүйцэтгэлийг сайжруулах нь зэрэг сэдвүүдээр илтгэл, танилцуулга хийгдэж, туршлагаа хуваалцлаа. Тус сургалтын үеэр жил бүр уламжлал болгон зохион байгуулагддаг сагсан бөмбөг, волейболын нөхөрсөг </a:t>
            </a:r>
            <a:r>
              <a:rPr lang="mn-MN" sz="1400" dirty="0" smtClean="0">
                <a:solidFill>
                  <a:schemeClr val="bg1"/>
                </a:solidFill>
                <a:latin typeface="Arial" panose="020B0604020202020204" pitchFamily="34" charset="0"/>
                <a:cs typeface="Arial" panose="020B0604020202020204" pitchFamily="34" charset="0"/>
              </a:rPr>
              <a:t>тэмцээнд манай Засаг даргын Тамгын газар амжилттай оролцсон.</a:t>
            </a:r>
            <a:endParaRPr lang="en-US" sz="1400" dirty="0">
              <a:solidFill>
                <a:schemeClr val="bg1"/>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897" y="1750077"/>
            <a:ext cx="3333963" cy="222264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9899" y="1750077"/>
            <a:ext cx="3505843" cy="2222642"/>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1781" y="1750077"/>
            <a:ext cx="3505843" cy="2222642"/>
          </a:xfrm>
          <a:prstGeom prst="rect">
            <a:avLst/>
          </a:prstGeom>
        </p:spPr>
      </p:pic>
    </p:spTree>
    <p:extLst>
      <p:ext uri="{BB962C8B-B14F-4D97-AF65-F5344CB8AC3E}">
        <p14:creationId xmlns:p14="http://schemas.microsoft.com/office/powerpoint/2010/main" val="6829593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998617" y="370582"/>
            <a:ext cx="9509760" cy="1077218"/>
          </a:xfrm>
          <a:prstGeom prst="rect">
            <a:avLst/>
          </a:prstGeom>
        </p:spPr>
        <p:txBody>
          <a:bodyPr wrap="square">
            <a:spAutoFit/>
          </a:bodyPr>
          <a:lstStyle/>
          <a:p>
            <a:r>
              <a:rPr lang="mn-MN" sz="3200" b="1" dirty="0">
                <a:solidFill>
                  <a:schemeClr val="accent5">
                    <a:lumMod val="75000"/>
                  </a:schemeClr>
                </a:solidFill>
                <a:latin typeface="0 Arial "/>
                <a:cs typeface="Times New Roman" pitchFamily="18" charset="0"/>
              </a:rPr>
              <a:t>Удирдлага зохион байгуулалтын хүрээнд:</a:t>
            </a:r>
            <a:r>
              <a:rPr lang="en-US" sz="3200" dirty="0">
                <a:solidFill>
                  <a:schemeClr val="accent5">
                    <a:lumMod val="75000"/>
                  </a:schemeClr>
                </a:solidFill>
                <a:latin typeface="0 Arial "/>
                <a:cs typeface="Times New Roman" pitchFamily="18" charset="0"/>
              </a:rPr>
              <a:t/>
            </a:r>
            <a:br>
              <a:rPr lang="en-US" sz="3200" dirty="0">
                <a:solidFill>
                  <a:schemeClr val="accent5">
                    <a:lumMod val="75000"/>
                  </a:schemeClr>
                </a:solidFill>
                <a:latin typeface="0 Arial "/>
                <a:cs typeface="Times New Roman" pitchFamily="18" charset="0"/>
              </a:rPr>
            </a:br>
            <a:endParaRPr lang="en-US" sz="3200" dirty="0">
              <a:solidFill>
                <a:schemeClr val="accent5">
                  <a:lumMod val="75000"/>
                </a:schemeClr>
              </a:solidFill>
              <a:latin typeface="0 Arial "/>
            </a:endParaRPr>
          </a:p>
        </p:txBody>
      </p:sp>
      <p:sp>
        <p:nvSpPr>
          <p:cNvPr id="7" name="Rectangle 6"/>
          <p:cNvSpPr/>
          <p:nvPr/>
        </p:nvSpPr>
        <p:spPr>
          <a:xfrm>
            <a:off x="330925" y="5080672"/>
            <a:ext cx="11451772" cy="646331"/>
          </a:xfrm>
          <a:prstGeom prst="rect">
            <a:avLst/>
          </a:prstGeom>
        </p:spPr>
        <p:txBody>
          <a:bodyPr wrap="square">
            <a:spAutoFit/>
          </a:bodyPr>
          <a:lstStyle/>
          <a:p>
            <a:pPr algn="just"/>
            <a:r>
              <a:rPr lang="mn-MN" dirty="0">
                <a:solidFill>
                  <a:schemeClr val="bg1"/>
                </a:solidFill>
              </a:rPr>
              <a:t>Сумын засаг даргаар батлуулсан удирдамжийн дагуу </a:t>
            </a:r>
            <a:r>
              <a:rPr lang="mn-MN" dirty="0" smtClean="0">
                <a:solidFill>
                  <a:schemeClr val="bg1"/>
                </a:solidFill>
              </a:rPr>
              <a:t>ажлын </a:t>
            </a:r>
            <a:r>
              <a:rPr lang="mn-MN" dirty="0">
                <a:solidFill>
                  <a:schemeClr val="bg1"/>
                </a:solidFill>
              </a:rPr>
              <a:t>хэсэг </a:t>
            </a:r>
            <a:r>
              <a:rPr lang="mn-MN" dirty="0" smtClean="0">
                <a:solidFill>
                  <a:schemeClr val="bg1"/>
                </a:solidFill>
              </a:rPr>
              <a:t>Ерөнхий боловсролын 4-р сургууль, Талын </a:t>
            </a:r>
            <a:r>
              <a:rPr lang="mn-MN" dirty="0">
                <a:solidFill>
                  <a:schemeClr val="bg1"/>
                </a:solidFill>
              </a:rPr>
              <a:t>илч </a:t>
            </a:r>
            <a:r>
              <a:rPr lang="mn-MN" dirty="0" smtClean="0">
                <a:solidFill>
                  <a:schemeClr val="bg1"/>
                </a:solidFill>
              </a:rPr>
              <a:t>ОНӨҮГазар дээр </a:t>
            </a:r>
            <a:r>
              <a:rPr lang="mn-MN" dirty="0">
                <a:solidFill>
                  <a:schemeClr val="bg1"/>
                </a:solidFill>
              </a:rPr>
              <a:t>зөвлөн туслах чиглэлээр тус </a:t>
            </a:r>
            <a:r>
              <a:rPr lang="mn-MN" dirty="0" smtClean="0">
                <a:solidFill>
                  <a:schemeClr val="bg1"/>
                </a:solidFill>
              </a:rPr>
              <a:t>тус ажилласан. </a:t>
            </a:r>
            <a:endParaRPr lang="en-US"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172" y="2042308"/>
            <a:ext cx="2676236" cy="200717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7083" y="2042307"/>
            <a:ext cx="2676236" cy="200717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7668" y="2042305"/>
            <a:ext cx="2343178" cy="200717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5993" y="2042306"/>
            <a:ext cx="2349001" cy="2007177"/>
          </a:xfrm>
          <a:prstGeom prst="rect">
            <a:avLst/>
          </a:prstGeom>
        </p:spPr>
      </p:pic>
    </p:spTree>
    <p:extLst>
      <p:ext uri="{BB962C8B-B14F-4D97-AF65-F5344CB8AC3E}">
        <p14:creationId xmlns:p14="http://schemas.microsoft.com/office/powerpoint/2010/main" val="1202093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ome\Desktop\Bayantal LOGO.jpg"/>
          <p:cNvPicPr>
            <a:picLocks noChangeAspect="1" noChangeArrowheads="1"/>
          </p:cNvPicPr>
          <p:nvPr/>
        </p:nvPicPr>
        <p:blipFill>
          <a:blip r:embed="rId2" cstate="print"/>
          <a:srcRect/>
          <a:stretch>
            <a:fillRect/>
          </a:stretch>
        </p:blipFill>
        <p:spPr bwMode="auto">
          <a:xfrm>
            <a:off x="221214" y="237206"/>
            <a:ext cx="1233971" cy="1219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650274" y="414887"/>
            <a:ext cx="10197737" cy="523220"/>
          </a:xfrm>
          <a:prstGeom prst="rect">
            <a:avLst/>
          </a:prstGeom>
        </p:spPr>
        <p:txBody>
          <a:bodyPr wrap="square">
            <a:spAutoFit/>
          </a:bodyPr>
          <a:lstStyle/>
          <a:p>
            <a:r>
              <a:rPr lang="mn-MN" sz="2800" b="1" dirty="0">
                <a:solidFill>
                  <a:schemeClr val="accent5">
                    <a:lumMod val="75000"/>
                  </a:schemeClr>
                </a:solidFill>
                <a:latin typeface="0 Arial " pitchFamily="34" charset="-52"/>
                <a:cs typeface="Times New Roman" pitchFamily="18" charset="0"/>
              </a:rPr>
              <a:t>Боловсрол, Эрүүл мэнд, Соёлын салбарын хүрээнд:</a:t>
            </a:r>
            <a:endParaRPr lang="en-US" sz="2800" dirty="0"/>
          </a:p>
        </p:txBody>
      </p:sp>
      <p:sp>
        <p:nvSpPr>
          <p:cNvPr id="17" name="TextBox 16"/>
          <p:cNvSpPr txBox="1"/>
          <p:nvPr/>
        </p:nvSpPr>
        <p:spPr>
          <a:xfrm>
            <a:off x="724464" y="2185852"/>
            <a:ext cx="4545874" cy="2246769"/>
          </a:xfrm>
          <a:prstGeom prst="rect">
            <a:avLst/>
          </a:prstGeom>
          <a:noFill/>
          <a:ln>
            <a:solidFill>
              <a:schemeClr val="accent1">
                <a:lumMod val="75000"/>
              </a:schemeClr>
            </a:solidFill>
          </a:ln>
        </p:spPr>
        <p:txBody>
          <a:bodyPr wrap="square" rtlCol="0">
            <a:spAutoFit/>
          </a:bodyPr>
          <a:lstStyle/>
          <a:p>
            <a:pPr algn="just"/>
            <a:r>
              <a:rPr lang="mn-MN" sz="2000" dirty="0" smtClean="0">
                <a:solidFill>
                  <a:schemeClr val="bg1"/>
                </a:solidFill>
              </a:rPr>
              <a:t>Сумын Соёлын </a:t>
            </a:r>
            <a:r>
              <a:rPr lang="mn-MN" sz="2000" dirty="0" smtClean="0">
                <a:solidFill>
                  <a:schemeClr val="bg1"/>
                </a:solidFill>
              </a:rPr>
              <a:t>төв </a:t>
            </a:r>
            <a:r>
              <a:rPr lang="mn-MN" sz="2000" dirty="0" smtClean="0">
                <a:solidFill>
                  <a:schemeClr val="bg1"/>
                </a:solidFill>
                <a:latin typeface="Times New Roman" panose="02020603050405020304" pitchFamily="18" charset="0"/>
                <a:cs typeface="Times New Roman" panose="02020603050405020304" pitchFamily="18" charset="0"/>
              </a:rPr>
              <a:t>бэлтгэлийн </a:t>
            </a:r>
            <a:r>
              <a:rPr lang="mn-MN" sz="2000" dirty="0">
                <a:solidFill>
                  <a:schemeClr val="bg1"/>
                </a:solidFill>
                <a:latin typeface="Times New Roman" panose="02020603050405020304" pitchFamily="18" charset="0"/>
                <a:cs typeface="Times New Roman" panose="02020603050405020304" pitchFamily="18" charset="0"/>
              </a:rPr>
              <a:t>өрөөндөө засвар болон </a:t>
            </a:r>
            <a:r>
              <a:rPr lang="mn-MN" sz="2000" dirty="0" smtClean="0">
                <a:solidFill>
                  <a:schemeClr val="bg1"/>
                </a:solidFill>
                <a:latin typeface="Times New Roman" panose="02020603050405020304" pitchFamily="18" charset="0"/>
                <a:cs typeface="Times New Roman" panose="02020603050405020304" pitchFamily="18" charset="0"/>
              </a:rPr>
              <a:t>тохижилтийн ажлыг 2020 оны 09-р сарын 29-нөөс 2020 оны 10-р сарын 5-ны өдөр хүртэл өөрсдийн нөөц бололцоогоо ашиглан  хийсэн.</a:t>
            </a:r>
            <a:endParaRPr lang="mn-MN" sz="2000" dirty="0">
              <a:solidFill>
                <a:schemeClr val="bg1"/>
              </a:solidFill>
              <a:latin typeface="Times New Roman" panose="02020603050405020304" pitchFamily="18" charset="0"/>
              <a:cs typeface="Times New Roman" panose="02020603050405020304" pitchFamily="18" charset="0"/>
            </a:endParaRPr>
          </a:p>
          <a:p>
            <a:pPr algn="just"/>
            <a:endParaRPr lang="en-US" sz="2000" dirty="0">
              <a:solidFill>
                <a:schemeClr val="bg1"/>
              </a:solidFill>
            </a:endParaRPr>
          </a:p>
        </p:txBody>
      </p:sp>
      <p:pic>
        <p:nvPicPr>
          <p:cNvPr id="12" name="Picture 2">
            <a:extLst>
              <a:ext uri="{FF2B5EF4-FFF2-40B4-BE49-F238E27FC236}">
                <a16:creationId xmlns:a16="http://schemas.microsoft.com/office/drawing/2014/main" id="{15E83BD4-1CD4-4ECB-8FAE-A10D6EA17E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3059" y="1734362"/>
            <a:ext cx="2673153" cy="20664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E3907E82-A0B2-416D-8340-295FDC21F717}"/>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8743058" y="3989326"/>
            <a:ext cx="2673153" cy="211206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0CD64519-BA80-4B26-8849-12C55DE0C4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3584" y="1734361"/>
            <a:ext cx="2673153" cy="206647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C2C415BE-6757-450E-833F-D1E84AD005A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3584" y="3989326"/>
            <a:ext cx="2673153" cy="2067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79914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Home\Desktop\Bayantal LOGO.jpg"/>
          <p:cNvPicPr>
            <a:picLocks noChangeAspect="1" noChangeArrowheads="1"/>
          </p:cNvPicPr>
          <p:nvPr/>
        </p:nvPicPr>
        <p:blipFill>
          <a:blip r:embed="rId2" cstate="print"/>
          <a:srcRect/>
          <a:stretch>
            <a:fillRect/>
          </a:stretch>
        </p:blipFill>
        <p:spPr bwMode="auto">
          <a:xfrm>
            <a:off x="221214" y="237206"/>
            <a:ext cx="1233971" cy="1219200"/>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1536442" y="237206"/>
            <a:ext cx="10197737" cy="523220"/>
          </a:xfrm>
          <a:prstGeom prst="rect">
            <a:avLst/>
          </a:prstGeom>
        </p:spPr>
        <p:txBody>
          <a:bodyPr wrap="square">
            <a:spAutoFit/>
          </a:bodyPr>
          <a:lstStyle/>
          <a:p>
            <a:r>
              <a:rPr lang="mn-MN" sz="2800" b="1" dirty="0">
                <a:solidFill>
                  <a:schemeClr val="accent5">
                    <a:lumMod val="75000"/>
                  </a:schemeClr>
                </a:solidFill>
                <a:latin typeface="0 Arial " pitchFamily="34" charset="-52"/>
                <a:cs typeface="Times New Roman" pitchFamily="18" charset="0"/>
              </a:rPr>
              <a:t>Боловсрол, Эрүүл мэнд, Соёлын салбарын хүрээнд:</a:t>
            </a:r>
            <a:endParaRPr lang="en-US" sz="2800" dirty="0"/>
          </a:p>
        </p:txBody>
      </p:sp>
      <p:sp>
        <p:nvSpPr>
          <p:cNvPr id="2" name="TextBox 1"/>
          <p:cNvSpPr txBox="1"/>
          <p:nvPr/>
        </p:nvSpPr>
        <p:spPr>
          <a:xfrm>
            <a:off x="328748" y="2176275"/>
            <a:ext cx="5471160" cy="1200329"/>
          </a:xfrm>
          <a:prstGeom prst="rect">
            <a:avLst/>
          </a:prstGeom>
          <a:noFill/>
          <a:ln>
            <a:solidFill>
              <a:schemeClr val="accent1"/>
            </a:solidFill>
          </a:ln>
        </p:spPr>
        <p:txBody>
          <a:bodyPr wrap="square" rtlCol="0">
            <a:spAutoFit/>
          </a:bodyPr>
          <a:lstStyle/>
          <a:p>
            <a:r>
              <a:rPr lang="mn-MN" dirty="0" smtClean="0">
                <a:solidFill>
                  <a:srgbClr val="1C1E21"/>
                </a:solidFill>
                <a:latin typeface="Helvetica" panose="020B0604020202020204" pitchFamily="34" charset="0"/>
              </a:rPr>
              <a:t>2020 </a:t>
            </a:r>
            <a:r>
              <a:rPr lang="mn-MN" dirty="0">
                <a:solidFill>
                  <a:srgbClr val="1C1E21"/>
                </a:solidFill>
                <a:latin typeface="Helvetica" panose="020B0604020202020204" pitchFamily="34" charset="0"/>
              </a:rPr>
              <a:t>оны 09-р сарын 29-ний өдөр </a:t>
            </a:r>
            <a:r>
              <a:rPr lang="mn-MN" dirty="0" smtClean="0">
                <a:solidFill>
                  <a:srgbClr val="1C1E21"/>
                </a:solidFill>
                <a:latin typeface="Helvetica" panose="020B0604020202020204" pitchFamily="34" charset="0"/>
              </a:rPr>
              <a:t>“Монголчуудын уул, овоо тахих уламжлалт мэдлэг, арга ухаан” сэдэвт сургалт, тэмцээнд Баянтал сумын 3 иргэн хамрагдав.</a:t>
            </a:r>
            <a:endParaRPr lang="mn-MN" dirty="0"/>
          </a:p>
        </p:txBody>
      </p:sp>
      <p:pic>
        <p:nvPicPr>
          <p:cNvPr id="10" name="Picture 2" descr="Говьсүмбэр Уран Зохиол-н зураг.">
            <a:extLst>
              <a:ext uri="{FF2B5EF4-FFF2-40B4-BE49-F238E27FC236}">
                <a16:creationId xmlns:a16="http://schemas.microsoft.com/office/drawing/2014/main" id="{65294F62-CEB3-4130-8085-DCDDFBF33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2761" y="1671227"/>
            <a:ext cx="4802777" cy="3346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369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Home\Desktop\Bayantal LOGO.jpg"/>
          <p:cNvPicPr>
            <a:picLocks noChangeAspect="1" noChangeArrowheads="1"/>
          </p:cNvPicPr>
          <p:nvPr/>
        </p:nvPicPr>
        <p:blipFill>
          <a:blip r:embed="rId2" cstate="print"/>
          <a:srcRect/>
          <a:stretch>
            <a:fillRect/>
          </a:stretch>
        </p:blipFill>
        <p:spPr bwMode="auto">
          <a:xfrm>
            <a:off x="221214" y="237206"/>
            <a:ext cx="1233971" cy="121920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1650274" y="414887"/>
            <a:ext cx="10197737" cy="523220"/>
          </a:xfrm>
          <a:prstGeom prst="rect">
            <a:avLst/>
          </a:prstGeom>
        </p:spPr>
        <p:txBody>
          <a:bodyPr wrap="square">
            <a:spAutoFit/>
          </a:bodyPr>
          <a:lstStyle/>
          <a:p>
            <a:r>
              <a:rPr lang="mn-MN" sz="2800" b="1" dirty="0">
                <a:solidFill>
                  <a:schemeClr val="accent5">
                    <a:lumMod val="75000"/>
                  </a:schemeClr>
                </a:solidFill>
                <a:latin typeface="0 Arial " pitchFamily="34" charset="-52"/>
                <a:cs typeface="Times New Roman" pitchFamily="18" charset="0"/>
              </a:rPr>
              <a:t>Боловсрол, Эрүүл мэнд, Соёлын салбарын хүрээнд:</a:t>
            </a:r>
            <a:endParaRPr lang="en-US" sz="2800" dirty="0"/>
          </a:p>
        </p:txBody>
      </p:sp>
      <p:sp>
        <p:nvSpPr>
          <p:cNvPr id="2" name="Content Placeholder 1"/>
          <p:cNvSpPr>
            <a:spLocks noGrp="1"/>
          </p:cNvSpPr>
          <p:nvPr>
            <p:ph idx="1"/>
          </p:nvPr>
        </p:nvSpPr>
        <p:spPr/>
        <p:txBody>
          <a:bodyPr/>
          <a:lstStyle/>
          <a:p>
            <a:pPr lvl="0"/>
            <a:r>
              <a:rPr lang="mn-MN" dirty="0" smtClean="0">
                <a:solidFill>
                  <a:schemeClr val="bg1"/>
                </a:solidFill>
              </a:rPr>
              <a:t>09-р </a:t>
            </a:r>
            <a:r>
              <a:rPr lang="mn-MN" dirty="0">
                <a:solidFill>
                  <a:schemeClr val="bg1"/>
                </a:solidFill>
              </a:rPr>
              <a:t>сарын 28-нд Аймгийн ХГБХЗГ-аас сургуулийн багш ажилчдад болон суралцагчдад сургалт зохион </a:t>
            </a:r>
            <a:r>
              <a:rPr lang="mn-MN" dirty="0" smtClean="0">
                <a:solidFill>
                  <a:schemeClr val="bg1"/>
                </a:solidFill>
              </a:rPr>
              <a:t>байгуулж, </a:t>
            </a:r>
            <a:r>
              <a:rPr lang="mn-MN" dirty="0">
                <a:solidFill>
                  <a:schemeClr val="bg1"/>
                </a:solidFill>
              </a:rPr>
              <a:t>сэтгэл зүйч суралцагчидтай ганцаарчлан уулзаж зөвлөгөө өгч </a:t>
            </a:r>
            <a:r>
              <a:rPr lang="mn-MN" dirty="0" smtClean="0">
                <a:solidFill>
                  <a:schemeClr val="bg1"/>
                </a:solidFill>
              </a:rPr>
              <a:t>ажилласан.</a:t>
            </a:r>
            <a:endParaRPr lang="en-US" dirty="0">
              <a:solidFill>
                <a:schemeClr val="bg1"/>
              </a:solidFill>
            </a:endParaRPr>
          </a:p>
          <a:p>
            <a:endParaRPr lang="en-US" dirty="0">
              <a:solidFill>
                <a:schemeClr val="bg1"/>
              </a:solidFill>
            </a:endParaRPr>
          </a:p>
        </p:txBody>
      </p:sp>
      <p:pic>
        <p:nvPicPr>
          <p:cNvPr id="5" name="Picture 4" descr="C:\Users\Dell\Desktop\zurag\120854187_1986139384856137_1106977022531305823_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3863" y="3491865"/>
            <a:ext cx="3810407" cy="3054316"/>
          </a:xfrm>
          <a:prstGeom prst="rect">
            <a:avLst/>
          </a:prstGeom>
          <a:noFill/>
          <a:ln>
            <a:noFill/>
          </a:ln>
        </p:spPr>
      </p:pic>
      <p:pic>
        <p:nvPicPr>
          <p:cNvPr id="6" name="Picture 5" descr="C:\Users\Dell\Desktop\zurag\120853118_368130224235213_1039809252741180784_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5185" y="3491864"/>
            <a:ext cx="3769958" cy="3054317"/>
          </a:xfrm>
          <a:prstGeom prst="rect">
            <a:avLst/>
          </a:prstGeom>
          <a:noFill/>
          <a:ln>
            <a:noFill/>
          </a:ln>
        </p:spPr>
      </p:pic>
    </p:spTree>
    <p:extLst>
      <p:ext uri="{BB962C8B-B14F-4D97-AF65-F5344CB8AC3E}">
        <p14:creationId xmlns:p14="http://schemas.microsoft.com/office/powerpoint/2010/main" val="3522611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44583" y="1584325"/>
            <a:ext cx="5865223" cy="5169172"/>
          </a:xfrm>
        </p:spPr>
        <p:txBody>
          <a:bodyPr>
            <a:normAutofit fontScale="92500" lnSpcReduction="10000"/>
          </a:bodyPr>
          <a:lstStyle/>
          <a:p>
            <a:pPr lvl="0" algn="just"/>
            <a:r>
              <a:rPr lang="mn-MN" dirty="0">
                <a:solidFill>
                  <a:schemeClr val="bg1"/>
                </a:solidFill>
              </a:rPr>
              <a:t>09 сарын 28 нд Багш ажилчид ГСА-ийн нэгдсэн эмнэлэгт багцын шинжилгээнд бүрэн хамрагдлаа. </a:t>
            </a:r>
            <a:endParaRPr lang="en-US" dirty="0">
              <a:solidFill>
                <a:schemeClr val="bg1"/>
              </a:solidFill>
            </a:endParaRPr>
          </a:p>
          <a:p>
            <a:pPr lvl="0" algn="just"/>
            <a:r>
              <a:rPr lang="mn-MN" dirty="0">
                <a:solidFill>
                  <a:schemeClr val="bg1"/>
                </a:solidFill>
              </a:rPr>
              <a:t>09 сарын 29 нд Дэлхийн багш нарын 54, монголын багш нарын 26 жилийн ойн арга хэмжээний үеэр сурагч нэг өдрийг амжилттай, дурсамжтай зохион байгууллаа.</a:t>
            </a:r>
            <a:endParaRPr lang="en-US" dirty="0">
              <a:solidFill>
                <a:schemeClr val="bg1"/>
              </a:solidFill>
            </a:endParaRPr>
          </a:p>
          <a:p>
            <a:pPr lvl="0" algn="just"/>
            <a:r>
              <a:rPr lang="mn-MN" dirty="0">
                <a:solidFill>
                  <a:schemeClr val="bg1"/>
                </a:solidFill>
              </a:rPr>
              <a:t>09 сарын 29 Багшаа дуулъя караоке тэмцээнд иргэд, байгууллага, сургуулийн багууд өрсөлдлөө.</a:t>
            </a:r>
            <a:endParaRPr lang="en-US" dirty="0">
              <a:solidFill>
                <a:schemeClr val="bg1"/>
              </a:solidFill>
            </a:endParaRPr>
          </a:p>
          <a:p>
            <a:r>
              <a:rPr lang="mn-MN" dirty="0">
                <a:solidFill>
                  <a:schemeClr val="bg1"/>
                </a:solidFill>
              </a:rPr>
              <a:t>1-р байр иргэдийн “Мишээл” баг</a:t>
            </a:r>
            <a:endParaRPr lang="en-US" dirty="0">
              <a:solidFill>
                <a:schemeClr val="bg1"/>
              </a:solidFill>
            </a:endParaRPr>
          </a:p>
          <a:p>
            <a:r>
              <a:rPr lang="mn-MN" dirty="0">
                <a:solidFill>
                  <a:schemeClr val="bg1"/>
                </a:solidFill>
              </a:rPr>
              <a:t>     2-р байр ЕБС-ийн “Алтан зул” баг</a:t>
            </a:r>
            <a:endParaRPr lang="en-US" dirty="0">
              <a:solidFill>
                <a:schemeClr val="bg1"/>
              </a:solidFill>
            </a:endParaRPr>
          </a:p>
          <a:p>
            <a:r>
              <a:rPr lang="mn-MN" dirty="0">
                <a:solidFill>
                  <a:schemeClr val="bg1"/>
                </a:solidFill>
              </a:rPr>
              <a:t>     3-р байр ЕБС-ийн “</a:t>
            </a:r>
            <a:r>
              <a:rPr lang="en-US" dirty="0">
                <a:solidFill>
                  <a:schemeClr val="bg1"/>
                </a:solidFill>
              </a:rPr>
              <a:t>Smile</a:t>
            </a:r>
            <a:r>
              <a:rPr lang="mn-MN" dirty="0">
                <a:solidFill>
                  <a:schemeClr val="bg1"/>
                </a:solidFill>
              </a:rPr>
              <a:t>” баг </a:t>
            </a:r>
            <a:endParaRPr lang="en-US" dirty="0">
              <a:solidFill>
                <a:schemeClr val="bg1"/>
              </a:solidFill>
            </a:endParaRPr>
          </a:p>
          <a:p>
            <a:endParaRPr lang="en-US" dirty="0">
              <a:solidFill>
                <a:schemeClr val="bg1"/>
              </a:solidFill>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21214" y="237206"/>
            <a:ext cx="1233971" cy="1219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536442" y="237206"/>
            <a:ext cx="10197737" cy="523220"/>
          </a:xfrm>
          <a:prstGeom prst="rect">
            <a:avLst/>
          </a:prstGeom>
        </p:spPr>
        <p:txBody>
          <a:bodyPr wrap="square">
            <a:spAutoFit/>
          </a:bodyPr>
          <a:lstStyle/>
          <a:p>
            <a:r>
              <a:rPr lang="mn-MN" sz="2800" b="1" dirty="0">
                <a:solidFill>
                  <a:schemeClr val="accent5">
                    <a:lumMod val="75000"/>
                  </a:schemeClr>
                </a:solidFill>
                <a:latin typeface="0 Arial " pitchFamily="34" charset="-52"/>
                <a:cs typeface="Times New Roman" pitchFamily="18" charset="0"/>
              </a:rPr>
              <a:t>Боловсрол, Эрүүл мэнд, Соёлын салбарын хүрээнд:</a:t>
            </a:r>
            <a:endParaRPr lang="en-US" sz="2800" dirty="0"/>
          </a:p>
        </p:txBody>
      </p:sp>
      <p:pic>
        <p:nvPicPr>
          <p:cNvPr id="9" name="Picture 8" descr="C:\Users\Dell\Desktop\zurag\120867591_272326937226307_7361414763816817820_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2779" y="1127517"/>
            <a:ext cx="2277155" cy="2063050"/>
          </a:xfrm>
          <a:prstGeom prst="rect">
            <a:avLst/>
          </a:prstGeom>
          <a:noFill/>
          <a:ln>
            <a:noFill/>
          </a:ln>
        </p:spPr>
      </p:pic>
      <p:pic>
        <p:nvPicPr>
          <p:cNvPr id="10" name="Picture 9" descr="C:\Users\Dell\Desktop\zurag\120865739_373430133781465_7777444051891449683_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2779" y="3292008"/>
            <a:ext cx="2277155" cy="1606732"/>
          </a:xfrm>
          <a:prstGeom prst="rect">
            <a:avLst/>
          </a:prstGeom>
          <a:noFill/>
          <a:ln>
            <a:noFill/>
          </a:ln>
        </p:spPr>
      </p:pic>
      <p:pic>
        <p:nvPicPr>
          <p:cNvPr id="11" name="Picture 10"/>
          <p:cNvPicPr>
            <a:picLocks noChangeAspect="1"/>
          </p:cNvPicPr>
          <p:nvPr/>
        </p:nvPicPr>
        <p:blipFill>
          <a:blip r:embed="rId5"/>
          <a:stretch>
            <a:fillRect/>
          </a:stretch>
        </p:blipFill>
        <p:spPr>
          <a:xfrm>
            <a:off x="7542778" y="5000181"/>
            <a:ext cx="2277155" cy="1756211"/>
          </a:xfrm>
          <a:prstGeom prst="rect">
            <a:avLst/>
          </a:prstGeom>
        </p:spPr>
      </p:pic>
    </p:spTree>
    <p:extLst>
      <p:ext uri="{BB962C8B-B14F-4D97-AF65-F5344CB8AC3E}">
        <p14:creationId xmlns:p14="http://schemas.microsoft.com/office/powerpoint/2010/main" val="3895643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5748" y="1681163"/>
            <a:ext cx="5157787" cy="823912"/>
          </a:xfrm>
        </p:spPr>
        <p:txBody>
          <a:bodyPr/>
          <a:lstStyle/>
          <a:p>
            <a:r>
              <a:rPr lang="mn-MN" sz="1400" dirty="0" smtClean="0">
                <a:solidFill>
                  <a:schemeClr val="bg1"/>
                </a:solidFill>
              </a:rPr>
              <a:t>Төрийн сангаас зохион байгуулсан сургалтад нярав Энхсайхан амжилттай хамрагдлаа.</a:t>
            </a:r>
            <a:endParaRPr lang="en-US" sz="1400" dirty="0">
              <a:solidFill>
                <a:schemeClr val="bg1"/>
              </a:solidFill>
            </a:endParaRP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16200000">
            <a:off x="1198722" y="2296626"/>
            <a:ext cx="3139676" cy="4185624"/>
          </a:xfrm>
        </p:spPr>
      </p:pic>
      <p:sp>
        <p:nvSpPr>
          <p:cNvPr id="5" name="Text Placeholder 4"/>
          <p:cNvSpPr>
            <a:spLocks noGrp="1"/>
          </p:cNvSpPr>
          <p:nvPr>
            <p:ph type="body" sz="quarter" idx="3"/>
          </p:nvPr>
        </p:nvSpPr>
        <p:spPr/>
        <p:txBody>
          <a:bodyPr/>
          <a:lstStyle/>
          <a:p>
            <a:r>
              <a:rPr lang="mn-MN" sz="1400" dirty="0" smtClean="0">
                <a:solidFill>
                  <a:schemeClr val="bg1"/>
                </a:solidFill>
              </a:rPr>
              <a:t>Багш нарын баярыг тохиолдуулан зохиогддог хуралд 3 бүлгийн 6 багш амжилттай оролцлоо.</a:t>
            </a:r>
            <a:endParaRPr lang="en-US" sz="1400" dirty="0">
              <a:solidFill>
                <a:schemeClr val="bg1"/>
              </a:solidFill>
            </a:endParaRPr>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670675" y="2819600"/>
            <a:ext cx="4186237" cy="3139677"/>
          </a:xfrm>
        </p:spPr>
      </p:pic>
    </p:spTree>
    <p:extLst>
      <p:ext uri="{BB962C8B-B14F-4D97-AF65-F5344CB8AC3E}">
        <p14:creationId xmlns:p14="http://schemas.microsoft.com/office/powerpoint/2010/main" val="1864722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mn-MN" sz="2800" dirty="0" smtClean="0">
                <a:solidFill>
                  <a:schemeClr val="bg1"/>
                </a:solidFill>
              </a:rPr>
              <a:t>Мэргэжлийн хяналтын газрын зөвлөмжийн дагуу гал тогооны 3 дамжлагыг засаж хэвийн ажиллагаанд оруулсан.</a:t>
            </a:r>
            <a:endParaRPr lang="en-US" sz="2800" dirty="0">
              <a:solidFill>
                <a:schemeClr val="bg1"/>
              </a:solidFill>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14213" y="2160587"/>
            <a:ext cx="3881787" cy="3881437"/>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763580" y="2160588"/>
            <a:ext cx="4184650" cy="3881437"/>
          </a:xfrm>
        </p:spPr>
      </p:pic>
    </p:spTree>
    <p:extLst>
      <p:ext uri="{BB962C8B-B14F-4D97-AF65-F5344CB8AC3E}">
        <p14:creationId xmlns:p14="http://schemas.microsoft.com/office/powerpoint/2010/main" val="1445496182"/>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260</TotalTime>
  <Words>817</Words>
  <Application>Microsoft Office PowerPoint</Application>
  <PresentationFormat>Widescreen</PresentationFormat>
  <Paragraphs>65</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0 Arial </vt:lpstr>
      <vt:lpstr>Arial</vt:lpstr>
      <vt:lpstr>Calibri</vt:lpstr>
      <vt:lpstr>Calibri Light</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Мэргэжлийн хяналтын газрын зөвлөмжийн дагуу гал тогооны 3 дамжлагыг засаж хэвийн ажиллагаанд оруулсан.</vt:lpstr>
      <vt:lpstr>4-р цэцэрлэгийн 2 бүлгийн 50 хүүхдүүдэд илбийн тоглолт үзүүлж, хичээлээс гадуур танин мэдэхүйн ертөнцөөр аялуулсан.</vt:lpstr>
      <vt:lpstr>Олон улын багш нарын баярын өдрийг тохиолдуулан “Эцэг эхийн 1 өдөр”-ийг амжилттай зохион байгуулан явуулсан.</vt:lpstr>
      <vt:lpstr>PowerPoint Presentation</vt:lpstr>
      <vt:lpstr>PowerPoint Presentation</vt:lpstr>
      <vt:lpstr>Нийгмийн эрүүл мэндийн чиглэлээр:</vt:lpstr>
      <vt:lpstr>ТӨРИЙН САН</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19</cp:revision>
  <dcterms:created xsi:type="dcterms:W3CDTF">2020-10-07T07:53:07Z</dcterms:created>
  <dcterms:modified xsi:type="dcterms:W3CDTF">2020-10-08T07:48:11Z</dcterms:modified>
</cp:coreProperties>
</file>