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9" r:id="rId5"/>
    <p:sldId id="270" r:id="rId6"/>
    <p:sldId id="260" r:id="rId7"/>
    <p:sldId id="261" r:id="rId8"/>
    <p:sldId id="262" r:id="rId9"/>
    <p:sldId id="268" r:id="rId10"/>
    <p:sldId id="263" r:id="rId11"/>
    <p:sldId id="265" r:id="rId12"/>
    <p:sldId id="266"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97" autoAdjust="0"/>
    <p:restoredTop sz="94660"/>
  </p:normalViewPr>
  <p:slideViewPr>
    <p:cSldViewPr snapToGrid="0">
      <p:cViewPr varScale="1">
        <p:scale>
          <a:sx n="73" d="100"/>
          <a:sy n="73" d="100"/>
        </p:scale>
        <p:origin x="66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328928-8EF7-40DB-8A4F-562BA06FACCD}" type="datetimeFigureOut">
              <a:rPr lang="en-US" smtClean="0"/>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B461FD-5E0C-4772-8B53-EFED95554B68}" type="slidenum">
              <a:rPr lang="en-US" smtClean="0"/>
              <a:t>‹#›</a:t>
            </a:fld>
            <a:endParaRPr lang="en-US"/>
          </a:p>
        </p:txBody>
      </p:sp>
    </p:spTree>
    <p:extLst>
      <p:ext uri="{BB962C8B-B14F-4D97-AF65-F5344CB8AC3E}">
        <p14:creationId xmlns:p14="http://schemas.microsoft.com/office/powerpoint/2010/main" val="3500823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328928-8EF7-40DB-8A4F-562BA06FACCD}" type="datetimeFigureOut">
              <a:rPr lang="en-US" smtClean="0"/>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B461FD-5E0C-4772-8B53-EFED95554B68}" type="slidenum">
              <a:rPr lang="en-US" smtClean="0"/>
              <a:t>‹#›</a:t>
            </a:fld>
            <a:endParaRPr lang="en-US"/>
          </a:p>
        </p:txBody>
      </p:sp>
    </p:spTree>
    <p:extLst>
      <p:ext uri="{BB962C8B-B14F-4D97-AF65-F5344CB8AC3E}">
        <p14:creationId xmlns:p14="http://schemas.microsoft.com/office/powerpoint/2010/main" val="2428756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328928-8EF7-40DB-8A4F-562BA06FACCD}" type="datetimeFigureOut">
              <a:rPr lang="en-US" smtClean="0"/>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B461FD-5E0C-4772-8B53-EFED95554B68}" type="slidenum">
              <a:rPr lang="en-US" smtClean="0"/>
              <a:t>‹#›</a:t>
            </a:fld>
            <a:endParaRPr lang="en-US"/>
          </a:p>
        </p:txBody>
      </p:sp>
    </p:spTree>
    <p:extLst>
      <p:ext uri="{BB962C8B-B14F-4D97-AF65-F5344CB8AC3E}">
        <p14:creationId xmlns:p14="http://schemas.microsoft.com/office/powerpoint/2010/main" val="2310964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328928-8EF7-40DB-8A4F-562BA06FACCD}" type="datetimeFigureOut">
              <a:rPr lang="en-US" smtClean="0"/>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B461FD-5E0C-4772-8B53-EFED95554B68}" type="slidenum">
              <a:rPr lang="en-US" smtClean="0"/>
              <a:t>‹#›</a:t>
            </a:fld>
            <a:endParaRPr lang="en-US"/>
          </a:p>
        </p:txBody>
      </p:sp>
    </p:spTree>
    <p:extLst>
      <p:ext uri="{BB962C8B-B14F-4D97-AF65-F5344CB8AC3E}">
        <p14:creationId xmlns:p14="http://schemas.microsoft.com/office/powerpoint/2010/main" val="612916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9328928-8EF7-40DB-8A4F-562BA06FACCD}" type="datetimeFigureOut">
              <a:rPr lang="en-US" smtClean="0"/>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B461FD-5E0C-4772-8B53-EFED95554B68}" type="slidenum">
              <a:rPr lang="en-US" smtClean="0"/>
              <a:t>‹#›</a:t>
            </a:fld>
            <a:endParaRPr lang="en-US"/>
          </a:p>
        </p:txBody>
      </p:sp>
    </p:spTree>
    <p:extLst>
      <p:ext uri="{BB962C8B-B14F-4D97-AF65-F5344CB8AC3E}">
        <p14:creationId xmlns:p14="http://schemas.microsoft.com/office/powerpoint/2010/main" val="3449370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328928-8EF7-40DB-8A4F-562BA06FACCD}" type="datetimeFigureOut">
              <a:rPr lang="en-US" smtClean="0"/>
              <a:t>11/23/2020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B461FD-5E0C-4772-8B53-EFED95554B68}" type="slidenum">
              <a:rPr lang="en-US" smtClean="0"/>
              <a:t>‹#›</a:t>
            </a:fld>
            <a:endParaRPr lang="en-US"/>
          </a:p>
        </p:txBody>
      </p:sp>
    </p:spTree>
    <p:extLst>
      <p:ext uri="{BB962C8B-B14F-4D97-AF65-F5344CB8AC3E}">
        <p14:creationId xmlns:p14="http://schemas.microsoft.com/office/powerpoint/2010/main" val="651700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328928-8EF7-40DB-8A4F-562BA06FACCD}" type="datetimeFigureOut">
              <a:rPr lang="en-US" smtClean="0"/>
              <a:t>11/23/2020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B461FD-5E0C-4772-8B53-EFED95554B68}" type="slidenum">
              <a:rPr lang="en-US" smtClean="0"/>
              <a:t>‹#›</a:t>
            </a:fld>
            <a:endParaRPr lang="en-US"/>
          </a:p>
        </p:txBody>
      </p:sp>
    </p:spTree>
    <p:extLst>
      <p:ext uri="{BB962C8B-B14F-4D97-AF65-F5344CB8AC3E}">
        <p14:creationId xmlns:p14="http://schemas.microsoft.com/office/powerpoint/2010/main" val="2251021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328928-8EF7-40DB-8A4F-562BA06FACCD}" type="datetimeFigureOut">
              <a:rPr lang="en-US" smtClean="0"/>
              <a:t>11/23/2020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B461FD-5E0C-4772-8B53-EFED95554B68}" type="slidenum">
              <a:rPr lang="en-US" smtClean="0"/>
              <a:t>‹#›</a:t>
            </a:fld>
            <a:endParaRPr lang="en-US"/>
          </a:p>
        </p:txBody>
      </p:sp>
    </p:spTree>
    <p:extLst>
      <p:ext uri="{BB962C8B-B14F-4D97-AF65-F5344CB8AC3E}">
        <p14:creationId xmlns:p14="http://schemas.microsoft.com/office/powerpoint/2010/main" val="3112319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328928-8EF7-40DB-8A4F-562BA06FACCD}" type="datetimeFigureOut">
              <a:rPr lang="en-US" smtClean="0"/>
              <a:t>11/23/2020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B461FD-5E0C-4772-8B53-EFED95554B68}" type="slidenum">
              <a:rPr lang="en-US" smtClean="0"/>
              <a:t>‹#›</a:t>
            </a:fld>
            <a:endParaRPr lang="en-US"/>
          </a:p>
        </p:txBody>
      </p:sp>
    </p:spTree>
    <p:extLst>
      <p:ext uri="{BB962C8B-B14F-4D97-AF65-F5344CB8AC3E}">
        <p14:creationId xmlns:p14="http://schemas.microsoft.com/office/powerpoint/2010/main" val="196218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9328928-8EF7-40DB-8A4F-562BA06FACCD}" type="datetimeFigureOut">
              <a:rPr lang="en-US" smtClean="0"/>
              <a:t>11/23/2020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B461FD-5E0C-4772-8B53-EFED95554B68}" type="slidenum">
              <a:rPr lang="en-US" smtClean="0"/>
              <a:t>‹#›</a:t>
            </a:fld>
            <a:endParaRPr lang="en-US"/>
          </a:p>
        </p:txBody>
      </p:sp>
    </p:spTree>
    <p:extLst>
      <p:ext uri="{BB962C8B-B14F-4D97-AF65-F5344CB8AC3E}">
        <p14:creationId xmlns:p14="http://schemas.microsoft.com/office/powerpoint/2010/main" val="1334523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9328928-8EF7-40DB-8A4F-562BA06FACCD}" type="datetimeFigureOut">
              <a:rPr lang="en-US" smtClean="0"/>
              <a:t>11/23/2020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B461FD-5E0C-4772-8B53-EFED95554B68}" type="slidenum">
              <a:rPr lang="en-US" smtClean="0"/>
              <a:t>‹#›</a:t>
            </a:fld>
            <a:endParaRPr lang="en-US"/>
          </a:p>
        </p:txBody>
      </p:sp>
    </p:spTree>
    <p:extLst>
      <p:ext uri="{BB962C8B-B14F-4D97-AF65-F5344CB8AC3E}">
        <p14:creationId xmlns:p14="http://schemas.microsoft.com/office/powerpoint/2010/main" val="261847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4000" b="-1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328928-8EF7-40DB-8A4F-562BA06FACCD}" type="datetimeFigureOut">
              <a:rPr lang="en-US" smtClean="0"/>
              <a:t>11/23/2020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B461FD-5E0C-4772-8B53-EFED95554B68}" type="slidenum">
              <a:rPr lang="en-US" smtClean="0"/>
              <a:t>‹#›</a:t>
            </a:fld>
            <a:endParaRPr lang="en-US"/>
          </a:p>
        </p:txBody>
      </p:sp>
    </p:spTree>
    <p:extLst>
      <p:ext uri="{BB962C8B-B14F-4D97-AF65-F5344CB8AC3E}">
        <p14:creationId xmlns:p14="http://schemas.microsoft.com/office/powerpoint/2010/main" val="17350309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9.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23.jpeg"/><Relationship Id="rId3" Type="http://schemas.microsoft.com/office/2007/relationships/hdphoto" Target="../media/hdphoto1.wdp"/><Relationship Id="rId7" Type="http://schemas.openxmlformats.org/officeDocument/2006/relationships/image" Target="../media/image22.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1.jpeg"/><Relationship Id="rId5" Type="http://schemas.microsoft.com/office/2007/relationships/hdphoto" Target="../media/hdphoto6.wdp"/><Relationship Id="rId4" Type="http://schemas.openxmlformats.org/officeDocument/2006/relationships/image" Target="../media/image20.png"/><Relationship Id="rId9"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6.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5.jpeg"/><Relationship Id="rId5" Type="http://schemas.microsoft.com/office/2007/relationships/hdphoto" Target="../media/hdphoto6.wdp"/><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microsoft.com/office/2007/relationships/hdphoto" Target="../media/hdphoto3.wdp"/><Relationship Id="rId7" Type="http://schemas.openxmlformats.org/officeDocument/2006/relationships/image" Target="../media/image12.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0.png"/><Relationship Id="rId5" Type="http://schemas.microsoft.com/office/2007/relationships/hdphoto" Target="../media/hdphoto4.wdp"/><Relationship Id="rId4" Type="http://schemas.openxmlformats.org/officeDocument/2006/relationships/image" Target="../media/image14.png"/><Relationship Id="rId9" Type="http://schemas.openxmlformats.org/officeDocument/2006/relationships/image" Target="../media/image16.jpeg"/></Relationships>
</file>

<file path=ppt/slides/_rels/slide8.xml.rels><?xml version="1.0" encoding="UTF-8" standalone="yes"?>
<Relationships xmlns="http://schemas.openxmlformats.org/package/2006/relationships"><Relationship Id="rId8" Type="http://schemas.openxmlformats.org/officeDocument/2006/relationships/image" Target="../media/image17.jpe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4.wdp"/><Relationship Id="rId4" Type="http://schemas.openxmlformats.org/officeDocument/2006/relationships/image" Target="../media/image14.png"/><Relationship Id="rId9"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0.png"/><Relationship Id="rId5" Type="http://schemas.microsoft.com/office/2007/relationships/hdphoto" Target="../media/hdphoto4.wdp"/><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a:extLst>
              <a:ext uri="{BEBA8EAE-BF5A-486C-A8C5-ECC9F3942E4B}">
                <a14:imgProps xmlns:a14="http://schemas.microsoft.com/office/drawing/2010/main">
                  <a14:imgLayer r:embed="rId3">
                    <a14:imgEffect>
                      <a14:backgroundRemoval t="4889" b="100000" l="889" r="100000"/>
                    </a14:imgEffect>
                  </a14:imgLayer>
                </a14:imgProps>
              </a:ext>
              <a:ext uri="{28A0092B-C50C-407E-A947-70E740481C1C}">
                <a14:useLocalDpi xmlns:a14="http://schemas.microsoft.com/office/drawing/2010/main" val="0"/>
              </a:ext>
            </a:extLst>
          </a:blip>
          <a:stretch>
            <a:fillRect/>
          </a:stretch>
        </p:blipFill>
        <p:spPr>
          <a:xfrm>
            <a:off x="5133701" y="391886"/>
            <a:ext cx="2349597" cy="2349597"/>
          </a:xfrm>
          <a:prstGeom prst="rect">
            <a:avLst/>
          </a:prstGeom>
        </p:spPr>
      </p:pic>
      <p:sp>
        <p:nvSpPr>
          <p:cNvPr id="25" name="Rectangle 24"/>
          <p:cNvSpPr/>
          <p:nvPr/>
        </p:nvSpPr>
        <p:spPr>
          <a:xfrm>
            <a:off x="291938" y="783772"/>
            <a:ext cx="2030043" cy="5734594"/>
          </a:xfrm>
          <a:prstGeom prst="rect">
            <a:avLst/>
          </a:prstGeom>
        </p:spPr>
        <p:txBody>
          <a:bodyPr vert="wordArtVert" wrap="square">
            <a:spAutoFit/>
          </a:bodyPr>
          <a:lstStyle/>
          <a:p>
            <a:pPr algn="ctr"/>
            <a:r>
              <a:rPr lang="mn-Mong-CN" sz="5400" b="1" dirty="0" smtClean="0">
                <a:ln w="6600">
                  <a:solidFill>
                    <a:schemeClr val="accent2"/>
                  </a:solidFill>
                  <a:prstDash val="solid"/>
                </a:ln>
                <a:solidFill>
                  <a:srgbClr val="00B050"/>
                </a:solidFill>
                <a:effectLst>
                  <a:outerShdw dist="38100" dir="2700000" algn="tl" rotWithShape="0">
                    <a:schemeClr val="accent2"/>
                  </a:outerShdw>
                </a:effectLst>
              </a:rPr>
              <a:t>ᠪᠠᠶᠠᠨᠮᠭᠯ</a:t>
            </a:r>
            <a:r>
              <a:rPr lang="mn-MN" sz="1200" b="1" dirty="0" smtClean="0">
                <a:ln w="6600">
                  <a:solidFill>
                    <a:schemeClr val="accent2"/>
                  </a:solidFill>
                  <a:prstDash val="solid"/>
                </a:ln>
                <a:solidFill>
                  <a:srgbClr val="00B050"/>
                </a:solidFill>
                <a:effectLst>
                  <a:outerShdw dist="38100" dir="2700000" algn="tl" rotWithShape="0">
                    <a:schemeClr val="accent2"/>
                  </a:outerShdw>
                </a:effectLst>
              </a:rPr>
              <a:t> </a:t>
            </a:r>
            <a:r>
              <a:rPr lang="mn-Mong-CN" sz="5400" b="1" dirty="0" smtClean="0">
                <a:ln w="6600">
                  <a:solidFill>
                    <a:schemeClr val="accent2"/>
                  </a:solidFill>
                  <a:prstDash val="solid"/>
                </a:ln>
                <a:solidFill>
                  <a:srgbClr val="00B050"/>
                </a:solidFill>
                <a:effectLst>
                  <a:outerShdw dist="38100" dir="2700000" algn="tl" rotWithShape="0">
                    <a:schemeClr val="accent2"/>
                  </a:outerShdw>
                </a:effectLst>
              </a:rPr>
              <a:t>ᠰᠤᠮᠤ</a:t>
            </a:r>
            <a:r>
              <a:rPr lang="mn-Mong-CN" sz="5400" b="1" dirty="0">
                <a:ln w="6600">
                  <a:solidFill>
                    <a:schemeClr val="accent2"/>
                  </a:solidFill>
                  <a:prstDash val="solid"/>
                </a:ln>
                <a:solidFill>
                  <a:srgbClr val="00B050"/>
                </a:solidFill>
                <a:effectLst>
                  <a:outerShdw dist="38100" dir="2700000" algn="tl" rotWithShape="0">
                    <a:schemeClr val="accent2"/>
                  </a:outerShdw>
                </a:effectLst>
              </a:rPr>
              <a:t> ᠶᠢᠨ</a:t>
            </a:r>
            <a:r>
              <a:rPr lang="mn-Mong-CN" sz="5400" b="1" dirty="0" smtClean="0">
                <a:ln w="6600">
                  <a:solidFill>
                    <a:schemeClr val="accent2"/>
                  </a:solidFill>
                  <a:prstDash val="solid"/>
                </a:ln>
                <a:solidFill>
                  <a:srgbClr val="00B050"/>
                </a:solidFill>
                <a:effectLst>
                  <a:outerShdw dist="38100" dir="2700000" algn="tl" rotWithShape="0">
                    <a:schemeClr val="accent2"/>
                  </a:outerShdw>
                </a:effectLst>
              </a:rPr>
              <a:t> ᠠᠷᠪᠠᠨ </a:t>
            </a:r>
            <a:r>
              <a:rPr lang="mn-Mong-CN" sz="5400" b="1" dirty="0">
                <a:ln w="6600">
                  <a:solidFill>
                    <a:schemeClr val="accent2"/>
                  </a:solidFill>
                  <a:prstDash val="solid"/>
                </a:ln>
                <a:solidFill>
                  <a:srgbClr val="00B050"/>
                </a:solidFill>
                <a:effectLst>
                  <a:outerShdw dist="38100" dir="2700000" algn="tl" rotWithShape="0">
                    <a:schemeClr val="accent2"/>
                  </a:outerShdw>
                </a:effectLst>
              </a:rPr>
              <a:t>ᠳᠥᠷᠪᠡ</a:t>
            </a:r>
            <a:r>
              <a:rPr lang="mn-Mong-CN" sz="5400" b="1" i="0" dirty="0" smtClean="0">
                <a:ln w="6600">
                  <a:solidFill>
                    <a:schemeClr val="accent2"/>
                  </a:solidFill>
                  <a:prstDash val="solid"/>
                </a:ln>
                <a:solidFill>
                  <a:srgbClr val="00B050"/>
                </a:solidFill>
                <a:effectLst>
                  <a:outerShdw dist="38100" dir="2700000" algn="tl" rotWithShape="0">
                    <a:schemeClr val="accent2"/>
                  </a:outerShdw>
                </a:effectLst>
                <a:latin typeface="MongolianScript"/>
              </a:rPr>
              <a:t> </a:t>
            </a:r>
          </a:p>
          <a:p>
            <a:pPr algn="ctr"/>
            <a:r>
              <a:rPr lang="mn-Mong-CN" sz="5400" b="1" i="0" dirty="0" smtClean="0">
                <a:ln w="6600">
                  <a:solidFill>
                    <a:schemeClr val="accent2"/>
                  </a:solidFill>
                  <a:prstDash val="solid"/>
                </a:ln>
                <a:solidFill>
                  <a:srgbClr val="00B050"/>
                </a:solidFill>
                <a:effectLst>
                  <a:outerShdw dist="38100" dir="2700000" algn="tl" rotWithShape="0">
                    <a:schemeClr val="accent2"/>
                  </a:outerShdw>
                </a:effectLst>
                <a:latin typeface="MongolianScript"/>
              </a:rPr>
              <a:t>ᠬᠣᠨᠤᠭ ᠤᠨ </a:t>
            </a:r>
            <a:r>
              <a:rPr lang="mn-Mong-CN" sz="5400" b="1" dirty="0">
                <a:ln w="6600">
                  <a:solidFill>
                    <a:schemeClr val="accent2"/>
                  </a:solidFill>
                  <a:prstDash val="solid"/>
                </a:ln>
                <a:solidFill>
                  <a:srgbClr val="00B050"/>
                </a:solidFill>
                <a:effectLst>
                  <a:outerShdw dist="38100" dir="2700000" algn="tl" rotWithShape="0">
                    <a:schemeClr val="accent2"/>
                  </a:outerShdw>
                </a:effectLst>
              </a:rPr>
              <a:t>ᠮᠡᠳᠡᠭᠡ</a:t>
            </a:r>
            <a:endParaRPr lang="en-US" sz="5400" b="1" dirty="0">
              <a:ln w="6600">
                <a:solidFill>
                  <a:schemeClr val="accent2"/>
                </a:solidFill>
                <a:prstDash val="solid"/>
              </a:ln>
              <a:solidFill>
                <a:srgbClr val="00B050"/>
              </a:solidFill>
              <a:effectLst>
                <a:outerShdw dist="38100" dir="2700000" algn="tl" rotWithShape="0">
                  <a:schemeClr val="accent2"/>
                </a:outerShdw>
              </a:effectLst>
            </a:endParaRPr>
          </a:p>
        </p:txBody>
      </p:sp>
      <p:sp>
        <p:nvSpPr>
          <p:cNvPr id="28" name="TextBox 27"/>
          <p:cNvSpPr txBox="1"/>
          <p:nvPr/>
        </p:nvSpPr>
        <p:spPr>
          <a:xfrm>
            <a:off x="2795451" y="2950488"/>
            <a:ext cx="8307978" cy="1200329"/>
          </a:xfrm>
          <a:prstGeom prst="rect">
            <a:avLst/>
          </a:prstGeom>
          <a:noFill/>
        </p:spPr>
        <p:txBody>
          <a:bodyPr wrap="square" rtlCol="0">
            <a:spAutoFit/>
          </a:bodyPr>
          <a:lstStyle/>
          <a:p>
            <a:pPr algn="ctr"/>
            <a:r>
              <a:rPr lang="mn-MN" sz="3600" b="1" dirty="0" smtClean="0">
                <a:ln w="9525">
                  <a:solidFill>
                    <a:schemeClr val="tx1"/>
                  </a:solidFill>
                  <a:prstDash val="solid"/>
                </a:ln>
                <a:solidFill>
                  <a:srgbClr val="00B050"/>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БАЯНТАЛ СУМЫН 14 ХОНОГИЙН МЭДЭЭ</a:t>
            </a:r>
            <a:endParaRPr lang="en-US" sz="3600" b="1" dirty="0">
              <a:ln w="9525">
                <a:solidFill>
                  <a:schemeClr val="tx1"/>
                </a:solidFill>
                <a:prstDash val="solid"/>
              </a:ln>
              <a:solidFill>
                <a:srgbClr val="00B050"/>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endParaRPr>
          </a:p>
        </p:txBody>
      </p:sp>
      <p:sp>
        <p:nvSpPr>
          <p:cNvPr id="29" name="TextBox 28"/>
          <p:cNvSpPr txBox="1"/>
          <p:nvPr/>
        </p:nvSpPr>
        <p:spPr>
          <a:xfrm>
            <a:off x="5845628" y="5995146"/>
            <a:ext cx="2207624" cy="523220"/>
          </a:xfrm>
          <a:prstGeom prst="rect">
            <a:avLst/>
          </a:prstGeom>
          <a:noFill/>
        </p:spPr>
        <p:txBody>
          <a:bodyPr wrap="square" rtlCol="0">
            <a:spAutoFit/>
          </a:bodyPr>
          <a:lstStyle/>
          <a:p>
            <a:pPr algn="ctr"/>
            <a:r>
              <a:rPr lang="mn-MN" sz="2800" dirty="0" smtClean="0">
                <a:latin typeface="Arial" panose="020B0604020202020204" pitchFamily="34" charset="0"/>
                <a:cs typeface="Arial" panose="020B0604020202020204" pitchFamily="34" charset="0"/>
              </a:rPr>
              <a:t>2020.11.</a:t>
            </a:r>
            <a:r>
              <a:rPr lang="en-US" sz="2800" dirty="0" smtClean="0">
                <a:latin typeface="Arial" panose="020B0604020202020204" pitchFamily="34" charset="0"/>
                <a:cs typeface="Arial" panose="020B0604020202020204" pitchFamily="34" charset="0"/>
              </a:rPr>
              <a:t>22</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88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5">
                                            <p:txEl>
                                              <p:pRg st="0" end="0"/>
                                            </p:txEl>
                                          </p:spTgt>
                                        </p:tgtEl>
                                        <p:attrNameLst>
                                          <p:attrName>style.visibility</p:attrName>
                                        </p:attrNameLst>
                                      </p:cBhvr>
                                      <p:to>
                                        <p:strVal val="visible"/>
                                      </p:to>
                                    </p:set>
                                    <p:animEffect transition="in" filter="fade">
                                      <p:cBhvr>
                                        <p:cTn id="13" dur="1000"/>
                                        <p:tgtEl>
                                          <p:spTgt spid="25">
                                            <p:txEl>
                                              <p:pRg st="0" end="0"/>
                                            </p:txEl>
                                          </p:spTgt>
                                        </p:tgtEl>
                                      </p:cBhvr>
                                    </p:animEffect>
                                    <p:anim calcmode="lin" valueType="num">
                                      <p:cBhvr>
                                        <p:cTn id="14"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5">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25">
                                            <p:txEl>
                                              <p:pRg st="1" end="1"/>
                                            </p:txEl>
                                          </p:spTgt>
                                        </p:tgtEl>
                                        <p:attrNameLst>
                                          <p:attrName>style.visibility</p:attrName>
                                        </p:attrNameLst>
                                      </p:cBhvr>
                                      <p:to>
                                        <p:strVal val="visible"/>
                                      </p:to>
                                    </p:set>
                                    <p:animEffect transition="in" filter="fade">
                                      <p:cBhvr>
                                        <p:cTn id="18" dur="1000"/>
                                        <p:tgtEl>
                                          <p:spTgt spid="25">
                                            <p:txEl>
                                              <p:pRg st="1" end="1"/>
                                            </p:txEl>
                                          </p:spTgt>
                                        </p:tgtEl>
                                      </p:cBhvr>
                                    </p:animEffect>
                                    <p:anim calcmode="lin" valueType="num">
                                      <p:cBhvr>
                                        <p:cTn id="19"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rotWithShape="1">
          <a:blip r:embed="rId2">
            <a:extLst>
              <a:ext uri="{BEBA8EAE-BF5A-486C-A8C5-ECC9F3942E4B}">
                <a14:imgProps xmlns:a14="http://schemas.microsoft.com/office/drawing/2010/main">
                  <a14:imgLayer r:embed="rId3">
                    <a14:imgEffect>
                      <a14:backgroundRemoval t="1979" b="24271" l="30741" r="71852"/>
                    </a14:imgEffect>
                  </a14:imgLayer>
                </a14:imgProps>
              </a:ext>
              <a:ext uri="{28A0092B-C50C-407E-A947-70E740481C1C}">
                <a14:useLocalDpi xmlns:a14="http://schemas.microsoft.com/office/drawing/2010/main" val="0"/>
              </a:ext>
            </a:extLst>
          </a:blip>
          <a:srcRect l="28787" t="1527" r="27802" b="75748"/>
          <a:stretch/>
        </p:blipFill>
        <p:spPr>
          <a:xfrm>
            <a:off x="10633165" y="144709"/>
            <a:ext cx="1162595" cy="1018903"/>
          </a:xfrm>
        </p:spPr>
      </p:pic>
      <p:sp>
        <p:nvSpPr>
          <p:cNvPr id="4" name="Rectangle 3"/>
          <p:cNvSpPr/>
          <p:nvPr/>
        </p:nvSpPr>
        <p:spPr>
          <a:xfrm rot="5400000">
            <a:off x="-1253228" y="3678128"/>
            <a:ext cx="3786614" cy="646331"/>
          </a:xfrm>
          <a:prstGeom prst="rect">
            <a:avLst/>
          </a:prstGeom>
        </p:spPr>
        <p:txBody>
          <a:bodyPr wrap="none">
            <a:spAutoFit/>
          </a:bodyPr>
          <a:lstStyle/>
          <a:p>
            <a:r>
              <a:rPr lang="mn-Mong-CN" sz="3600" b="1" dirty="0" smtClean="0">
                <a:ln w="6600">
                  <a:solidFill>
                    <a:schemeClr val="accent2"/>
                  </a:solidFill>
                  <a:prstDash val="solid"/>
                </a:ln>
                <a:solidFill>
                  <a:schemeClr val="tx2">
                    <a:lumMod val="50000"/>
                  </a:schemeClr>
                </a:solidFill>
                <a:effectLst>
                  <a:outerShdw dist="38100" dir="2700000" algn="tl" rotWithShape="0">
                    <a:schemeClr val="accent2"/>
                  </a:outerShdw>
                </a:effectLst>
              </a:rPr>
              <a:t>ᠨᠡᠶᠢᠭᠡᠮ ᠦᠨ ᠪᠣᠳᠤᠯᠭ᠎ᠠ ᠶᠢᠨ ᠬᠦᠷᠢᠶ᠎ᠡᠨ ᠳᠦ</a:t>
            </a:r>
          </a:p>
        </p:txBody>
      </p:sp>
      <p:sp>
        <p:nvSpPr>
          <p:cNvPr id="6" name="Subtitle 2"/>
          <p:cNvSpPr txBox="1">
            <a:spLocks/>
          </p:cNvSpPr>
          <p:nvPr/>
        </p:nvSpPr>
        <p:spPr>
          <a:xfrm rot="5400000">
            <a:off x="363213" y="3810867"/>
            <a:ext cx="1678839" cy="7288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mn-Mong-CN" sz="3900" b="1" dirty="0" smtClean="0">
                <a:ln w="6600">
                  <a:solidFill>
                    <a:srgbClr val="002060"/>
                  </a:solidFill>
                  <a:prstDash val="solid"/>
                </a:ln>
                <a:solidFill>
                  <a:srgbClr val="0070C0"/>
                </a:solidFill>
                <a:effectLst>
                  <a:outerShdw dist="38100" dir="2700000" algn="tl" rotWithShape="0">
                    <a:schemeClr val="accent2"/>
                  </a:outerShdw>
                </a:effectLst>
              </a:rPr>
              <a:t>ᠴᠡᠴᠡᠷᠯᠢᠭ</a:t>
            </a:r>
          </a:p>
          <a:p>
            <a:endParaRPr lang="en-US" dirty="0"/>
          </a:p>
        </p:txBody>
      </p:sp>
      <p:sp>
        <p:nvSpPr>
          <p:cNvPr id="8" name="Title 1"/>
          <p:cNvSpPr txBox="1">
            <a:spLocks/>
          </p:cNvSpPr>
          <p:nvPr/>
        </p:nvSpPr>
        <p:spPr>
          <a:xfrm>
            <a:off x="1677692" y="745125"/>
            <a:ext cx="8759296" cy="703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mn-MN" sz="3200" u="sng" dirty="0" smtClean="0"/>
              <a:t>Нийгмийн бодлогын хүрээнд: </a:t>
            </a:r>
            <a:r>
              <a:rPr lang="mn-MN" sz="3200" b="1" i="1" u="sng" dirty="0" smtClean="0"/>
              <a:t>Цэцэрлэг</a:t>
            </a:r>
            <a:r>
              <a:rPr lang="mn-MN" sz="3200" u="sng" dirty="0" smtClean="0"/>
              <a:t> </a:t>
            </a:r>
            <a:endParaRPr lang="en-US" sz="3200" u="sng" dirty="0"/>
          </a:p>
        </p:txBody>
      </p:sp>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backgroundRemoval t="4889" b="100000" l="889" r="100000"/>
                    </a14:imgEffect>
                  </a14:imgLayer>
                </a14:imgProps>
              </a:ext>
              <a:ext uri="{28A0092B-C50C-407E-A947-70E740481C1C}">
                <a14:useLocalDpi xmlns:a14="http://schemas.microsoft.com/office/drawing/2010/main" val="0"/>
              </a:ext>
            </a:extLst>
          </a:blip>
          <a:stretch>
            <a:fillRect/>
          </a:stretch>
        </p:blipFill>
        <p:spPr>
          <a:xfrm>
            <a:off x="0" y="144709"/>
            <a:ext cx="1200833" cy="1200833"/>
          </a:xfrm>
          <a:prstGeom prst="rect">
            <a:avLst/>
          </a:prstGeom>
        </p:spPr>
      </p:pic>
      <p:sp>
        <p:nvSpPr>
          <p:cNvPr id="11" name="Title 1"/>
          <p:cNvSpPr>
            <a:spLocks noGrp="1"/>
          </p:cNvSpPr>
          <p:nvPr>
            <p:ph type="title"/>
          </p:nvPr>
        </p:nvSpPr>
        <p:spPr>
          <a:xfrm>
            <a:off x="2194004" y="2107986"/>
            <a:ext cx="9020458" cy="3228304"/>
          </a:xfrm>
        </p:spPr>
        <p:txBody>
          <a:bodyPr>
            <a:normAutofit fontScale="90000"/>
          </a:bodyPr>
          <a:lstStyle/>
          <a:p>
            <a:pPr algn="just"/>
            <a:r>
              <a:rPr lang="mn-MN" sz="3100" dirty="0" smtClean="0"/>
              <a:t>4</a:t>
            </a:r>
            <a:r>
              <a:rPr lang="en-US" sz="3100" dirty="0" smtClean="0"/>
              <a:t>-</a:t>
            </a:r>
            <a:r>
              <a:rPr lang="mn-MN" sz="3100" dirty="0" smtClean="0"/>
              <a:t>р цэцэрлэгийн эрхлэгч Ч.Отгонцэцэг өдөр бүр сумын шуурхай хуралд суун багш, ажилчдыг холбогдох мэдээллээр бүрэн ханган ажиллаж байна. </a:t>
            </a:r>
            <a:br>
              <a:rPr lang="mn-MN" sz="3100" dirty="0" smtClean="0"/>
            </a:br>
            <a:r>
              <a:rPr lang="mn-MN" sz="3100" dirty="0" smtClean="0"/>
              <a:t>	Мөн багш нар өөрсдийн бүлгийн груп дээр теле хичээлийн хуваарь болон теле хичээлийг шэйр хийхээс гадна өөрсдөө хичээл бэлгэн хүргэж байна. </a:t>
            </a:r>
            <a:br>
              <a:rPr lang="mn-MN" sz="3100" dirty="0" smtClean="0"/>
            </a:br>
            <a:r>
              <a:rPr lang="mn-MN" sz="3100" dirty="0" smtClean="0"/>
              <a:t>	3 бүлгийн нийт хүүхдийн хамрагдалт 53 хувьтай байна. Ковид</a:t>
            </a:r>
            <a:r>
              <a:rPr lang="en-US" sz="3100" dirty="0" smtClean="0"/>
              <a:t>-</a:t>
            </a:r>
            <a:r>
              <a:rPr lang="mn-MN" sz="3100" dirty="0" smtClean="0"/>
              <a:t>19 цар тахлаас сэргийлэх зөвлөмжийг багш, ажилчид 4</a:t>
            </a:r>
            <a:r>
              <a:rPr lang="en-US" sz="3100" dirty="0" smtClean="0"/>
              <a:t>-</a:t>
            </a:r>
            <a:r>
              <a:rPr lang="mn-MN" sz="3100" dirty="0" smtClean="0"/>
              <a:t>р цэцэрлэгийн груп дээр байнгын шэйрлэн байршуулж эцэг эхчүүдэд хүргэн ажиллаж, эрхлэгч болон багш нар шаардлагатай судалгаа, тайлан, материалуудыг холбогдох байгууллагуудад илгээн ажиллаж байна</a:t>
            </a:r>
            <a:r>
              <a:rPr lang="mn-MN" sz="2000" dirty="0" smtClean="0"/>
              <a:t>. </a:t>
            </a:r>
            <a:endParaRPr lang="en-US" sz="2000" dirty="0"/>
          </a:p>
        </p:txBody>
      </p:sp>
    </p:spTree>
    <p:extLst>
      <p:ext uri="{BB962C8B-B14F-4D97-AF65-F5344CB8AC3E}">
        <p14:creationId xmlns:p14="http://schemas.microsoft.com/office/powerpoint/2010/main" val="16871767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5400000">
            <a:off x="-1253228" y="3678128"/>
            <a:ext cx="3786614" cy="646331"/>
          </a:xfrm>
          <a:prstGeom prst="rect">
            <a:avLst/>
          </a:prstGeom>
        </p:spPr>
        <p:txBody>
          <a:bodyPr wrap="none">
            <a:spAutoFit/>
          </a:bodyPr>
          <a:lstStyle/>
          <a:p>
            <a:r>
              <a:rPr lang="mn-Mong-CN" sz="3600" b="1" dirty="0" smtClean="0">
                <a:ln w="6600">
                  <a:solidFill>
                    <a:schemeClr val="accent2"/>
                  </a:solidFill>
                  <a:prstDash val="solid"/>
                </a:ln>
                <a:solidFill>
                  <a:schemeClr val="tx2">
                    <a:lumMod val="50000"/>
                  </a:schemeClr>
                </a:solidFill>
                <a:effectLst>
                  <a:outerShdw dist="38100" dir="2700000" algn="tl" rotWithShape="0">
                    <a:schemeClr val="accent2"/>
                  </a:outerShdw>
                </a:effectLst>
              </a:rPr>
              <a:t>ᠨᠡᠶᠢᠭᠡᠮ ᠦᠨ ᠪᠣᠳᠤᠯᠭ᠎ᠠ ᠶᠢᠨ ᠬᠦᠷᠢᠶ᠎ᠡᠨ ᠳᠦ</a:t>
            </a:r>
          </a:p>
        </p:txBody>
      </p:sp>
      <p:sp>
        <p:nvSpPr>
          <p:cNvPr id="6" name="Subtitle 2"/>
          <p:cNvSpPr txBox="1">
            <a:spLocks/>
          </p:cNvSpPr>
          <p:nvPr/>
        </p:nvSpPr>
        <p:spPr>
          <a:xfrm rot="5400000">
            <a:off x="128044" y="3772581"/>
            <a:ext cx="2196322" cy="525921"/>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mn-Mong-CN" sz="5800" dirty="0">
                <a:ln>
                  <a:solidFill>
                    <a:srgbClr val="002060"/>
                  </a:solidFill>
                </a:ln>
                <a:solidFill>
                  <a:srgbClr val="0070C0"/>
                </a:solidFill>
              </a:rPr>
              <a:t>ᠰᠣᠶᠤᠯ ᠤᠨ ᠲᠥᠪ</a:t>
            </a:r>
            <a:endParaRPr lang="mn-Mong-CN" sz="6400" b="1" dirty="0" smtClean="0">
              <a:ln>
                <a:solidFill>
                  <a:srgbClr val="002060"/>
                </a:solidFill>
              </a:ln>
              <a:solidFill>
                <a:srgbClr val="0070C0"/>
              </a:solidFill>
              <a:effectLst>
                <a:outerShdw dist="38100" dir="2700000" algn="tl" rotWithShape="0">
                  <a:schemeClr val="accent2"/>
                </a:outerShdw>
              </a:effectLst>
            </a:endParaRPr>
          </a:p>
          <a:p>
            <a:endParaRPr lang="en-US" dirty="0"/>
          </a:p>
        </p:txBody>
      </p:sp>
      <p:sp>
        <p:nvSpPr>
          <p:cNvPr id="7" name="Title 1"/>
          <p:cNvSpPr txBox="1">
            <a:spLocks/>
          </p:cNvSpPr>
          <p:nvPr/>
        </p:nvSpPr>
        <p:spPr>
          <a:xfrm>
            <a:off x="1374503" y="427177"/>
            <a:ext cx="9953897" cy="4921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mn-MN" sz="3200" u="sng" dirty="0" smtClean="0"/>
              <a:t>Нийгмийн бодлогын хүрээнд: </a:t>
            </a:r>
            <a:r>
              <a:rPr lang="mn-MN" sz="3200" b="1" i="1" u="sng" dirty="0" smtClean="0"/>
              <a:t>Соёлын төв</a:t>
            </a:r>
            <a:r>
              <a:rPr lang="mn-MN" sz="3200" u="sng" dirty="0" smtClean="0"/>
              <a:t> </a:t>
            </a:r>
            <a:endParaRPr lang="en-US" sz="3200" u="sng" dirty="0"/>
          </a:p>
        </p:txBody>
      </p:sp>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backgroundRemoval t="4889" b="100000" l="889" r="100000"/>
                    </a14:imgEffect>
                  </a14:imgLayer>
                </a14:imgProps>
              </a:ext>
              <a:ext uri="{28A0092B-C50C-407E-A947-70E740481C1C}">
                <a14:useLocalDpi xmlns:a14="http://schemas.microsoft.com/office/drawing/2010/main" val="0"/>
              </a:ext>
            </a:extLst>
          </a:blip>
          <a:stretch>
            <a:fillRect/>
          </a:stretch>
        </p:blipFill>
        <p:spPr>
          <a:xfrm>
            <a:off x="0" y="144709"/>
            <a:ext cx="1200833" cy="1200833"/>
          </a:xfrm>
          <a:prstGeom prst="rect">
            <a:avLst/>
          </a:prstGeom>
        </p:spPr>
      </p:pic>
      <p:pic>
        <p:nvPicPr>
          <p:cNvPr id="9" name="Picture 8"/>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212" r="100000">
                        <a14:foregroundMark x1="18519" y1="20000" x2="35238" y2="15873"/>
                        <a14:foregroundMark x1="29841" y1="14497" x2="66455" y2="6455"/>
                        <a14:foregroundMark x1="51534" y1="11429" x2="35767" y2="10476"/>
                        <a14:foregroundMark x1="43386" y1="11852" x2="43810" y2="6455"/>
                        <a14:foregroundMark x1="40741" y1="11852" x2="37037" y2="7302"/>
                        <a14:foregroundMark x1="32063" y1="11852" x2="31217" y2="12275"/>
                        <a14:foregroundMark x1="38836" y1="10899" x2="7196" y2="33968"/>
                        <a14:foregroundMark x1="8571" y1="33968" x2="3598" y2="66138"/>
                        <a14:foregroundMark x1="6349" y1="64233" x2="11323" y2="77884"/>
                        <a14:foregroundMark x1="59683" y1="8677" x2="84974" y2="24444"/>
                        <a14:foregroundMark x1="82751" y1="24974" x2="94074" y2="46243"/>
                        <a14:foregroundMark x1="94074" y1="46243" x2="93545" y2="64762"/>
                        <a14:foregroundMark x1="93545" y1="64762" x2="88148" y2="76085"/>
                        <a14:foregroundMark x1="89101" y1="75132" x2="88571" y2="78307"/>
                        <a14:foregroundMark x1="12169" y1="91852" x2="87725" y2="90476"/>
                        <a14:foregroundMark x1="66878" y1="12275" x2="73228" y2="12275"/>
                        <a14:foregroundMark x1="14921" y1="25820" x2="22116" y2="21376"/>
                      </a14:backgroundRemoval>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10795726" y="144709"/>
            <a:ext cx="1065348" cy="1057073"/>
          </a:xfrm>
          <a:prstGeom prst="rect">
            <a:avLst/>
          </a:prstGeom>
        </p:spPr>
      </p:pic>
      <p:sp>
        <p:nvSpPr>
          <p:cNvPr id="2" name="Rectangle 1"/>
          <p:cNvSpPr/>
          <p:nvPr/>
        </p:nvSpPr>
        <p:spPr>
          <a:xfrm>
            <a:off x="1649352" y="1011181"/>
            <a:ext cx="9892366" cy="3371564"/>
          </a:xfrm>
          <a:prstGeom prst="rect">
            <a:avLst/>
          </a:prstGeom>
        </p:spPr>
        <p:txBody>
          <a:bodyPr wrap="square">
            <a:spAutoFit/>
          </a:bodyPr>
          <a:lstStyle/>
          <a:p>
            <a:pPr algn="just">
              <a:lnSpc>
                <a:spcPct val="150000"/>
              </a:lnSpc>
            </a:pPr>
            <a:r>
              <a:rPr lang="mn-MN" dirty="0">
                <a:solidFill>
                  <a:srgbClr val="050505"/>
                </a:solidFill>
                <a:latin typeface="Arial" panose="020B0604020202020204" pitchFamily="34" charset="0"/>
                <a:cs typeface="Arial" panose="020B0604020202020204" pitchFamily="34" charset="0"/>
              </a:rPr>
              <a:t>Баянтал сумын СББӨӨУламжлагчдын гуравдугаар </a:t>
            </a:r>
            <a:r>
              <a:rPr lang="mn-MN" dirty="0" smtClean="0">
                <a:solidFill>
                  <a:srgbClr val="050505"/>
                </a:solidFill>
                <a:latin typeface="Arial" panose="020B0604020202020204" pitchFamily="34" charset="0"/>
                <a:cs typeface="Arial" panose="020B0604020202020204" pitchFamily="34" charset="0"/>
              </a:rPr>
              <a:t>зөвлөгөөг зохион байгуулсан. Үүнд:</a:t>
            </a:r>
            <a:endParaRPr lang="mn-MN" dirty="0">
              <a:solidFill>
                <a:srgbClr val="050505"/>
              </a:solidFill>
              <a:latin typeface="Arial" panose="020B0604020202020204" pitchFamily="34" charset="0"/>
              <a:cs typeface="Arial" panose="020B0604020202020204" pitchFamily="34" charset="0"/>
            </a:endParaRPr>
          </a:p>
          <a:p>
            <a:pPr algn="just">
              <a:lnSpc>
                <a:spcPct val="150000"/>
              </a:lnSpc>
            </a:pPr>
            <a:r>
              <a:rPr lang="mn-MN" dirty="0">
                <a:solidFill>
                  <a:srgbClr val="050505"/>
                </a:solidFill>
                <a:latin typeface="Arial" panose="020B0604020202020204" pitchFamily="34" charset="0"/>
                <a:cs typeface="Arial" panose="020B0604020202020204" pitchFamily="34" charset="0"/>
              </a:rPr>
              <a:t>- Өөрсдийн уламжлан ирсэн өвийн төрлөөс бусаддаа танилцуулах харилцан туршлага судлах, зааж </a:t>
            </a:r>
            <a:r>
              <a:rPr lang="mn-MN" dirty="0" smtClean="0">
                <a:solidFill>
                  <a:srgbClr val="050505"/>
                </a:solidFill>
                <a:latin typeface="Arial" panose="020B0604020202020204" pitchFamily="34" charset="0"/>
                <a:cs typeface="Arial" panose="020B0604020202020204" pitchFamily="34" charset="0"/>
              </a:rPr>
              <a:t>сургах арга хэмжээ. </a:t>
            </a:r>
            <a:endParaRPr lang="mn-MN" dirty="0">
              <a:solidFill>
                <a:srgbClr val="050505"/>
              </a:solidFill>
              <a:latin typeface="Arial" panose="020B0604020202020204" pitchFamily="34" charset="0"/>
              <a:cs typeface="Arial" panose="020B0604020202020204" pitchFamily="34" charset="0"/>
            </a:endParaRPr>
          </a:p>
          <a:p>
            <a:pPr algn="just">
              <a:lnSpc>
                <a:spcPct val="150000"/>
              </a:lnSpc>
            </a:pPr>
            <a:r>
              <a:rPr lang="mn-MN" dirty="0" smtClean="0">
                <a:solidFill>
                  <a:srgbClr val="050505"/>
                </a:solidFill>
                <a:latin typeface="Arial" panose="020B0604020202020204" pitchFamily="34" charset="0"/>
                <a:cs typeface="Arial" panose="020B0604020202020204" pitchFamily="34" charset="0"/>
              </a:rPr>
              <a:t>-Говьсүмбэр </a:t>
            </a:r>
            <a:r>
              <a:rPr lang="mn-MN" dirty="0">
                <a:solidFill>
                  <a:srgbClr val="050505"/>
                </a:solidFill>
                <a:latin typeface="Arial" panose="020B0604020202020204" pitchFamily="34" charset="0"/>
                <a:cs typeface="Arial" panose="020B0604020202020204" pitchFamily="34" charset="0"/>
              </a:rPr>
              <a:t>аймгийн Баянтал сумын өвлөн уламжлагч ардын авьяастнуудын </a:t>
            </a:r>
            <a:r>
              <a:rPr lang="mn-MN" dirty="0" smtClean="0">
                <a:solidFill>
                  <a:srgbClr val="050505"/>
                </a:solidFill>
                <a:latin typeface="Arial" panose="020B0604020202020204" pitchFamily="34" charset="0"/>
                <a:cs typeface="Arial" panose="020B0604020202020204" pitchFamily="34" charset="0"/>
              </a:rPr>
              <a:t>нэгдсэн тоглолтонд оролцсон </a:t>
            </a:r>
            <a:r>
              <a:rPr lang="mn-MN" dirty="0">
                <a:solidFill>
                  <a:srgbClr val="050505"/>
                </a:solidFill>
                <a:latin typeface="Arial" panose="020B0604020202020204" pitchFamily="34" charset="0"/>
                <a:cs typeface="Arial" panose="020B0604020202020204" pitchFamily="34" charset="0"/>
              </a:rPr>
              <a:t>ардын авьяастанууд, урилгаар оролцсон МУСТА Цолмон, МУСТА Содномжамц оролцог </a:t>
            </a:r>
            <a:r>
              <a:rPr lang="mn-MN" dirty="0" smtClean="0">
                <a:solidFill>
                  <a:srgbClr val="050505"/>
                </a:solidFill>
                <a:latin typeface="Arial" panose="020B0604020202020204" pitchFamily="34" charset="0"/>
                <a:cs typeface="Arial" panose="020B0604020202020204" pitchFamily="34" charset="0"/>
              </a:rPr>
              <a:t>тоглосон</a:t>
            </a:r>
            <a:r>
              <a:rPr lang="mn-MN" dirty="0" smtClean="0">
                <a:solidFill>
                  <a:srgbClr val="050505"/>
                </a:solidFill>
                <a:latin typeface="Arial" panose="020B0604020202020204" pitchFamily="34" charset="0"/>
                <a:cs typeface="Arial" panose="020B0604020202020204" pitchFamily="34" charset="0"/>
              </a:rPr>
              <a:t>.</a:t>
            </a:r>
          </a:p>
          <a:p>
            <a:pPr algn="just">
              <a:lnSpc>
                <a:spcPct val="150000"/>
              </a:lnSpc>
            </a:pPr>
            <a:r>
              <a:rPr lang="mn-MN" dirty="0" smtClean="0">
                <a:solidFill>
                  <a:srgbClr val="050505"/>
                </a:solidFill>
                <a:latin typeface="Arial" panose="020B0604020202020204" pitchFamily="34" charset="0"/>
                <a:cs typeface="Arial" panose="020B0604020202020204" pitchFamily="34" charset="0"/>
              </a:rPr>
              <a:t>- Цах тахалтай холбогдуулан үйл ажиллагаагаа түр зогсоож, цахимаар соёлын төвийн үйл ажиллагааг хүргэж байна.</a:t>
            </a:r>
            <a:endParaRPr lang="en-US" dirty="0"/>
          </a:p>
        </p:txBody>
      </p:sp>
      <p:pic>
        <p:nvPicPr>
          <p:cNvPr id="18" name="Picture 2">
            <a:extLst>
              <a:ext uri="{FF2B5EF4-FFF2-40B4-BE49-F238E27FC236}">
                <a16:creationId xmlns:a16="http://schemas.microsoft.com/office/drawing/2014/main" id="{05D58428-8AAA-4B6E-A9EF-55F95BE0E39F}"/>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3551" t="26879"/>
          <a:stretch/>
        </p:blipFill>
        <p:spPr bwMode="auto">
          <a:xfrm>
            <a:off x="6213244" y="4382745"/>
            <a:ext cx="2703934" cy="150033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a:extLst>
              <a:ext uri="{FF2B5EF4-FFF2-40B4-BE49-F238E27FC236}">
                <a16:creationId xmlns:a16="http://schemas.microsoft.com/office/drawing/2014/main" id="{BE0EC342-B68B-448D-8353-F0CB180E6FC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04032" y="4382745"/>
            <a:ext cx="1966196" cy="150033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a:extLst>
              <a:ext uri="{FF2B5EF4-FFF2-40B4-BE49-F238E27FC236}">
                <a16:creationId xmlns:a16="http://schemas.microsoft.com/office/drawing/2014/main" id="{BC9D529A-E52B-4B2A-A83B-7721D471643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73892" y="4382745"/>
            <a:ext cx="1835688" cy="150033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a:extLst>
              <a:ext uri="{FF2B5EF4-FFF2-40B4-BE49-F238E27FC236}">
                <a16:creationId xmlns:a16="http://schemas.microsoft.com/office/drawing/2014/main" id="{91096935-B1CF-401A-91E1-BF56D428916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020842" y="4382746"/>
            <a:ext cx="2697303" cy="1500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517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rot="5400000">
            <a:off x="-1253228" y="3678128"/>
            <a:ext cx="3786614" cy="646331"/>
          </a:xfrm>
          <a:prstGeom prst="rect">
            <a:avLst/>
          </a:prstGeom>
        </p:spPr>
        <p:txBody>
          <a:bodyPr wrap="none">
            <a:spAutoFit/>
          </a:bodyPr>
          <a:lstStyle/>
          <a:p>
            <a:r>
              <a:rPr lang="mn-Mong-CN" sz="3600" b="1" dirty="0" smtClean="0">
                <a:ln w="6600">
                  <a:solidFill>
                    <a:schemeClr val="accent2"/>
                  </a:solidFill>
                  <a:prstDash val="solid"/>
                </a:ln>
                <a:solidFill>
                  <a:schemeClr val="tx2">
                    <a:lumMod val="50000"/>
                  </a:schemeClr>
                </a:solidFill>
                <a:effectLst>
                  <a:outerShdw dist="38100" dir="2700000" algn="tl" rotWithShape="0">
                    <a:schemeClr val="accent2"/>
                  </a:outerShdw>
                </a:effectLst>
              </a:rPr>
              <a:t>ᠨᠡᠶᠢᠭᠡᠮ ᠦᠨ ᠪᠣᠳᠤᠯᠭ᠎ᠠ ᠶᠢᠨ ᠬᠦᠷᠢᠶ᠎ᠡᠨ ᠳᠦ</a:t>
            </a:r>
          </a:p>
        </p:txBody>
      </p:sp>
      <p:sp>
        <p:nvSpPr>
          <p:cNvPr id="7" name="Subtitle 2"/>
          <p:cNvSpPr txBox="1">
            <a:spLocks/>
          </p:cNvSpPr>
          <p:nvPr/>
        </p:nvSpPr>
        <p:spPr>
          <a:xfrm rot="5400000">
            <a:off x="128044" y="3772581"/>
            <a:ext cx="2196322" cy="525921"/>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mn-Mong-CN" sz="5800" dirty="0">
                <a:ln>
                  <a:solidFill>
                    <a:srgbClr val="002060"/>
                  </a:solidFill>
                </a:ln>
                <a:solidFill>
                  <a:srgbClr val="0070C0"/>
                </a:solidFill>
              </a:rPr>
              <a:t>ᠰᠣᠶᠤᠯ ᠤᠨ ᠲᠥᠪ</a:t>
            </a:r>
            <a:endParaRPr lang="mn-Mong-CN" sz="6400" b="1" dirty="0" smtClean="0">
              <a:ln>
                <a:solidFill>
                  <a:srgbClr val="002060"/>
                </a:solidFill>
              </a:ln>
              <a:solidFill>
                <a:srgbClr val="0070C0"/>
              </a:solidFill>
              <a:effectLst>
                <a:outerShdw dist="38100" dir="2700000" algn="tl" rotWithShape="0">
                  <a:schemeClr val="accent2"/>
                </a:outerShdw>
              </a:effectLst>
            </a:endParaRPr>
          </a:p>
          <a:p>
            <a:endParaRPr lang="en-US" dirty="0"/>
          </a:p>
        </p:txBody>
      </p:sp>
      <p:sp>
        <p:nvSpPr>
          <p:cNvPr id="8" name="Title 1"/>
          <p:cNvSpPr txBox="1">
            <a:spLocks/>
          </p:cNvSpPr>
          <p:nvPr/>
        </p:nvSpPr>
        <p:spPr>
          <a:xfrm>
            <a:off x="1374503" y="427177"/>
            <a:ext cx="9953897" cy="4921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mn-MN" sz="3200" u="sng" dirty="0" smtClean="0"/>
              <a:t>Нийгмийн бодлогын хүрээнд: </a:t>
            </a:r>
            <a:r>
              <a:rPr lang="mn-MN" sz="3200" b="1" i="1" u="sng" dirty="0" smtClean="0"/>
              <a:t>Соёлын төв</a:t>
            </a:r>
            <a:r>
              <a:rPr lang="mn-MN" sz="3200" u="sng" dirty="0" smtClean="0"/>
              <a:t> </a:t>
            </a:r>
            <a:endParaRPr lang="en-US" sz="3200" u="sng" dirty="0"/>
          </a:p>
        </p:txBody>
      </p:sp>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backgroundRemoval t="4889" b="100000" l="889" r="100000"/>
                    </a14:imgEffect>
                  </a14:imgLayer>
                </a14:imgProps>
              </a:ext>
              <a:ext uri="{28A0092B-C50C-407E-A947-70E740481C1C}">
                <a14:useLocalDpi xmlns:a14="http://schemas.microsoft.com/office/drawing/2010/main" val="0"/>
              </a:ext>
            </a:extLst>
          </a:blip>
          <a:stretch>
            <a:fillRect/>
          </a:stretch>
        </p:blipFill>
        <p:spPr>
          <a:xfrm>
            <a:off x="0" y="144709"/>
            <a:ext cx="1200833" cy="1200833"/>
          </a:xfrm>
          <a:prstGeom prst="rect">
            <a:avLst/>
          </a:prstGeom>
        </p:spPr>
      </p:pic>
      <p:pic>
        <p:nvPicPr>
          <p:cNvPr id="10" name="Picture 9"/>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212" r="100000">
                        <a14:foregroundMark x1="18519" y1="20000" x2="35238" y2="15873"/>
                        <a14:foregroundMark x1="29841" y1="14497" x2="66455" y2="6455"/>
                        <a14:foregroundMark x1="51534" y1="11429" x2="35767" y2="10476"/>
                        <a14:foregroundMark x1="43386" y1="11852" x2="43810" y2="6455"/>
                        <a14:foregroundMark x1="40741" y1="11852" x2="37037" y2="7302"/>
                        <a14:foregroundMark x1="32063" y1="11852" x2="31217" y2="12275"/>
                        <a14:foregroundMark x1="38836" y1="10899" x2="7196" y2="33968"/>
                        <a14:foregroundMark x1="8571" y1="33968" x2="3598" y2="66138"/>
                        <a14:foregroundMark x1="6349" y1="64233" x2="11323" y2="77884"/>
                        <a14:foregroundMark x1="59683" y1="8677" x2="84974" y2="24444"/>
                        <a14:foregroundMark x1="82751" y1="24974" x2="94074" y2="46243"/>
                        <a14:foregroundMark x1="94074" y1="46243" x2="93545" y2="64762"/>
                        <a14:foregroundMark x1="93545" y1="64762" x2="88148" y2="76085"/>
                        <a14:foregroundMark x1="89101" y1="75132" x2="88571" y2="78307"/>
                        <a14:foregroundMark x1="12169" y1="91852" x2="87725" y2="90476"/>
                        <a14:foregroundMark x1="66878" y1="12275" x2="73228" y2="12275"/>
                        <a14:foregroundMark x1="14921" y1="25820" x2="22116" y2="21376"/>
                      </a14:backgroundRemoval>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10795726" y="144709"/>
            <a:ext cx="1065348" cy="1057073"/>
          </a:xfrm>
          <a:prstGeom prst="rect">
            <a:avLst/>
          </a:prstGeom>
        </p:spPr>
      </p:pic>
      <p:sp>
        <p:nvSpPr>
          <p:cNvPr id="2" name="Rectangle 1"/>
          <p:cNvSpPr/>
          <p:nvPr/>
        </p:nvSpPr>
        <p:spPr>
          <a:xfrm>
            <a:off x="2300970" y="1201781"/>
            <a:ext cx="9421222" cy="2585323"/>
          </a:xfrm>
          <a:prstGeom prst="rect">
            <a:avLst/>
          </a:prstGeom>
        </p:spPr>
        <p:txBody>
          <a:bodyPr wrap="square">
            <a:spAutoFit/>
          </a:bodyPr>
          <a:lstStyle/>
          <a:p>
            <a:r>
              <a:rPr lang="mn-MN" dirty="0">
                <a:solidFill>
                  <a:srgbClr val="050505"/>
                </a:solidFill>
                <a:latin typeface="Arial" panose="020B0604020202020204" pitchFamily="34" charset="0"/>
                <a:cs typeface="Arial" panose="020B0604020202020204" pitchFamily="34" charset="0"/>
              </a:rPr>
              <a:t>БИД МОНГОЛ ХАТАДЫН ҮРГЭЛЖЛЭЛ охидын өдөрлөгийн хүрээнд: </a:t>
            </a:r>
            <a:br>
              <a:rPr lang="mn-MN" dirty="0">
                <a:solidFill>
                  <a:srgbClr val="050505"/>
                </a:solidFill>
                <a:latin typeface="Arial" panose="020B0604020202020204" pitchFamily="34" charset="0"/>
                <a:cs typeface="Arial" panose="020B0604020202020204" pitchFamily="34" charset="0"/>
              </a:rPr>
            </a:br>
            <a:r>
              <a:rPr lang="mn-MN" dirty="0">
                <a:solidFill>
                  <a:srgbClr val="050505"/>
                </a:solidFill>
                <a:latin typeface="Arial" panose="020B0604020202020204" pitchFamily="34" charset="0"/>
                <a:cs typeface="Arial" panose="020B0604020202020204" pitchFamily="34" charset="0"/>
              </a:rPr>
              <a:t>- Сонирхолтой танин мэдэхүй АХА</a:t>
            </a:r>
            <a:br>
              <a:rPr lang="mn-MN" dirty="0">
                <a:solidFill>
                  <a:srgbClr val="050505"/>
                </a:solidFill>
                <a:latin typeface="Arial" panose="020B0604020202020204" pitchFamily="34" charset="0"/>
                <a:cs typeface="Arial" panose="020B0604020202020204" pitchFamily="34" charset="0"/>
              </a:rPr>
            </a:br>
            <a:r>
              <a:rPr lang="mn-MN" dirty="0">
                <a:solidFill>
                  <a:srgbClr val="050505"/>
                </a:solidFill>
                <a:latin typeface="Arial" panose="020B0604020202020204" pitchFamily="34" charset="0"/>
                <a:cs typeface="Arial" panose="020B0604020202020204" pitchFamily="34" charset="0"/>
              </a:rPr>
              <a:t>- Хөгжөөнт буухиа уралдаан</a:t>
            </a:r>
            <a:br>
              <a:rPr lang="mn-MN" dirty="0">
                <a:solidFill>
                  <a:srgbClr val="050505"/>
                </a:solidFill>
                <a:latin typeface="Arial" panose="020B0604020202020204" pitchFamily="34" charset="0"/>
                <a:cs typeface="Arial" panose="020B0604020202020204" pitchFamily="34" charset="0"/>
              </a:rPr>
            </a:br>
            <a:r>
              <a:rPr lang="mn-MN" dirty="0">
                <a:solidFill>
                  <a:srgbClr val="050505"/>
                </a:solidFill>
                <a:latin typeface="Arial" panose="020B0604020202020204" pitchFamily="34" charset="0"/>
                <a:cs typeface="Arial" panose="020B0604020202020204" pitchFamily="34" charset="0"/>
              </a:rPr>
              <a:t>- Охидын үдэшлэгийг зохион байгууллаа</a:t>
            </a:r>
            <a:r>
              <a:rPr lang="mn-MN" dirty="0" smtClean="0">
                <a:solidFill>
                  <a:srgbClr val="050505"/>
                </a:solidFill>
                <a:latin typeface="Arial" panose="020B0604020202020204" pitchFamily="34" charset="0"/>
                <a:cs typeface="Arial" panose="020B0604020202020204" pitchFamily="34" charset="0"/>
              </a:rPr>
              <a:t>.</a:t>
            </a:r>
            <a:r>
              <a:rPr lang="mn-MN" dirty="0">
                <a:latin typeface="Arial" panose="020B0604020202020204" pitchFamily="34" charset="0"/>
                <a:cs typeface="Arial" panose="020B0604020202020204" pitchFamily="34" charset="0"/>
              </a:rPr>
              <a:t/>
            </a:r>
            <a:br>
              <a:rPr lang="mn-MN" dirty="0">
                <a:latin typeface="Arial" panose="020B0604020202020204" pitchFamily="34" charset="0"/>
                <a:cs typeface="Arial" panose="020B0604020202020204" pitchFamily="34" charset="0"/>
              </a:rPr>
            </a:br>
            <a:r>
              <a:rPr lang="mn-MN" dirty="0">
                <a:latin typeface="Arial" panose="020B0604020202020204" pitchFamily="34" charset="0"/>
                <a:cs typeface="Arial" panose="020B0604020202020204" pitchFamily="34" charset="0"/>
              </a:rPr>
              <a:t>- Монгол эмэгтэй </a:t>
            </a:r>
            <a:br>
              <a:rPr lang="mn-MN" dirty="0">
                <a:latin typeface="Arial" panose="020B0604020202020204" pitchFamily="34" charset="0"/>
                <a:cs typeface="Arial" panose="020B0604020202020204" pitchFamily="34" charset="0"/>
              </a:rPr>
            </a:br>
            <a:r>
              <a:rPr lang="mn-MN" dirty="0">
                <a:latin typeface="Arial" panose="020B0604020202020204" pitchFamily="34" charset="0"/>
                <a:cs typeface="Arial" panose="020B0604020202020204" pitchFamily="34" charset="0"/>
              </a:rPr>
              <a:t>- Боржигин өв соёл</a:t>
            </a:r>
            <a:br>
              <a:rPr lang="mn-MN" dirty="0">
                <a:latin typeface="Arial" panose="020B0604020202020204" pitchFamily="34" charset="0"/>
                <a:cs typeface="Arial" panose="020B0604020202020204" pitchFamily="34" charset="0"/>
              </a:rPr>
            </a:br>
            <a:r>
              <a:rPr lang="mn-MN" dirty="0">
                <a:latin typeface="Arial" panose="020B0604020202020204" pitchFamily="34" charset="0"/>
                <a:cs typeface="Arial" panose="020B0604020202020204" pitchFamily="34" charset="0"/>
              </a:rPr>
              <a:t>- Хөгжлийн бэрхшээлтэй найзаа хайрлая </a:t>
            </a:r>
            <a:br>
              <a:rPr lang="mn-MN" dirty="0">
                <a:latin typeface="Arial" panose="020B0604020202020204" pitchFamily="34" charset="0"/>
                <a:cs typeface="Arial" panose="020B0604020202020204" pitchFamily="34" charset="0"/>
              </a:rPr>
            </a:br>
            <a:r>
              <a:rPr lang="mn-MN" dirty="0">
                <a:latin typeface="Arial" panose="020B0604020202020204" pitchFamily="34" charset="0"/>
                <a:cs typeface="Arial" panose="020B0604020202020204" pitchFamily="34" charset="0"/>
              </a:rPr>
              <a:t>- Монгол төрийн далбаа туг түүний бэлэгдэлийн талаар харилцан ярилцаж  танин мэдэхүйн хэлэлцүүлэг сургалтыг зохион байгуулсан.</a:t>
            </a:r>
            <a:endParaRPr lang="en-US" dirty="0"/>
          </a:p>
        </p:txBody>
      </p:sp>
      <p:pic>
        <p:nvPicPr>
          <p:cNvPr id="12" name="Picture 2">
            <a:extLst>
              <a:ext uri="{FF2B5EF4-FFF2-40B4-BE49-F238E27FC236}">
                <a16:creationId xmlns:a16="http://schemas.microsoft.com/office/drawing/2014/main" id="{2ED5EFD4-8ED2-4D8E-8957-39167181554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24" t="35290"/>
          <a:stretch/>
        </p:blipFill>
        <p:spPr bwMode="auto">
          <a:xfrm>
            <a:off x="1873129" y="3991524"/>
            <a:ext cx="5034327" cy="218543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8DE3EEB6-0503-410A-92D4-71E4D09ACE0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35538"/>
          <a:stretch/>
        </p:blipFill>
        <p:spPr bwMode="auto">
          <a:xfrm>
            <a:off x="7011581" y="3991523"/>
            <a:ext cx="5085405" cy="2185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201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38250" y="2756262"/>
            <a:ext cx="9379131" cy="235131"/>
          </a:xfrm>
        </p:spPr>
        <p:txBody>
          <a:bodyPr>
            <a:noAutofit/>
          </a:bodyPr>
          <a:lstStyle/>
          <a:p>
            <a:pPr marL="0" indent="0" algn="ctr">
              <a:buNone/>
            </a:pPr>
            <a:r>
              <a:rPr lang="mn-MN" sz="6000" dirty="0" smtClean="0"/>
              <a:t>АНХААРАЛ ТАВЬСАНД БАЯРЛАЛАА.</a:t>
            </a:r>
            <a:endParaRPr lang="en-US" sz="6000" dirty="0"/>
          </a:p>
        </p:txBody>
      </p:sp>
      <p:sp>
        <p:nvSpPr>
          <p:cNvPr id="4" name="Rectangle 3"/>
          <p:cNvSpPr/>
          <p:nvPr/>
        </p:nvSpPr>
        <p:spPr>
          <a:xfrm>
            <a:off x="109058" y="744583"/>
            <a:ext cx="2030043" cy="5734594"/>
          </a:xfrm>
          <a:prstGeom prst="rect">
            <a:avLst/>
          </a:prstGeom>
        </p:spPr>
        <p:txBody>
          <a:bodyPr vert="wordArtVert" wrap="square">
            <a:spAutoFit/>
          </a:bodyPr>
          <a:lstStyle/>
          <a:p>
            <a:pPr algn="ctr"/>
            <a:r>
              <a:rPr lang="mn-Mong-CN" sz="5400" b="1" dirty="0" smtClean="0">
                <a:ln w="6600">
                  <a:solidFill>
                    <a:schemeClr val="accent2"/>
                  </a:solidFill>
                  <a:prstDash val="solid"/>
                </a:ln>
                <a:solidFill>
                  <a:srgbClr val="00B050"/>
                </a:solidFill>
                <a:effectLst>
                  <a:outerShdw dist="38100" dir="2700000" algn="tl" rotWithShape="0">
                    <a:schemeClr val="accent2"/>
                  </a:outerShdw>
                </a:effectLst>
              </a:rPr>
              <a:t>ᠪᠠᠶᠠᠨᠮᠭᠯ</a:t>
            </a:r>
            <a:r>
              <a:rPr lang="mn-MN" sz="1200" b="1" dirty="0" smtClean="0">
                <a:ln w="6600">
                  <a:solidFill>
                    <a:schemeClr val="accent2"/>
                  </a:solidFill>
                  <a:prstDash val="solid"/>
                </a:ln>
                <a:solidFill>
                  <a:srgbClr val="00B050"/>
                </a:solidFill>
                <a:effectLst>
                  <a:outerShdw dist="38100" dir="2700000" algn="tl" rotWithShape="0">
                    <a:schemeClr val="accent2"/>
                  </a:outerShdw>
                </a:effectLst>
              </a:rPr>
              <a:t> </a:t>
            </a:r>
            <a:r>
              <a:rPr lang="mn-Mong-CN" sz="5400" b="1" dirty="0" smtClean="0">
                <a:ln w="6600">
                  <a:solidFill>
                    <a:schemeClr val="accent2"/>
                  </a:solidFill>
                  <a:prstDash val="solid"/>
                </a:ln>
                <a:solidFill>
                  <a:srgbClr val="00B050"/>
                </a:solidFill>
                <a:effectLst>
                  <a:outerShdw dist="38100" dir="2700000" algn="tl" rotWithShape="0">
                    <a:schemeClr val="accent2"/>
                  </a:outerShdw>
                </a:effectLst>
              </a:rPr>
              <a:t>ᠰᠤᠮᠤ</a:t>
            </a:r>
            <a:r>
              <a:rPr lang="mn-Mong-CN" sz="5400" b="1" dirty="0">
                <a:ln w="6600">
                  <a:solidFill>
                    <a:schemeClr val="accent2"/>
                  </a:solidFill>
                  <a:prstDash val="solid"/>
                </a:ln>
                <a:solidFill>
                  <a:srgbClr val="00B050"/>
                </a:solidFill>
                <a:effectLst>
                  <a:outerShdw dist="38100" dir="2700000" algn="tl" rotWithShape="0">
                    <a:schemeClr val="accent2"/>
                  </a:outerShdw>
                </a:effectLst>
              </a:rPr>
              <a:t> ᠶᠢᠨ</a:t>
            </a:r>
            <a:r>
              <a:rPr lang="mn-Mong-CN" sz="5400" b="1" dirty="0" smtClean="0">
                <a:ln w="6600">
                  <a:solidFill>
                    <a:schemeClr val="accent2"/>
                  </a:solidFill>
                  <a:prstDash val="solid"/>
                </a:ln>
                <a:solidFill>
                  <a:srgbClr val="00B050"/>
                </a:solidFill>
                <a:effectLst>
                  <a:outerShdw dist="38100" dir="2700000" algn="tl" rotWithShape="0">
                    <a:schemeClr val="accent2"/>
                  </a:outerShdw>
                </a:effectLst>
              </a:rPr>
              <a:t> ᠠᠷᠪᠠᠨ </a:t>
            </a:r>
            <a:r>
              <a:rPr lang="mn-Mong-CN" sz="5400" b="1" dirty="0">
                <a:ln w="6600">
                  <a:solidFill>
                    <a:schemeClr val="accent2"/>
                  </a:solidFill>
                  <a:prstDash val="solid"/>
                </a:ln>
                <a:solidFill>
                  <a:srgbClr val="00B050"/>
                </a:solidFill>
                <a:effectLst>
                  <a:outerShdw dist="38100" dir="2700000" algn="tl" rotWithShape="0">
                    <a:schemeClr val="accent2"/>
                  </a:outerShdw>
                </a:effectLst>
              </a:rPr>
              <a:t>ᠳᠥᠷᠪᠡ</a:t>
            </a:r>
            <a:r>
              <a:rPr lang="mn-Mong-CN" sz="5400" b="1" i="0" dirty="0" smtClean="0">
                <a:ln w="6600">
                  <a:solidFill>
                    <a:schemeClr val="accent2"/>
                  </a:solidFill>
                  <a:prstDash val="solid"/>
                </a:ln>
                <a:solidFill>
                  <a:srgbClr val="00B050"/>
                </a:solidFill>
                <a:effectLst>
                  <a:outerShdw dist="38100" dir="2700000" algn="tl" rotWithShape="0">
                    <a:schemeClr val="accent2"/>
                  </a:outerShdw>
                </a:effectLst>
                <a:latin typeface="MongolianScript"/>
              </a:rPr>
              <a:t> </a:t>
            </a:r>
          </a:p>
          <a:p>
            <a:pPr algn="ctr"/>
            <a:r>
              <a:rPr lang="mn-Mong-CN" sz="5400" b="1" i="0" dirty="0" smtClean="0">
                <a:ln w="6600">
                  <a:solidFill>
                    <a:schemeClr val="accent2"/>
                  </a:solidFill>
                  <a:prstDash val="solid"/>
                </a:ln>
                <a:solidFill>
                  <a:srgbClr val="00B050"/>
                </a:solidFill>
                <a:effectLst>
                  <a:outerShdw dist="38100" dir="2700000" algn="tl" rotWithShape="0">
                    <a:schemeClr val="accent2"/>
                  </a:outerShdw>
                </a:effectLst>
                <a:latin typeface="MongolianScript"/>
              </a:rPr>
              <a:t>ᠬᠣᠨᠤᠭ ᠤᠨ </a:t>
            </a:r>
            <a:r>
              <a:rPr lang="mn-Mong-CN" sz="5400" b="1" dirty="0">
                <a:ln w="6600">
                  <a:solidFill>
                    <a:schemeClr val="accent2"/>
                  </a:solidFill>
                  <a:prstDash val="solid"/>
                </a:ln>
                <a:solidFill>
                  <a:srgbClr val="00B050"/>
                </a:solidFill>
                <a:effectLst>
                  <a:outerShdw dist="38100" dir="2700000" algn="tl" rotWithShape="0">
                    <a:schemeClr val="accent2"/>
                  </a:outerShdw>
                </a:effectLst>
              </a:rPr>
              <a:t>ᠮᠡᠳᠡᠭᠡ</a:t>
            </a:r>
            <a:endParaRPr lang="en-US" sz="5400" b="1" dirty="0">
              <a:ln w="6600">
                <a:solidFill>
                  <a:schemeClr val="accent2"/>
                </a:solidFill>
                <a:prstDash val="solid"/>
              </a:ln>
              <a:solidFill>
                <a:srgbClr val="00B050"/>
              </a:solidFill>
              <a:effectLst>
                <a:outerShdw dist="38100" dir="2700000" algn="tl" rotWithShape="0">
                  <a:schemeClr val="accent2"/>
                </a:outerShdw>
              </a:effectLst>
            </a:endParaRPr>
          </a:p>
        </p:txBody>
      </p:sp>
      <p:sp>
        <p:nvSpPr>
          <p:cNvPr id="2" name="Rectangle 1"/>
          <p:cNvSpPr/>
          <p:nvPr/>
        </p:nvSpPr>
        <p:spPr>
          <a:xfrm>
            <a:off x="3041875" y="513750"/>
            <a:ext cx="6507073" cy="461665"/>
          </a:xfrm>
          <a:prstGeom prst="rect">
            <a:avLst/>
          </a:prstGeom>
        </p:spPr>
        <p:txBody>
          <a:bodyPr wrap="square">
            <a:spAutoFit/>
          </a:bodyPr>
          <a:lstStyle/>
          <a:p>
            <a:pPr algn="ctr"/>
            <a:r>
              <a:rPr lang="mn-MN" sz="2400" b="1" dirty="0">
                <a:ln w="9525">
                  <a:solidFill>
                    <a:schemeClr val="tx1"/>
                  </a:solidFill>
                  <a:prstDash val="solid"/>
                </a:ln>
                <a:solidFill>
                  <a:srgbClr val="00B050"/>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БАЯНТАЛ СУМЫН 14 ХОНОГИЙН МЭДЭЭ</a:t>
            </a:r>
            <a:endParaRPr lang="en-US" sz="2400" b="1" dirty="0">
              <a:ln w="9525">
                <a:solidFill>
                  <a:schemeClr val="tx1"/>
                </a:solidFill>
                <a:prstDash val="solid"/>
              </a:ln>
              <a:solidFill>
                <a:srgbClr val="00B050"/>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547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anim calcmode="lin" valueType="num">
                                      <p:cBhvr>
                                        <p:cTn id="1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1000"/>
                                        <p:tgtEl>
                                          <p:spTgt spid="4">
                                            <p:txEl>
                                              <p:pRg st="1" end="1"/>
                                            </p:txEl>
                                          </p:spTgt>
                                        </p:tgtEl>
                                      </p:cBhvr>
                                    </p:animEffect>
                                    <p:anim calcmode="lin" valueType="num">
                                      <p:cBhvr>
                                        <p:cTn id="1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3777" y="176683"/>
            <a:ext cx="10515600" cy="737392"/>
          </a:xfrm>
        </p:spPr>
        <p:txBody>
          <a:bodyPr>
            <a:normAutofit/>
          </a:bodyPr>
          <a:lstStyle/>
          <a:p>
            <a:r>
              <a:rPr lang="mn-MN" sz="3600" u="sng" dirty="0" smtClean="0">
                <a:latin typeface="Arial" panose="020B0604020202020204" pitchFamily="34" charset="0"/>
                <a:cs typeface="Arial" panose="020B0604020202020204" pitchFamily="34" charset="0"/>
              </a:rPr>
              <a:t>Удирдлага зохион байгуулалтын хүрээнд</a:t>
            </a:r>
            <a:r>
              <a:rPr lang="mn-MN" sz="3600" dirty="0" smtClean="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p:sp>
        <p:nvSpPr>
          <p:cNvPr id="4" name="Title 1"/>
          <p:cNvSpPr txBox="1">
            <a:spLocks/>
          </p:cNvSpPr>
          <p:nvPr/>
        </p:nvSpPr>
        <p:spPr>
          <a:xfrm rot="5400000">
            <a:off x="-2048854" y="3425688"/>
            <a:ext cx="5208043" cy="56170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mn-Mong-CN" sz="3600" b="1" dirty="0" smtClean="0">
                <a:ln w="6600">
                  <a:solidFill>
                    <a:schemeClr val="accent2"/>
                  </a:solidFill>
                  <a:prstDash val="solid"/>
                </a:ln>
                <a:solidFill>
                  <a:schemeClr val="tx2">
                    <a:lumMod val="50000"/>
                  </a:schemeClr>
                </a:solidFill>
                <a:effectLst>
                  <a:outerShdw dist="38100" dir="2700000" algn="tl" rotWithShape="0">
                    <a:schemeClr val="accent2"/>
                  </a:outerShdw>
                </a:effectLst>
              </a:rPr>
              <a:t>ᠤᠳᠤᠷᠢᠳᠤᠯᠭ᠎ᠠ ᠵᠣᠬᠢᠶᠠᠨ ᠪᠠᠶᠢᠭᠤᠯᠤᠯᠲᠠ ᠶᠢᠨ ᠬᠦᠷᠢᠶ᠎ᠡᠨ ᠳᠦ</a:t>
            </a:r>
            <a:endParaRPr lang="en-US" sz="3600" b="1" dirty="0">
              <a:ln w="6600">
                <a:solidFill>
                  <a:schemeClr val="accent2"/>
                </a:solidFill>
                <a:prstDash val="solid"/>
              </a:ln>
              <a:solidFill>
                <a:schemeClr val="tx2">
                  <a:lumMod val="50000"/>
                </a:schemeClr>
              </a:solidFill>
              <a:effectLst>
                <a:outerShdw dist="38100" dir="2700000" algn="tl" rotWithShape="0">
                  <a:schemeClr val="accent2"/>
                </a:outerShdw>
              </a:effectLst>
            </a:endParaRP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4889" b="100000" l="889" r="100000"/>
                    </a14:imgEffect>
                  </a14:imgLayer>
                </a14:imgProps>
              </a:ext>
              <a:ext uri="{28A0092B-C50C-407E-A947-70E740481C1C}">
                <a14:useLocalDpi xmlns:a14="http://schemas.microsoft.com/office/drawing/2010/main" val="0"/>
              </a:ext>
            </a:extLst>
          </a:blip>
          <a:stretch>
            <a:fillRect/>
          </a:stretch>
        </p:blipFill>
        <p:spPr>
          <a:xfrm>
            <a:off x="0" y="-11758"/>
            <a:ext cx="1114275" cy="1114275"/>
          </a:xfrm>
          <a:prstGeom prst="rect">
            <a:avLst/>
          </a:prstGeom>
        </p:spPr>
      </p:pic>
      <p:sp>
        <p:nvSpPr>
          <p:cNvPr id="6" name="Content Placeholder 5"/>
          <p:cNvSpPr>
            <a:spLocks noGrp="1"/>
          </p:cNvSpPr>
          <p:nvPr>
            <p:ph idx="1"/>
          </p:nvPr>
        </p:nvSpPr>
        <p:spPr>
          <a:xfrm>
            <a:off x="1110335" y="1102517"/>
            <a:ext cx="10515600" cy="4351338"/>
          </a:xfrm>
        </p:spPr>
        <p:txBody>
          <a:bodyPr/>
          <a:lstStyle/>
          <a:p>
            <a:pPr marL="0" indent="0" algn="just">
              <a:buNone/>
            </a:pPr>
            <a:r>
              <a:rPr lang="mn-MN" sz="2000" dirty="0" smtClean="0"/>
              <a:t>ХҮНСНИЙ </a:t>
            </a:r>
            <a:r>
              <a:rPr lang="mn-MN" sz="2000" dirty="0"/>
              <a:t>БҮТЭЭГДЭХҮҮНИЙ АЮУЛГҮЙ </a:t>
            </a:r>
            <a:r>
              <a:rPr lang="mn-MN" sz="2000" dirty="0" smtClean="0"/>
              <a:t>БАЙДАЛД ХҮН </a:t>
            </a:r>
            <a:r>
              <a:rPr lang="mn-MN" sz="2000" dirty="0"/>
              <a:t>БҮРИЙН ОРОЛЦОО ЧУХАЛ</a:t>
            </a:r>
            <a:r>
              <a:rPr lang="en-US" sz="2000" dirty="0"/>
              <a:t>’’ </a:t>
            </a:r>
            <a:r>
              <a:rPr lang="mn-MN" sz="2000" dirty="0" smtClean="0"/>
              <a:t>сэдэвт</a:t>
            </a:r>
            <a:r>
              <a:rPr lang="mn-MN" sz="2000" dirty="0" smtClean="0"/>
              <a:t>  </a:t>
            </a:r>
            <a:r>
              <a:rPr lang="mn-MN" sz="2000" dirty="0" smtClean="0"/>
              <a:t>сургалтыг 2020 оны 11 дүгээр сарын 10-ны өдөр зохион байгуулсан. Тус сургалтанд суманд үйл ажиллагаа явуулж буй </a:t>
            </a:r>
            <a:r>
              <a:rPr lang="mn-MN" sz="2000" dirty="0" smtClean="0"/>
              <a:t>ААН, Байгууллага, </a:t>
            </a:r>
            <a:r>
              <a:rPr lang="mn-MN" sz="2000" dirty="0" smtClean="0"/>
              <a:t>иргэд оролцсон. Сургалтаар хэрэгцээ </a:t>
            </a:r>
            <a:r>
              <a:rPr lang="mn-MN" sz="2000" dirty="0"/>
              <a:t>шаардлагад нийцсэн үйлчилгээ үзүүлж буй эсэх, бизнесийн байгууллага, хуулийн этгээд, иргэдээс үйлчилгээ сайжруулах талаар гарч буй саналыг тусгасан эсэх, тэдний сэтгэл ханамжийн баталгаагаар илэрхийлэгддэг. Худалдаа үйлчилгээний газруудын цаашид анхаарах асуудлуудыг </a:t>
            </a:r>
            <a:r>
              <a:rPr lang="mn-MN" sz="2000" dirty="0" smtClean="0"/>
              <a:t>хэлэлцсэн</a:t>
            </a:r>
            <a:r>
              <a:rPr lang="mn-MN" dirty="0" smtClean="0"/>
              <a:t>.</a:t>
            </a:r>
            <a:endParaRPr lang="en-US" dirty="0"/>
          </a:p>
          <a:p>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1210" y="3132930"/>
            <a:ext cx="4836925" cy="343519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89010" y="3132930"/>
            <a:ext cx="4836925" cy="3435199"/>
          </a:xfrm>
          <a:prstGeom prst="rect">
            <a:avLst/>
          </a:prstGeom>
        </p:spPr>
      </p:pic>
    </p:spTree>
    <p:extLst>
      <p:ext uri="{BB962C8B-B14F-4D97-AF65-F5344CB8AC3E}">
        <p14:creationId xmlns:p14="http://schemas.microsoft.com/office/powerpoint/2010/main" val="30417158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rot="5400000">
            <a:off x="-2048854" y="3425688"/>
            <a:ext cx="5208043" cy="56170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mn-Mong-CN" sz="3600" b="1" smtClean="0">
                <a:ln w="6600">
                  <a:solidFill>
                    <a:schemeClr val="accent2"/>
                  </a:solidFill>
                  <a:prstDash val="solid"/>
                </a:ln>
                <a:solidFill>
                  <a:schemeClr val="tx2">
                    <a:lumMod val="50000"/>
                  </a:schemeClr>
                </a:solidFill>
                <a:effectLst>
                  <a:outerShdw dist="38100" dir="2700000" algn="tl" rotWithShape="0">
                    <a:schemeClr val="accent2"/>
                  </a:outerShdw>
                </a:effectLst>
              </a:rPr>
              <a:t>ᠤᠳᠤᠷᠢᠳᠤᠯᠭ᠎ᠠ ᠵᠣᠬᠢᠶᠠᠨ ᠪᠠᠶᠢᠭᠤᠯᠤᠯᠲᠠ ᠶᠢᠨ ᠬᠦᠷᠢᠶ᠎ᠡᠨ ᠳᠦ</a:t>
            </a:r>
            <a:endParaRPr lang="en-US" sz="3600" b="1" dirty="0">
              <a:ln w="6600">
                <a:solidFill>
                  <a:schemeClr val="accent2"/>
                </a:solidFill>
                <a:prstDash val="solid"/>
              </a:ln>
              <a:solidFill>
                <a:schemeClr val="tx2">
                  <a:lumMod val="50000"/>
                </a:schemeClr>
              </a:solidFill>
              <a:effectLst>
                <a:outerShdw dist="38100" dir="2700000" algn="tl" rotWithShape="0">
                  <a:schemeClr val="accent2"/>
                </a:outerShdw>
              </a:effectLst>
            </a:endParaRP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4889" b="100000" l="889" r="100000"/>
                    </a14:imgEffect>
                  </a14:imgLayer>
                </a14:imgProps>
              </a:ext>
              <a:ext uri="{28A0092B-C50C-407E-A947-70E740481C1C}">
                <a14:useLocalDpi xmlns:a14="http://schemas.microsoft.com/office/drawing/2010/main" val="0"/>
              </a:ext>
            </a:extLst>
          </a:blip>
          <a:stretch>
            <a:fillRect/>
          </a:stretch>
        </p:blipFill>
        <p:spPr>
          <a:xfrm>
            <a:off x="132926" y="16238"/>
            <a:ext cx="1086279" cy="1086279"/>
          </a:xfrm>
          <a:prstGeom prst="rect">
            <a:avLst/>
          </a:prstGeom>
        </p:spPr>
      </p:pic>
      <p:sp>
        <p:nvSpPr>
          <p:cNvPr id="6" name="Title 1"/>
          <p:cNvSpPr>
            <a:spLocks noGrp="1"/>
          </p:cNvSpPr>
          <p:nvPr>
            <p:ph type="title"/>
          </p:nvPr>
        </p:nvSpPr>
        <p:spPr>
          <a:xfrm>
            <a:off x="1373777" y="176683"/>
            <a:ext cx="10515600" cy="737392"/>
          </a:xfrm>
        </p:spPr>
        <p:txBody>
          <a:bodyPr>
            <a:normAutofit/>
          </a:bodyPr>
          <a:lstStyle/>
          <a:p>
            <a:r>
              <a:rPr lang="mn-MN" sz="3600" u="sng" dirty="0" smtClean="0">
                <a:latin typeface="Arial" panose="020B0604020202020204" pitchFamily="34" charset="0"/>
                <a:cs typeface="Arial" panose="020B0604020202020204" pitchFamily="34" charset="0"/>
              </a:rPr>
              <a:t>Удирдлага зохион байгуулалтын хүрээнд</a:t>
            </a:r>
            <a:r>
              <a:rPr lang="mn-MN" sz="3600" dirty="0" smtClean="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p:sp>
        <p:nvSpPr>
          <p:cNvPr id="8" name="Rectangle 4"/>
          <p:cNvSpPr>
            <a:spLocks noChangeArrowheads="1"/>
          </p:cNvSpPr>
          <p:nvPr/>
        </p:nvSpPr>
        <p:spPr bwMode="auto">
          <a:xfrm>
            <a:off x="0" y="1276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Mongolian Baiti" panose="03000500000000000000" pitchFamily="66"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 name="Rectangle 6"/>
          <p:cNvSpPr/>
          <p:nvPr/>
        </p:nvSpPr>
        <p:spPr>
          <a:xfrm>
            <a:off x="1690603" y="3377957"/>
            <a:ext cx="9973376" cy="400110"/>
          </a:xfrm>
          <a:prstGeom prst="rect">
            <a:avLst/>
          </a:prstGeom>
        </p:spPr>
        <p:txBody>
          <a:bodyPr wrap="square">
            <a:spAutoFit/>
          </a:bodyPr>
          <a:lstStyle/>
          <a:p>
            <a:pPr algn="just"/>
            <a:r>
              <a:rPr lang="mn-MN" sz="2000" b="0" i="0" dirty="0" smtClean="0">
                <a:solidFill>
                  <a:srgbClr val="1D2129"/>
                </a:solidFill>
                <a:effectLst/>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p:txBody>
      </p:sp>
      <p:sp>
        <p:nvSpPr>
          <p:cNvPr id="13" name="Content Placeholder 2"/>
          <p:cNvSpPr>
            <a:spLocks noGrp="1"/>
          </p:cNvSpPr>
          <p:nvPr>
            <p:ph idx="1"/>
          </p:nvPr>
        </p:nvSpPr>
        <p:spPr>
          <a:xfrm>
            <a:off x="1690602" y="1102517"/>
            <a:ext cx="9806853" cy="1608584"/>
          </a:xfrm>
        </p:spPr>
        <p:txBody>
          <a:bodyPr>
            <a:noAutofit/>
          </a:bodyPr>
          <a:lstStyle/>
          <a:p>
            <a:pPr marL="0" indent="0" algn="just">
              <a:buNone/>
            </a:pPr>
            <a:r>
              <a:rPr lang="mn-MN" sz="1800" dirty="0" smtClean="0">
                <a:latin typeface="Arial" panose="020B0604020202020204" pitchFamily="34" charset="0"/>
                <a:cs typeface="Arial" panose="020B0604020202020204" pitchFamily="34" charset="0"/>
              </a:rPr>
              <a:t>Аймгийн Засаг даргын А/364 тоот захирамж болон сумын онцгой комиссын хуралдааны шийдвэрийг тус тус үндэслэн 2020 оны 11 дүгээр сарын 18-ны 14 цагт</a:t>
            </a:r>
            <a:r>
              <a:rPr lang="mn-MN" sz="1800" dirty="0" smtClean="0">
                <a:latin typeface="Arial" panose="020B0604020202020204" pitchFamily="34" charset="0"/>
                <a:cs typeface="Arial" panose="020B0604020202020204" pitchFamily="34" charset="0"/>
              </a:rPr>
              <a:t> </a:t>
            </a:r>
            <a:r>
              <a:rPr lang="mn-MN" sz="1800" dirty="0">
                <a:latin typeface="Arial" panose="020B0604020202020204" pitchFamily="34" charset="0"/>
                <a:cs typeface="Arial" panose="020B0604020202020204" pitchFamily="34" charset="0"/>
              </a:rPr>
              <a:t>Баянтал суманд хатуу хөл хорио </a:t>
            </a:r>
            <a:r>
              <a:rPr lang="en-US" sz="1800" b="1" dirty="0">
                <a:latin typeface="Arial" panose="020B0604020202020204" pitchFamily="34" charset="0"/>
                <a:cs typeface="Arial" panose="020B0604020202020204" pitchFamily="34" charset="0"/>
              </a:rPr>
              <a:t>“</a:t>
            </a:r>
            <a:r>
              <a:rPr lang="mn-MN" sz="1800" b="1" dirty="0">
                <a:latin typeface="Arial" panose="020B0604020202020204" pitchFamily="34" charset="0"/>
                <a:cs typeface="Arial" panose="020B0604020202020204" pitchFamily="34" charset="0"/>
              </a:rPr>
              <a:t>0 ЗОГСОЛТ</a:t>
            </a:r>
            <a:r>
              <a:rPr lang="en-US" sz="1800" b="1" dirty="0">
                <a:latin typeface="Arial" panose="020B0604020202020204" pitchFamily="34" charset="0"/>
                <a:cs typeface="Arial" panose="020B0604020202020204" pitchFamily="34" charset="0"/>
              </a:rPr>
              <a:t>”</a:t>
            </a:r>
            <a:r>
              <a:rPr lang="mn-MN" sz="1800" dirty="0">
                <a:latin typeface="Arial" panose="020B0604020202020204" pitchFamily="34" charset="0"/>
                <a:cs typeface="Arial" panose="020B0604020202020204" pitchFamily="34" charset="0"/>
              </a:rPr>
              <a:t> </a:t>
            </a:r>
            <a:r>
              <a:rPr lang="mn-MN" sz="1800" dirty="0" smtClean="0">
                <a:latin typeface="Arial" panose="020B0604020202020204" pitchFamily="34" charset="0"/>
                <a:cs typeface="Arial" panose="020B0604020202020204" pitchFamily="34" charset="0"/>
              </a:rPr>
              <a:t>хийсэн. Үүнтэй холбогдуулан бүх хүнсний дэлгүүр, бензин түгээх газар, сургууль, цэцэрлэгийн үйл ажиллагааг хааж, цахимаар ажиллах нөхцөл бололцоог ханган ажиллаж байна. Мөн иргэдэд </a:t>
            </a:r>
            <a:r>
              <a:rPr lang="en-US" sz="1800" b="1" dirty="0" smtClean="0">
                <a:latin typeface="Arial" panose="020B0604020202020204" pitchFamily="34" charset="0"/>
                <a:cs typeface="Arial" panose="020B0604020202020204" pitchFamily="34" charset="0"/>
              </a:rPr>
              <a:t>“</a:t>
            </a:r>
            <a:r>
              <a:rPr lang="mn-MN" sz="1800" b="1" dirty="0" smtClean="0">
                <a:latin typeface="Arial" panose="020B0604020202020204" pitchFamily="34" charset="0"/>
                <a:cs typeface="Arial" panose="020B0604020202020204" pitchFamily="34" charset="0"/>
              </a:rPr>
              <a:t> ХҮНС, УНДНЫ УС, ТҮЛЭЭ ТҮЛШ, ШАТАХУУН</a:t>
            </a:r>
            <a:r>
              <a:rPr lang="mn-MN" sz="1800" b="1" dirty="0">
                <a:latin typeface="Arial" panose="020B0604020202020204" pitchFamily="34" charset="0"/>
                <a:cs typeface="Arial" panose="020B0604020202020204" pitchFamily="34" charset="0"/>
              </a:rPr>
              <a:t>, ШАТАХ ТОСЛОХ</a:t>
            </a:r>
            <a:r>
              <a:rPr lang="en-US" sz="1800" b="1" dirty="0">
                <a:latin typeface="Arial" panose="020B0604020202020204" pitchFamily="34" charset="0"/>
                <a:cs typeface="Arial" panose="020B0604020202020204" pitchFamily="34" charset="0"/>
              </a:rPr>
              <a:t>” </a:t>
            </a:r>
            <a:r>
              <a:rPr lang="mn-MN" sz="1800" dirty="0">
                <a:latin typeface="Arial" panose="020B0604020202020204" pitchFamily="34" charset="0"/>
                <a:cs typeface="Arial" panose="020B0604020202020204" pitchFamily="34" charset="0"/>
              </a:rPr>
              <a:t>материалын түгээлт хийх үйлчилгээг 2020 оны 11 дүгээр сарын </a:t>
            </a:r>
            <a:r>
              <a:rPr lang="mn-MN" sz="1800" dirty="0" smtClean="0">
                <a:latin typeface="Arial" panose="020B0604020202020204" pitchFamily="34" charset="0"/>
                <a:cs typeface="Arial" panose="020B0604020202020204" pitchFamily="34" charset="0"/>
              </a:rPr>
              <a:t>19-ний </a:t>
            </a:r>
            <a:r>
              <a:rPr lang="mn-MN" sz="1800" dirty="0">
                <a:latin typeface="Arial" panose="020B0604020202020204" pitchFamily="34" charset="0"/>
                <a:cs typeface="Arial" panose="020B0604020202020204" pitchFamily="34" charset="0"/>
              </a:rPr>
              <a:t>өдрөөс эхлэн өдөр </a:t>
            </a:r>
            <a:r>
              <a:rPr lang="mn-MN" sz="1800" dirty="0" smtClean="0">
                <a:latin typeface="Arial" panose="020B0604020202020204" pitchFamily="34" charset="0"/>
                <a:cs typeface="Arial" panose="020B0604020202020204" pitchFamily="34" charset="0"/>
              </a:rPr>
              <a:t>бүр Сумын </a:t>
            </a:r>
            <a:r>
              <a:rPr lang="mn-MN" sz="1800" dirty="0">
                <a:latin typeface="Arial" panose="020B0604020202020204" pitchFamily="34" charset="0"/>
                <a:cs typeface="Arial" panose="020B0604020202020204" pitchFamily="34" charset="0"/>
              </a:rPr>
              <a:t>Шуурхай штаб </a:t>
            </a:r>
            <a:r>
              <a:rPr lang="mn-MN" sz="1800" dirty="0" smtClean="0">
                <a:latin typeface="Arial" panose="020B0604020202020204" pitchFamily="34" charset="0"/>
                <a:cs typeface="Arial" panose="020B0604020202020204" pitchFamily="34" charset="0"/>
              </a:rPr>
              <a:t>дээр Онцгой комисс иргэдээс захиалгыг </a:t>
            </a:r>
            <a:r>
              <a:rPr lang="mn-MN" sz="1800" b="1" dirty="0" smtClean="0">
                <a:latin typeface="Arial" panose="020B0604020202020204" pitchFamily="34" charset="0"/>
                <a:cs typeface="Arial" panose="020B0604020202020204" pitchFamily="34" charset="0"/>
              </a:rPr>
              <a:t>94113190, 88122770, </a:t>
            </a:r>
            <a:r>
              <a:rPr lang="mn-MN" sz="1800" b="1" dirty="0" smtClean="0"/>
              <a:t>99577103</a:t>
            </a:r>
            <a:r>
              <a:rPr lang="mn-MN" sz="1400" dirty="0" smtClean="0"/>
              <a:t/>
            </a:r>
            <a:br>
              <a:rPr lang="mn-MN" sz="1400" dirty="0" smtClean="0"/>
            </a:br>
            <a:r>
              <a:rPr lang="mn-MN" sz="1800" b="1" dirty="0" smtClean="0"/>
              <a:t>88830166 </a:t>
            </a:r>
            <a:r>
              <a:rPr lang="mn-MN" sz="1800" dirty="0" smtClean="0">
                <a:latin typeface="Arial" panose="020B0604020202020204" pitchFamily="34" charset="0"/>
                <a:cs typeface="Arial" panose="020B0604020202020204" pitchFamily="34" charset="0"/>
              </a:rPr>
              <a:t>дугаарын утсуудаар тус тус авч </a:t>
            </a:r>
            <a:r>
              <a:rPr lang="mn-MN" sz="1800" b="1" dirty="0">
                <a:latin typeface="Arial" panose="020B0604020202020204" pitchFamily="34" charset="0"/>
                <a:cs typeface="Arial" panose="020B0604020202020204" pitchFamily="34" charset="0"/>
              </a:rPr>
              <a:t>09.00-17.00</a:t>
            </a:r>
            <a:r>
              <a:rPr lang="mn-MN" sz="1800" dirty="0">
                <a:latin typeface="Arial" panose="020B0604020202020204" pitchFamily="34" charset="0"/>
                <a:cs typeface="Arial" panose="020B0604020202020204" pitchFamily="34" charset="0"/>
              </a:rPr>
              <a:t> цагийн хооронд </a:t>
            </a:r>
            <a:r>
              <a:rPr lang="mn-MN" sz="1800" dirty="0" smtClean="0">
                <a:latin typeface="Arial" panose="020B0604020202020204" pitchFamily="34" charset="0"/>
                <a:cs typeface="Arial" panose="020B0604020202020204" pitchFamily="34" charset="0"/>
              </a:rPr>
              <a:t>захиалгын дагуу хүргэлт хийж ажиллаж байна.</a:t>
            </a:r>
            <a:r>
              <a:rPr lang="mn-MN" sz="1800" dirty="0" smtClean="0">
                <a:solidFill>
                  <a:srgbClr val="1D2129"/>
                </a:solidFill>
                <a:latin typeface="Arial" panose="020B0604020202020204" pitchFamily="34" charset="0"/>
                <a:cs typeface="Arial" panose="020B0604020202020204" pitchFamily="34" charset="0"/>
              </a:rPr>
              <a:t> 2020 оны 11 дүгээр сарын 19-22-ны өдрүүдэд захиалгын дагуу нийт 137  </a:t>
            </a:r>
            <a:r>
              <a:rPr lang="mn-MN" sz="1800" b="0" i="0" dirty="0" smtClean="0">
                <a:solidFill>
                  <a:srgbClr val="1D2129"/>
                </a:solidFill>
                <a:effectLst/>
                <a:latin typeface="Arial" panose="020B0604020202020204" pitchFamily="34" charset="0"/>
                <a:cs typeface="Arial" panose="020B0604020202020204" pitchFamily="34" charset="0"/>
              </a:rPr>
              <a:t>өрхөд хүнс,  17 өрхөд эм, 10 өрхөд нүүрс, 24 өрх, 2 аж ахуй нэгжид ус, Шатахуун А80-145литр, АИ92-220литр, Диз</a:t>
            </a:r>
            <a:r>
              <a:rPr lang="en-US" sz="1800" b="0" i="0" dirty="0" smtClean="0">
                <a:solidFill>
                  <a:srgbClr val="1D2129"/>
                </a:solidFill>
                <a:effectLst/>
                <a:latin typeface="Arial" panose="020B0604020202020204" pitchFamily="34" charset="0"/>
                <a:cs typeface="Arial" panose="020B0604020202020204" pitchFamily="34" charset="0"/>
              </a:rPr>
              <a:t>e</a:t>
            </a:r>
            <a:r>
              <a:rPr lang="mn-MN" sz="1800" b="0" i="0" dirty="0" smtClean="0">
                <a:solidFill>
                  <a:srgbClr val="1D2129"/>
                </a:solidFill>
                <a:effectLst/>
                <a:latin typeface="Arial" panose="020B0604020202020204" pitchFamily="34" charset="0"/>
                <a:cs typeface="Arial" panose="020B0604020202020204" pitchFamily="34" charset="0"/>
              </a:rPr>
              <a:t>ль-113литр дээрх захиалгыг иргэдээс утсаар хүлээн авч түгээлтийн үйлчилгээг үзүүлсэн</a:t>
            </a:r>
            <a:endParaRPr lang="en-US" sz="1800"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1840" y="4571875"/>
            <a:ext cx="2747654" cy="1843187"/>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20365" y="4571877"/>
            <a:ext cx="2082624" cy="1843186"/>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19866" y="4586326"/>
            <a:ext cx="2777589" cy="1828737"/>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51431" y="4563875"/>
            <a:ext cx="2119993" cy="1851188"/>
          </a:xfrm>
          <a:prstGeom prst="rect">
            <a:avLst/>
          </a:prstGeom>
        </p:spPr>
      </p:pic>
    </p:spTree>
    <p:extLst>
      <p:ext uri="{BB962C8B-B14F-4D97-AF65-F5344CB8AC3E}">
        <p14:creationId xmlns:p14="http://schemas.microsoft.com/office/powerpoint/2010/main" val="5401061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BEBA8EAE-BF5A-486C-A8C5-ECC9F3942E4B}">
                <a14:imgProps xmlns:a14="http://schemas.microsoft.com/office/drawing/2010/main">
                  <a14:imgLayer r:embed="rId3">
                    <a14:imgEffect>
                      <a14:backgroundRemoval t="313" b="99063" l="0" r="98750">
                        <a14:foregroundMark x1="14375" y1="26875" x2="45208" y2="6771"/>
                        <a14:foregroundMark x1="18958" y1="19583" x2="36563" y2="8646"/>
                        <a14:foregroundMark x1="45521" y1="7396" x2="70833" y2="11250"/>
                        <a14:foregroundMark x1="72708" y1="14792" x2="89375" y2="33333"/>
                        <a14:foregroundMark x1="10208" y1="36250" x2="14063" y2="27604"/>
                        <a14:foregroundMark x1="16354" y1="78854" x2="46146" y2="91667"/>
                        <a14:foregroundMark x1="46771" y1="91979" x2="72396" y2="84896"/>
                        <a14:foregroundMark x1="74063" y1="84583" x2="84583" y2="75313"/>
                        <a14:foregroundMark x1="85625" y1="71771" x2="91354" y2="51250"/>
                        <a14:foregroundMark x1="9271" y1="65417" x2="8021" y2="43229"/>
                        <a14:foregroundMark x1="49375" y1="34271" x2="49375" y2="67917"/>
                      </a14:backgroundRemoval>
                    </a14:imgEffect>
                  </a14:imgLayer>
                </a14:imgProps>
              </a:ext>
              <a:ext uri="{28A0092B-C50C-407E-A947-70E740481C1C}">
                <a14:useLocalDpi xmlns:a14="http://schemas.microsoft.com/office/drawing/2010/main" val="0"/>
              </a:ext>
            </a:extLst>
          </a:blip>
          <a:stretch>
            <a:fillRect/>
          </a:stretch>
        </p:blipFill>
        <p:spPr>
          <a:xfrm>
            <a:off x="10418163" y="164891"/>
            <a:ext cx="1495893" cy="1392211"/>
          </a:xfrm>
          <a:prstGeom prst="rect">
            <a:avLst/>
          </a:prstGeom>
        </p:spPr>
      </p:pic>
      <p:sp>
        <p:nvSpPr>
          <p:cNvPr id="5" name="Rectangle 4"/>
          <p:cNvSpPr/>
          <p:nvPr/>
        </p:nvSpPr>
        <p:spPr>
          <a:xfrm rot="5400000">
            <a:off x="-1378273" y="3136099"/>
            <a:ext cx="3786614" cy="646331"/>
          </a:xfrm>
          <a:prstGeom prst="rect">
            <a:avLst/>
          </a:prstGeom>
        </p:spPr>
        <p:txBody>
          <a:bodyPr wrap="none">
            <a:spAutoFit/>
          </a:bodyPr>
          <a:lstStyle/>
          <a:p>
            <a:r>
              <a:rPr lang="mn-Mong-CN" sz="3600" b="1" dirty="0" smtClean="0">
                <a:ln w="6600">
                  <a:solidFill>
                    <a:schemeClr val="accent2"/>
                  </a:solidFill>
                  <a:prstDash val="solid"/>
                </a:ln>
                <a:solidFill>
                  <a:schemeClr val="tx2">
                    <a:lumMod val="50000"/>
                  </a:schemeClr>
                </a:solidFill>
                <a:effectLst>
                  <a:outerShdw dist="38100" dir="2700000" algn="tl" rotWithShape="0">
                    <a:schemeClr val="accent2"/>
                  </a:outerShdw>
                </a:effectLst>
              </a:rPr>
              <a:t>ᠨᠡᠶᠢᠭᠡᠮ ᠦᠨ ᠪᠣᠳᠤᠯᠭ᠎ᠠ ᠶᠢᠨ ᠬᠦᠷᠢᠶ᠎ᠡᠨ ᠳᠦ</a:t>
            </a:r>
          </a:p>
        </p:txBody>
      </p:sp>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backgroundRemoval t="4889" b="100000" l="889" r="100000"/>
                    </a14:imgEffect>
                  </a14:imgLayer>
                </a14:imgProps>
              </a:ext>
              <a:ext uri="{28A0092B-C50C-407E-A947-70E740481C1C}">
                <a14:useLocalDpi xmlns:a14="http://schemas.microsoft.com/office/drawing/2010/main" val="0"/>
              </a:ext>
            </a:extLst>
          </a:blip>
          <a:stretch>
            <a:fillRect/>
          </a:stretch>
        </p:blipFill>
        <p:spPr>
          <a:xfrm>
            <a:off x="299879" y="17463"/>
            <a:ext cx="1200833" cy="1200833"/>
          </a:xfrm>
          <a:prstGeom prst="rect">
            <a:avLst/>
          </a:prstGeom>
        </p:spPr>
      </p:pic>
      <p:sp>
        <p:nvSpPr>
          <p:cNvPr id="7" name="Rectangle 6"/>
          <p:cNvSpPr/>
          <p:nvPr/>
        </p:nvSpPr>
        <p:spPr>
          <a:xfrm rot="5400000" flipH="1">
            <a:off x="-423617" y="3232290"/>
            <a:ext cx="3140771" cy="707886"/>
          </a:xfrm>
          <a:prstGeom prst="rect">
            <a:avLst/>
          </a:prstGeom>
        </p:spPr>
        <p:txBody>
          <a:bodyPr wrap="square">
            <a:spAutoFit/>
          </a:bodyPr>
          <a:lstStyle/>
          <a:p>
            <a:r>
              <a:rPr lang="mn-Mong-CN" sz="4000" dirty="0">
                <a:ln>
                  <a:solidFill>
                    <a:schemeClr val="bg2">
                      <a:lumMod val="25000"/>
                    </a:schemeClr>
                  </a:solidFill>
                </a:ln>
                <a:solidFill>
                  <a:schemeClr val="accent1">
                    <a:lumMod val="50000"/>
                  </a:schemeClr>
                </a:solidFill>
              </a:rPr>
              <a:t>ᠡᠷᠡᠭᠦᠯ ᠮᠡᠨᠳᠦ ᠶᠢᠨ ᠲᠥᠪ</a:t>
            </a:r>
            <a:endParaRPr lang="mn-Mong-CN" sz="7200" b="1" dirty="0">
              <a:ln>
                <a:solidFill>
                  <a:schemeClr val="bg2">
                    <a:lumMod val="25000"/>
                  </a:schemeClr>
                </a:solidFill>
              </a:ln>
              <a:solidFill>
                <a:schemeClr val="accent1">
                  <a:lumMod val="50000"/>
                </a:schemeClr>
              </a:solidFill>
              <a:effectLst>
                <a:outerShdw dist="38100" dir="2700000" algn="tl" rotWithShape="0">
                  <a:schemeClr val="accent2"/>
                </a:outerShdw>
              </a:effectLst>
            </a:endParaRPr>
          </a:p>
        </p:txBody>
      </p:sp>
      <p:sp>
        <p:nvSpPr>
          <p:cNvPr id="8" name="Title 1"/>
          <p:cNvSpPr>
            <a:spLocks noGrp="1"/>
          </p:cNvSpPr>
          <p:nvPr>
            <p:ph type="title"/>
          </p:nvPr>
        </p:nvSpPr>
        <p:spPr>
          <a:xfrm>
            <a:off x="2094496" y="361590"/>
            <a:ext cx="10515600" cy="509451"/>
          </a:xfrm>
        </p:spPr>
        <p:txBody>
          <a:bodyPr>
            <a:normAutofit/>
          </a:bodyPr>
          <a:lstStyle/>
          <a:p>
            <a:r>
              <a:rPr lang="mn-MN" sz="2800" u="sng" dirty="0" smtClean="0"/>
              <a:t>Нийгмийн бодлогын хүрээнд: Эрүүл мэндийн төв</a:t>
            </a:r>
            <a:endParaRPr lang="en-US" sz="2800" u="sng" dirty="0"/>
          </a:p>
        </p:txBody>
      </p:sp>
      <p:sp>
        <p:nvSpPr>
          <p:cNvPr id="9" name="Rectangle 8"/>
          <p:cNvSpPr/>
          <p:nvPr/>
        </p:nvSpPr>
        <p:spPr>
          <a:xfrm>
            <a:off x="2748196" y="1289952"/>
            <a:ext cx="7669967" cy="4981877"/>
          </a:xfrm>
          <a:prstGeom prst="rect">
            <a:avLst/>
          </a:prstGeom>
        </p:spPr>
        <p:txBody>
          <a:bodyPr wrap="square">
            <a:spAutoFit/>
          </a:bodyPr>
          <a:lstStyle/>
          <a:p>
            <a:pPr algn="ctr">
              <a:lnSpc>
                <a:spcPct val="115000"/>
              </a:lnSpc>
              <a:spcAft>
                <a:spcPts val="1000"/>
              </a:spcAft>
            </a:pPr>
            <a:r>
              <a:rPr lang="mn-MN" sz="2400" b="1" dirty="0" smtClean="0">
                <a:effectLst/>
                <a:latin typeface="Arial" panose="020B0604020202020204" pitchFamily="34" charset="0"/>
                <a:ea typeface="Calibri" panose="020F0502020204030204" pitchFamily="34" charset="0"/>
                <a:cs typeface="Times New Roman" panose="02020603050405020304" pitchFamily="18" charset="0"/>
              </a:rPr>
              <a:t>Цаг үеийн мэдээ</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15000"/>
              </a:lnSpc>
              <a:spcAft>
                <a:spcPts val="0"/>
              </a:spcAft>
            </a:pPr>
            <a:r>
              <a:rPr lang="mn-MN" dirty="0">
                <a:latin typeface="Arial" panose="020B0604020202020204" pitchFamily="34" charset="0"/>
                <a:ea typeface="Calibri" panose="020F0502020204030204" pitchFamily="34" charset="0"/>
                <a:cs typeface="Times New Roman" panose="02020603050405020304" pitchFamily="18" charset="0"/>
              </a:rPr>
              <a:t>Нийт үзлэг</a:t>
            </a:r>
            <a:r>
              <a:rPr lang="en-US" dirty="0">
                <a:latin typeface="Arial Mon"/>
                <a:ea typeface="Calibri" panose="020F0502020204030204" pitchFamily="34" charset="0"/>
                <a:cs typeface="Arial" panose="020B0604020202020204" pitchFamily="34" charset="0"/>
              </a:rPr>
              <a:t>– </a:t>
            </a:r>
            <a:r>
              <a:rPr lang="mn-MN" dirty="0">
                <a:latin typeface="Arial" panose="020B0604020202020204" pitchFamily="34" charset="0"/>
                <a:ea typeface="Calibri" panose="020F0502020204030204" pitchFamily="34" charset="0"/>
                <a:cs typeface="Times New Roman" panose="02020603050405020304" pitchFamily="18" charset="0"/>
              </a:rPr>
              <a:t>2</a:t>
            </a:r>
            <a:r>
              <a:rPr lang="en-US" dirty="0">
                <a:latin typeface="Arial Mon"/>
                <a:ea typeface="Calibri" panose="020F0502020204030204" pitchFamily="34" charset="0"/>
                <a:cs typeface="Arial" panose="020B0604020202020204" pitchFamily="34" charset="0"/>
              </a:rPr>
              <a:t>69</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15000"/>
              </a:lnSpc>
              <a:spcAft>
                <a:spcPts val="0"/>
              </a:spcAft>
            </a:pPr>
            <a:r>
              <a:rPr lang="mn-MN" dirty="0">
                <a:latin typeface="Arial" panose="020B0604020202020204" pitchFamily="34" charset="0"/>
                <a:ea typeface="Calibri" panose="020F0502020204030204" pitchFamily="34" charset="0"/>
                <a:cs typeface="Times New Roman" panose="02020603050405020304" pitchFamily="18" charset="0"/>
              </a:rPr>
              <a:t>Урьдчилан сэргийлэх үзлэг</a:t>
            </a:r>
            <a:r>
              <a:rPr lang="en-US" dirty="0">
                <a:latin typeface="Arial Mon"/>
                <a:ea typeface="Calibri" panose="020F0502020204030204" pitchFamily="34" charset="0"/>
                <a:cs typeface="Arial" panose="020B0604020202020204" pitchFamily="34" charset="0"/>
              </a:rPr>
              <a:t> – 192 </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15000"/>
              </a:lnSpc>
              <a:spcAft>
                <a:spcPts val="0"/>
              </a:spcAft>
            </a:pPr>
            <a:r>
              <a:rPr lang="mn-MN" dirty="0">
                <a:latin typeface="Arial" panose="020B0604020202020204" pitchFamily="34" charset="0"/>
                <a:ea typeface="Calibri" panose="020F0502020204030204" pitchFamily="34" charset="0"/>
                <a:cs typeface="Times New Roman" panose="02020603050405020304" pitchFamily="18" charset="0"/>
              </a:rPr>
              <a:t>Амбулаторын үзлэг</a:t>
            </a:r>
            <a:r>
              <a:rPr lang="mn-MN" dirty="0">
                <a:latin typeface="Arial Mon"/>
                <a:ea typeface="Calibri" panose="020F0502020204030204" pitchFamily="34" charset="0"/>
                <a:cs typeface="Arial" panose="020B0604020202020204" pitchFamily="34" charset="0"/>
              </a:rPr>
              <a:t> - </a:t>
            </a:r>
            <a:r>
              <a:rPr lang="mn-MN" dirty="0">
                <a:latin typeface="Calibri" panose="020F0502020204030204" pitchFamily="34" charset="0"/>
                <a:ea typeface="Calibri" panose="020F0502020204030204" pitchFamily="34" charset="0"/>
                <a:cs typeface="Arial" panose="020B0604020202020204" pitchFamily="34" charset="0"/>
              </a:rPr>
              <a:t>77</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15000"/>
              </a:lnSpc>
              <a:spcAft>
                <a:spcPts val="0"/>
              </a:spcAft>
            </a:pPr>
            <a:r>
              <a:rPr lang="mn-MN" dirty="0">
                <a:latin typeface="Arial" panose="020B0604020202020204" pitchFamily="34" charset="0"/>
                <a:ea typeface="Calibri" panose="020F0502020204030204" pitchFamily="34" charset="0"/>
                <a:cs typeface="Times New Roman" panose="02020603050405020304" pitchFamily="18" charset="0"/>
              </a:rPr>
              <a:t>Алсын дуудлага</a:t>
            </a:r>
            <a:r>
              <a:rPr lang="en-US" dirty="0">
                <a:latin typeface="Arial Mon"/>
                <a:ea typeface="Calibri" panose="020F0502020204030204" pitchFamily="34" charset="0"/>
                <a:cs typeface="Arial" panose="020B0604020202020204" pitchFamily="34" charset="0"/>
              </a:rPr>
              <a:t> – 16</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15000"/>
              </a:lnSpc>
              <a:spcAft>
                <a:spcPts val="0"/>
              </a:spcAft>
            </a:pPr>
            <a:r>
              <a:rPr lang="mn-MN" dirty="0">
                <a:latin typeface="Arial" panose="020B0604020202020204" pitchFamily="34" charset="0"/>
                <a:ea typeface="Calibri" panose="020F0502020204030204" pitchFamily="34" charset="0"/>
                <a:cs typeface="Times New Roman" panose="02020603050405020304" pitchFamily="18" charset="0"/>
              </a:rPr>
              <a:t>Ойрын дуудлага</a:t>
            </a:r>
            <a:r>
              <a:rPr lang="en-US" dirty="0">
                <a:latin typeface="Arial Mon"/>
                <a:ea typeface="Calibri" panose="020F0502020204030204" pitchFamily="34" charset="0"/>
                <a:cs typeface="Arial" panose="020B0604020202020204" pitchFamily="34" charset="0"/>
              </a:rPr>
              <a:t> – 36</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15000"/>
              </a:lnSpc>
              <a:spcAft>
                <a:spcPts val="0"/>
              </a:spcAft>
            </a:pPr>
            <a:r>
              <a:rPr lang="en-US" dirty="0">
                <a:latin typeface="Arial Mon"/>
                <a:ea typeface="Calibri" panose="020F0502020204030204" pitchFamily="34" charset="0"/>
                <a:cs typeface="Arial" panose="020B0604020202020204" pitchFamily="34" charset="0"/>
              </a:rPr>
              <a:t> </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600"/>
              </a:spcAft>
            </a:pPr>
            <a:r>
              <a:rPr lang="mn-MN" sz="2000" b="1" dirty="0" smtClean="0">
                <a:effectLst/>
                <a:latin typeface="Arial" panose="020B0604020202020204" pitchFamily="34" charset="0"/>
                <a:ea typeface="Calibri" panose="020F0502020204030204" pitchFamily="34" charset="0"/>
                <a:cs typeface="Times New Roman" panose="02020603050405020304" pitchFamily="18" charset="0"/>
              </a:rPr>
              <a:t>Үйл ажиллагаа</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600"/>
              </a:spcAft>
            </a:pPr>
            <a:r>
              <a:rPr lang="mn-MN" dirty="0">
                <a:latin typeface="Arial" panose="020B0604020202020204" pitchFamily="34" charset="0"/>
                <a:ea typeface="Calibri" panose="020F0502020204030204" pitchFamily="34" charset="0"/>
                <a:cs typeface="Times New Roman" panose="02020603050405020304" pitchFamily="18" charset="0"/>
              </a:rPr>
              <a:t>11</a:t>
            </a:r>
            <a:r>
              <a:rPr lang="en-US" dirty="0">
                <a:latin typeface="Arial Mon"/>
                <a:ea typeface="Calibri" panose="020F0502020204030204" pitchFamily="34" charset="0"/>
                <a:cs typeface="Arial" panose="020B0604020202020204" pitchFamily="34" charset="0"/>
              </a:rPr>
              <a:t>-</a:t>
            </a:r>
            <a:r>
              <a:rPr lang="mn-MN" dirty="0">
                <a:latin typeface="Arial" panose="020B0604020202020204" pitchFamily="34" charset="0"/>
                <a:ea typeface="Calibri" panose="020F0502020204030204" pitchFamily="34" charset="0"/>
                <a:cs typeface="Times New Roman" panose="02020603050405020304" pitchFamily="18" charset="0"/>
              </a:rPr>
              <a:t>р</a:t>
            </a:r>
            <a:r>
              <a:rPr lang="mn-MN" dirty="0">
                <a:latin typeface="Arial Mon"/>
                <a:ea typeface="Calibri" panose="020F0502020204030204" pitchFamily="34" charset="0"/>
                <a:cs typeface="Arial" panose="020B0604020202020204" pitchFamily="34" charset="0"/>
              </a:rPr>
              <a:t> </a:t>
            </a:r>
            <a:r>
              <a:rPr lang="mn-MN" dirty="0">
                <a:latin typeface="Arial" panose="020B0604020202020204" pitchFamily="34" charset="0"/>
                <a:ea typeface="Calibri" panose="020F0502020204030204" pitchFamily="34" charset="0"/>
                <a:cs typeface="Times New Roman" panose="02020603050405020304" pitchFamily="18" charset="0"/>
              </a:rPr>
              <a:t>сарын</a:t>
            </a:r>
            <a:r>
              <a:rPr lang="mn-MN" dirty="0">
                <a:latin typeface="Arial Mon"/>
                <a:ea typeface="Calibri" panose="020F0502020204030204" pitchFamily="34" charset="0"/>
                <a:cs typeface="Arial" panose="020B0604020202020204" pitchFamily="34" charset="0"/>
              </a:rPr>
              <a:t> </a:t>
            </a:r>
            <a:r>
              <a:rPr lang="mn-MN" dirty="0">
                <a:latin typeface="Arial" panose="020B0604020202020204" pitchFamily="34" charset="0"/>
                <a:ea typeface="Calibri" panose="020F0502020204030204" pitchFamily="34" charset="0"/>
                <a:cs typeface="Times New Roman" panose="02020603050405020304" pitchFamily="18" charset="0"/>
              </a:rPr>
              <a:t>байдлаар</a:t>
            </a:r>
            <a:r>
              <a:rPr lang="mn-MN" dirty="0">
                <a:latin typeface="Arial Mon"/>
                <a:ea typeface="Calibri" panose="020F0502020204030204" pitchFamily="34" charset="0"/>
                <a:cs typeface="Arial" panose="020B0604020202020204" pitchFamily="34" charset="0"/>
              </a:rPr>
              <a:t> </a:t>
            </a:r>
            <a:r>
              <a:rPr lang="mn-MN" dirty="0">
                <a:latin typeface="Calibri" panose="020F0502020204030204" pitchFamily="34" charset="0"/>
                <a:ea typeface="Calibri" panose="020F0502020204030204" pitchFamily="34" charset="0"/>
                <a:cs typeface="Arial" panose="020B0604020202020204" pitchFamily="34" charset="0"/>
              </a:rPr>
              <a:t>9</a:t>
            </a:r>
            <a:r>
              <a:rPr lang="mn-MN" dirty="0">
                <a:latin typeface="Arial Mon"/>
                <a:ea typeface="Calibri" panose="020F0502020204030204" pitchFamily="34" charset="0"/>
                <a:cs typeface="Arial" panose="020B0604020202020204" pitchFamily="34" charset="0"/>
              </a:rPr>
              <a:t> </a:t>
            </a:r>
            <a:r>
              <a:rPr lang="mn-MN" dirty="0">
                <a:latin typeface="Arial" panose="020B0604020202020204" pitchFamily="34" charset="0"/>
                <a:ea typeface="Calibri" panose="020F0502020204030204" pitchFamily="34" charset="0"/>
                <a:cs typeface="Times New Roman" panose="02020603050405020304" pitchFamily="18" charset="0"/>
              </a:rPr>
              <a:t>жирэмсэн эх 1 жирэмсэн эхийг шинээр хяналтанд авч жирэмсэн эхчүүдийн биеийн байдал сайн үзлэг шинжилгээндээ хэвийн хамрагдаж байна</a:t>
            </a:r>
            <a:r>
              <a:rPr lang="mn-MN" dirty="0" smtClean="0">
                <a:latin typeface="Arial" panose="020B0604020202020204" pitchFamily="34" charset="0"/>
                <a:ea typeface="Calibri" panose="020F0502020204030204" pitchFamily="34" charset="0"/>
                <a:cs typeface="Times New Roman" panose="02020603050405020304" pitchFamily="18" charset="0"/>
              </a:rPr>
              <a:t>.</a:t>
            </a:r>
            <a:r>
              <a:rPr lang="mn-MN" sz="1600" dirty="0" smtClean="0">
                <a:latin typeface="Arial" panose="020B0604020202020204" pitchFamily="34" charset="0"/>
                <a:ea typeface="Calibri" panose="020F0502020204030204" pitchFamily="34" charset="0"/>
                <a:cs typeface="Times New Roman" panose="02020603050405020304" pitchFamily="18" charset="0"/>
              </a:rPr>
              <a:t> 11-р сарын байдлаар эмнэлэгт хэвтэн эмчлүүлсэн 14</a:t>
            </a:r>
            <a:r>
              <a:rPr lang="mn-MN" sz="1600" dirty="0" smtClean="0">
                <a:latin typeface="Arial Mon"/>
                <a:ea typeface="Calibri" panose="020F0502020204030204" pitchFamily="34" charset="0"/>
                <a:cs typeface="Arial" panose="020B0604020202020204" pitchFamily="34" charset="0"/>
              </a:rPr>
              <a:t> </a:t>
            </a:r>
            <a:r>
              <a:rPr lang="mn-MN" sz="1600" dirty="0" smtClean="0">
                <a:latin typeface="Arial" panose="020B0604020202020204" pitchFamily="34" charset="0"/>
                <a:ea typeface="Calibri" panose="020F0502020204030204" pitchFamily="34" charset="0"/>
                <a:cs typeface="Times New Roman" panose="02020603050405020304" pitchFamily="18" charset="0"/>
              </a:rPr>
              <a:t>иргэн байна.</a:t>
            </a:r>
            <a:endParaRPr lang="en-US"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600"/>
              </a:spcAft>
            </a:pP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600"/>
              </a:spcAft>
            </a:pPr>
            <a:r>
              <a:rPr lang="en-US" dirty="0">
                <a:latin typeface="Arial Mon"/>
                <a:ea typeface="Calibri" panose="020F0502020204030204" pitchFamily="34" charset="0"/>
                <a:cs typeface="Arial" panose="020B060402020202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38180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BEBA8EAE-BF5A-486C-A8C5-ECC9F3942E4B}">
                <a14:imgProps xmlns:a14="http://schemas.microsoft.com/office/drawing/2010/main">
                  <a14:imgLayer r:embed="rId3">
                    <a14:imgEffect>
                      <a14:backgroundRemoval t="313" b="99063" l="0" r="98750">
                        <a14:foregroundMark x1="14375" y1="26875" x2="45208" y2="6771"/>
                        <a14:foregroundMark x1="18958" y1="19583" x2="36563" y2="8646"/>
                        <a14:foregroundMark x1="45521" y1="7396" x2="70833" y2="11250"/>
                        <a14:foregroundMark x1="72708" y1="14792" x2="89375" y2="33333"/>
                        <a14:foregroundMark x1="10208" y1="36250" x2="14063" y2="27604"/>
                        <a14:foregroundMark x1="16354" y1="78854" x2="46146" y2="91667"/>
                        <a14:foregroundMark x1="46771" y1="91979" x2="72396" y2="84896"/>
                        <a14:foregroundMark x1="74063" y1="84583" x2="84583" y2="75313"/>
                        <a14:foregroundMark x1="85625" y1="71771" x2="91354" y2="51250"/>
                        <a14:foregroundMark x1="9271" y1="65417" x2="8021" y2="43229"/>
                        <a14:foregroundMark x1="49375" y1="34271" x2="49375" y2="67917"/>
                      </a14:backgroundRemoval>
                    </a14:imgEffect>
                  </a14:imgLayer>
                </a14:imgProps>
              </a:ext>
              <a:ext uri="{28A0092B-C50C-407E-A947-70E740481C1C}">
                <a14:useLocalDpi xmlns:a14="http://schemas.microsoft.com/office/drawing/2010/main" val="0"/>
              </a:ext>
            </a:extLst>
          </a:blip>
          <a:stretch>
            <a:fillRect/>
          </a:stretch>
        </p:blipFill>
        <p:spPr>
          <a:xfrm>
            <a:off x="10418163" y="164891"/>
            <a:ext cx="1495893" cy="1392211"/>
          </a:xfrm>
          <a:prstGeom prst="rect">
            <a:avLst/>
          </a:prstGeom>
        </p:spPr>
      </p:pic>
      <p:sp>
        <p:nvSpPr>
          <p:cNvPr id="5" name="Rectangle 4"/>
          <p:cNvSpPr/>
          <p:nvPr/>
        </p:nvSpPr>
        <p:spPr>
          <a:xfrm rot="5400000">
            <a:off x="-1378273" y="3136099"/>
            <a:ext cx="3786614" cy="646331"/>
          </a:xfrm>
          <a:prstGeom prst="rect">
            <a:avLst/>
          </a:prstGeom>
        </p:spPr>
        <p:txBody>
          <a:bodyPr wrap="none">
            <a:spAutoFit/>
          </a:bodyPr>
          <a:lstStyle/>
          <a:p>
            <a:r>
              <a:rPr lang="mn-Mong-CN" sz="3600" b="1" dirty="0" smtClean="0">
                <a:ln w="6600">
                  <a:solidFill>
                    <a:schemeClr val="accent2"/>
                  </a:solidFill>
                  <a:prstDash val="solid"/>
                </a:ln>
                <a:solidFill>
                  <a:schemeClr val="tx2">
                    <a:lumMod val="50000"/>
                  </a:schemeClr>
                </a:solidFill>
                <a:effectLst>
                  <a:outerShdw dist="38100" dir="2700000" algn="tl" rotWithShape="0">
                    <a:schemeClr val="accent2"/>
                  </a:outerShdw>
                </a:effectLst>
              </a:rPr>
              <a:t>ᠨᠡᠶᠢᠭᠡᠮ ᠦᠨ ᠪᠣᠳᠤᠯᠭ᠎ᠠ ᠶᠢᠨ ᠬᠦᠷᠢᠶ᠎ᠡᠨ ᠳᠦ</a:t>
            </a:r>
          </a:p>
        </p:txBody>
      </p:sp>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backgroundRemoval t="4889" b="100000" l="889" r="100000"/>
                    </a14:imgEffect>
                  </a14:imgLayer>
                </a14:imgProps>
              </a:ext>
              <a:ext uri="{28A0092B-C50C-407E-A947-70E740481C1C}">
                <a14:useLocalDpi xmlns:a14="http://schemas.microsoft.com/office/drawing/2010/main" val="0"/>
              </a:ext>
            </a:extLst>
          </a:blip>
          <a:stretch>
            <a:fillRect/>
          </a:stretch>
        </p:blipFill>
        <p:spPr>
          <a:xfrm>
            <a:off x="299879" y="17463"/>
            <a:ext cx="1200833" cy="1200833"/>
          </a:xfrm>
          <a:prstGeom prst="rect">
            <a:avLst/>
          </a:prstGeom>
        </p:spPr>
      </p:pic>
      <p:sp>
        <p:nvSpPr>
          <p:cNvPr id="7" name="Rectangle 6"/>
          <p:cNvSpPr/>
          <p:nvPr/>
        </p:nvSpPr>
        <p:spPr>
          <a:xfrm rot="5400000" flipH="1">
            <a:off x="-423617" y="3232290"/>
            <a:ext cx="3140771" cy="707886"/>
          </a:xfrm>
          <a:prstGeom prst="rect">
            <a:avLst/>
          </a:prstGeom>
        </p:spPr>
        <p:txBody>
          <a:bodyPr wrap="square">
            <a:spAutoFit/>
          </a:bodyPr>
          <a:lstStyle/>
          <a:p>
            <a:r>
              <a:rPr lang="mn-Mong-CN" sz="4000" dirty="0">
                <a:ln>
                  <a:solidFill>
                    <a:schemeClr val="bg2">
                      <a:lumMod val="25000"/>
                    </a:schemeClr>
                  </a:solidFill>
                </a:ln>
                <a:solidFill>
                  <a:schemeClr val="accent1">
                    <a:lumMod val="50000"/>
                  </a:schemeClr>
                </a:solidFill>
              </a:rPr>
              <a:t>ᠡᠷᠡᠭᠦᠯ ᠮᠡᠨᠳᠦ ᠶᠢᠨ ᠲᠥᠪ</a:t>
            </a:r>
            <a:endParaRPr lang="mn-Mong-CN" sz="7200" b="1" dirty="0">
              <a:ln>
                <a:solidFill>
                  <a:schemeClr val="bg2">
                    <a:lumMod val="25000"/>
                  </a:schemeClr>
                </a:solidFill>
              </a:ln>
              <a:solidFill>
                <a:schemeClr val="accent1">
                  <a:lumMod val="50000"/>
                </a:schemeClr>
              </a:solidFill>
              <a:effectLst>
                <a:outerShdw dist="38100" dir="2700000" algn="tl" rotWithShape="0">
                  <a:schemeClr val="accent2"/>
                </a:outerShdw>
              </a:effectLst>
            </a:endParaRPr>
          </a:p>
        </p:txBody>
      </p:sp>
      <p:sp>
        <p:nvSpPr>
          <p:cNvPr id="8" name="Title 1"/>
          <p:cNvSpPr txBox="1">
            <a:spLocks/>
          </p:cNvSpPr>
          <p:nvPr/>
        </p:nvSpPr>
        <p:spPr>
          <a:xfrm>
            <a:off x="2094496" y="361590"/>
            <a:ext cx="10515600" cy="5094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mn-MN" sz="2800" u="sng" smtClean="0"/>
              <a:t>Нийгмийн бодлогын хүрээнд: Эрүүл мэндийн төв</a:t>
            </a:r>
            <a:endParaRPr lang="en-US" sz="2800" u="sng" dirty="0"/>
          </a:p>
        </p:txBody>
      </p:sp>
      <p:sp>
        <p:nvSpPr>
          <p:cNvPr id="9" name="Rectangle 8"/>
          <p:cNvSpPr/>
          <p:nvPr/>
        </p:nvSpPr>
        <p:spPr>
          <a:xfrm>
            <a:off x="1798819" y="1557102"/>
            <a:ext cx="9833547" cy="4637680"/>
          </a:xfrm>
          <a:prstGeom prst="rect">
            <a:avLst/>
          </a:prstGeom>
        </p:spPr>
        <p:txBody>
          <a:bodyPr wrap="square">
            <a:spAutoFit/>
          </a:bodyPr>
          <a:lstStyle/>
          <a:p>
            <a:pPr indent="457200" algn="just">
              <a:lnSpc>
                <a:spcPct val="115000"/>
              </a:lnSpc>
              <a:spcAft>
                <a:spcPts val="0"/>
              </a:spcAft>
            </a:pPr>
            <a:r>
              <a:rPr lang="mn-MN" sz="1600" dirty="0" smtClean="0">
                <a:latin typeface="Arial" panose="020B0604020202020204" pitchFamily="34" charset="0"/>
                <a:ea typeface="Calibri" panose="020F0502020204030204" pitchFamily="34" charset="0"/>
                <a:cs typeface="Times New Roman" panose="02020603050405020304" pitchFamily="18" charset="0"/>
              </a:rPr>
              <a:t>Баянтал сумын Эрүүл мэндийн төвөөс зохион байгуулсан “Эерэг хандлага</a:t>
            </a:r>
            <a:r>
              <a:rPr lang="en-US" sz="1600" dirty="0" smtClean="0">
                <a:latin typeface="Arial" panose="020B0604020202020204" pitchFamily="34" charset="0"/>
                <a:ea typeface="Calibri" panose="020F0502020204030204" pitchFamily="34" charset="0"/>
                <a:cs typeface="Times New Roman" panose="02020603050405020304" pitchFamily="18" charset="0"/>
              </a:rPr>
              <a:t>-</a:t>
            </a:r>
            <a:r>
              <a:rPr lang="mn-MN" sz="1600" dirty="0" smtClean="0">
                <a:latin typeface="Arial" panose="020B0604020202020204" pitchFamily="34" charset="0"/>
                <a:ea typeface="Calibri" panose="020F0502020204030204" pitchFamily="34" charset="0"/>
                <a:cs typeface="Times New Roman" panose="02020603050405020304" pitchFamily="18" charset="0"/>
              </a:rPr>
              <a:t>эмчилгээний эхлэл” сарын аяны хүрээнд сургуулийн сурагчдын дунд зохион байгуулсан гар зургийн уралдаанд хүүхдүүд идэвхитэй оролцож бага анги, дунд ангид тус бүр 3 байр өргөмжлөл гарын бэлэг өгсөн. Мөн аяны хүрээн сумын иргэд хөдөлмөрчдийн дунд гар бөмбөгийн тэмцээн зохион байгуулж баг тус бүрээс 3 байр эзлүүлэн өргөмжлөл, цом хадгалуулсан. </a:t>
            </a:r>
          </a:p>
          <a:p>
            <a:pPr indent="457200" algn="just">
              <a:lnSpc>
                <a:spcPct val="115000"/>
              </a:lnSpc>
              <a:spcAft>
                <a:spcPts val="0"/>
              </a:spcAft>
            </a:pPr>
            <a:r>
              <a:rPr lang="mn-MN" sz="1600" dirty="0" smtClean="0">
                <a:latin typeface="Arial" panose="020B0604020202020204" pitchFamily="34" charset="0"/>
                <a:ea typeface="Calibri" panose="020F0502020204030204" pitchFamily="34" charset="0"/>
                <a:cs typeface="Times New Roman" panose="02020603050405020304" pitchFamily="18" charset="0"/>
              </a:rPr>
              <a:t>Ковид-19 цар тахалаас урьдчилан сэргийлэх зорилгоор иргэд хөдөлмөрчдөд эрүүл мэндийн төвөөс нийгмийн ажилтан чанга яригчаар гэр хороолол, төвийн айл өрхүүдийн гудамж талбай, 18- зөрлөг, 621- км айл өрхүүдийн гудамж талбайгаар мэдээ, мэдээллийг хүргэж ажилласан. Цар тахалаас урьдчилан сэргийлэх зорилгоор албан байгууллага аж ахуйн нэгжүүдээр ариутгал халдваргүйтгэл хийж мөн 188 иргэнээс түргэвчилсэн оношлуураар шинжилгээ авч 1 иргэний хариу эерэг гарч давтан </a:t>
            </a:r>
            <a:r>
              <a:rPr lang="en-US" sz="1600" dirty="0" smtClean="0">
                <a:latin typeface="Arial" panose="020B0604020202020204" pitchFamily="34" charset="0"/>
                <a:ea typeface="Calibri" panose="020F0502020204030204" pitchFamily="34" charset="0"/>
                <a:cs typeface="Times New Roman" panose="02020603050405020304" pitchFamily="18" charset="0"/>
              </a:rPr>
              <a:t>PCR</a:t>
            </a:r>
            <a:r>
              <a:rPr lang="mn-MN" sz="1600" dirty="0" smtClean="0">
                <a:latin typeface="Arial" panose="020B0604020202020204" pitchFamily="34" charset="0"/>
                <a:ea typeface="Calibri" panose="020F0502020204030204" pitchFamily="34" charset="0"/>
                <a:cs typeface="Times New Roman" panose="02020603050405020304" pitchFamily="18" charset="0"/>
              </a:rPr>
              <a:t> шинжилгээ хийснээр сөрөг гарч хяналтанд авч ажиллаж байна. </a:t>
            </a:r>
          </a:p>
          <a:p>
            <a:pPr indent="457200" algn="just">
              <a:lnSpc>
                <a:spcPct val="115000"/>
              </a:lnSpc>
              <a:spcAft>
                <a:spcPts val="0"/>
              </a:spcAft>
            </a:pPr>
            <a:r>
              <a:rPr lang="mn-MN" sz="1600" dirty="0" smtClean="0">
                <a:latin typeface="Arial" panose="020B0604020202020204" pitchFamily="34" charset="0"/>
                <a:ea typeface="Calibri" panose="020F0502020204030204" pitchFamily="34" charset="0"/>
                <a:cs typeface="Times New Roman" panose="02020603050405020304" pitchFamily="18" charset="0"/>
              </a:rPr>
              <a:t>Сумын өндөржүүлсэн бэлэн байдлын зэрэгт шилжсэнтэй холбогдуулан 621, болон Хэнтий Дархан сум, Бор өндөр сумын гол замууд дээр гарч байгаа Постон дээр байгуулагын бүх ажилчид өдөр шөнийн цагийн хувиараар дажин өнгөрч авто машины жолооч, зорчигчдийн биеийн халуунийг үзэж бүртгэл хөтлөн, шинжилгээний бичгийн хариунд хяналт тавин ажиллаж байна.</a:t>
            </a:r>
            <a:endParaRPr lang="en-US"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0"/>
              </a:spcAft>
            </a:pPr>
            <a:r>
              <a:rPr lang="mn-MN" dirty="0" smtClean="0">
                <a:latin typeface="Arial" panose="020B0604020202020204" pitchFamily="34" charset="0"/>
                <a:ea typeface="Calibri" panose="020F0502020204030204" pitchFamily="34" charset="0"/>
                <a:cs typeface="Times New Roman" panose="02020603050405020304" pitchFamily="18" charset="0"/>
              </a:rPr>
              <a:t> </a:t>
            </a:r>
            <a:endParaRPr lang="en-US" dirty="0"/>
          </a:p>
        </p:txBody>
      </p:sp>
    </p:spTree>
    <p:extLst>
      <p:ext uri="{BB962C8B-B14F-4D97-AF65-F5344CB8AC3E}">
        <p14:creationId xmlns:p14="http://schemas.microsoft.com/office/powerpoint/2010/main" val="4034328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4496" y="361590"/>
            <a:ext cx="10515600" cy="509451"/>
          </a:xfrm>
        </p:spPr>
        <p:txBody>
          <a:bodyPr>
            <a:normAutofit/>
          </a:bodyPr>
          <a:lstStyle/>
          <a:p>
            <a:r>
              <a:rPr lang="mn-MN" sz="2800" u="sng" dirty="0" smtClean="0"/>
              <a:t>Нийгмийн бодлогын хүрээнд:Сургууль </a:t>
            </a:r>
            <a:endParaRPr lang="en-US" sz="2800" u="sng" dirty="0"/>
          </a:p>
        </p:txBody>
      </p:sp>
      <p:pic>
        <p:nvPicPr>
          <p:cNvPr id="8" name="Content Placeholder 7" descr="C:\Users\Dell\Pictures\IMG_1927.JPG"/>
          <p:cNvPicPr>
            <a:picLocks noGrp="1"/>
          </p:cNvPicPr>
          <p:nvPr>
            <p:ph idx="1"/>
          </p:nvPr>
        </p:nvPicPr>
        <p:blipFill rotWithShape="1">
          <a:blip r:embed="rId2" cstate="print">
            <a:extLst>
              <a:ext uri="{BEBA8EAE-BF5A-486C-A8C5-ECC9F3942E4B}">
                <a14:imgProps xmlns:a14="http://schemas.microsoft.com/office/drawing/2010/main">
                  <a14:imgLayer r:embed="rId3">
                    <a14:imgEffect>
                      <a14:backgroundRemoval t="46094" b="70625" l="30139" r="68194"/>
                    </a14:imgEffect>
                  </a14:imgLayer>
                </a14:imgProps>
              </a:ext>
              <a:ext uri="{28A0092B-C50C-407E-A947-70E740481C1C}">
                <a14:useLocalDpi xmlns:a14="http://schemas.microsoft.com/office/drawing/2010/main" val="0"/>
              </a:ext>
            </a:extLst>
          </a:blip>
          <a:srcRect l="14316" t="42187" r="15599" b="18871"/>
          <a:stretch/>
        </p:blipFill>
        <p:spPr bwMode="auto">
          <a:xfrm>
            <a:off x="10509847" y="17463"/>
            <a:ext cx="1682153" cy="1428297"/>
          </a:xfrm>
          <a:prstGeom prst="rect">
            <a:avLst/>
          </a:prstGeom>
          <a:noFill/>
          <a:ln>
            <a:noFill/>
          </a:ln>
          <a:extLst>
            <a:ext uri="{53640926-AAD7-44D8-BBD7-CCE9431645EC}">
              <a14:shadowObscured xmlns:a14="http://schemas.microsoft.com/office/drawing/2010/main"/>
            </a:ext>
          </a:extLst>
        </p:spPr>
      </p:pic>
      <p:sp>
        <p:nvSpPr>
          <p:cNvPr id="4" name="Rectangle 3"/>
          <p:cNvSpPr/>
          <p:nvPr/>
        </p:nvSpPr>
        <p:spPr>
          <a:xfrm rot="5400000">
            <a:off x="-1378273" y="3136099"/>
            <a:ext cx="3786614" cy="646331"/>
          </a:xfrm>
          <a:prstGeom prst="rect">
            <a:avLst/>
          </a:prstGeom>
        </p:spPr>
        <p:txBody>
          <a:bodyPr wrap="none">
            <a:spAutoFit/>
          </a:bodyPr>
          <a:lstStyle/>
          <a:p>
            <a:r>
              <a:rPr lang="mn-Mong-CN" sz="3600" b="1" dirty="0" smtClean="0">
                <a:ln w="6600">
                  <a:solidFill>
                    <a:schemeClr val="accent2"/>
                  </a:solidFill>
                  <a:prstDash val="solid"/>
                </a:ln>
                <a:solidFill>
                  <a:schemeClr val="tx2">
                    <a:lumMod val="50000"/>
                  </a:schemeClr>
                </a:solidFill>
                <a:effectLst>
                  <a:outerShdw dist="38100" dir="2700000" algn="tl" rotWithShape="0">
                    <a:schemeClr val="accent2"/>
                  </a:outerShdw>
                </a:effectLst>
              </a:rPr>
              <a:t>ᠨᠡᠶᠢᠭᠡᠮ ᠦᠨ ᠪᠣᠳᠤᠯᠭ᠎ᠠ ᠶᠢᠨ ᠬᠦᠷᠢᠶ᠎ᠡᠨ ᠳᠦ</a:t>
            </a:r>
          </a:p>
        </p:txBody>
      </p:sp>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4889" b="100000" l="889" r="100000"/>
                    </a14:imgEffect>
                  </a14:imgLayer>
                </a14:imgProps>
              </a:ext>
              <a:ext uri="{28A0092B-C50C-407E-A947-70E740481C1C}">
                <a14:useLocalDpi xmlns:a14="http://schemas.microsoft.com/office/drawing/2010/main" val="0"/>
              </a:ext>
            </a:extLst>
          </a:blip>
          <a:stretch>
            <a:fillRect/>
          </a:stretch>
        </p:blipFill>
        <p:spPr>
          <a:xfrm>
            <a:off x="299879" y="17463"/>
            <a:ext cx="1200833" cy="1200833"/>
          </a:xfrm>
          <a:prstGeom prst="rect">
            <a:avLst/>
          </a:prstGeom>
        </p:spPr>
      </p:pic>
      <p:sp>
        <p:nvSpPr>
          <p:cNvPr id="6" name="Rectangle 5"/>
          <p:cNvSpPr/>
          <p:nvPr/>
        </p:nvSpPr>
        <p:spPr>
          <a:xfrm rot="5400000" flipH="1">
            <a:off x="214682" y="3297337"/>
            <a:ext cx="1831813" cy="707886"/>
          </a:xfrm>
          <a:prstGeom prst="rect">
            <a:avLst/>
          </a:prstGeom>
        </p:spPr>
        <p:txBody>
          <a:bodyPr wrap="square">
            <a:spAutoFit/>
          </a:bodyPr>
          <a:lstStyle/>
          <a:p>
            <a:r>
              <a:rPr lang="mn-Mong-CN" sz="4000" b="1" dirty="0">
                <a:ln w="6600">
                  <a:solidFill>
                    <a:srgbClr val="002060"/>
                  </a:solidFill>
                  <a:prstDash val="solid"/>
                </a:ln>
                <a:solidFill>
                  <a:srgbClr val="0070C0"/>
                </a:solidFill>
                <a:effectLst>
                  <a:outerShdw dist="38100" dir="2700000" algn="tl" rotWithShape="0">
                    <a:schemeClr val="accent2"/>
                  </a:outerShdw>
                </a:effectLst>
              </a:rPr>
              <a:t>ᠰᠤᠷᠭᠠᠭᠤᠯᠢ</a:t>
            </a:r>
          </a:p>
        </p:txBody>
      </p:sp>
      <p:pic>
        <p:nvPicPr>
          <p:cNvPr id="7" name="Picture 6" descr="C:\Users\Dell\Pictures\IMG_1927.JPG"/>
          <p:cNvPicPr/>
          <p:nvPr/>
        </p:nvPicPr>
        <p:blipFill rotWithShape="1">
          <a:blip r:embed="rId6" cstate="print">
            <a:extLst>
              <a:ext uri="{BEBA8EAE-BF5A-486C-A8C5-ECC9F3942E4B}">
                <a14:imgProps xmlns:a14="http://schemas.microsoft.com/office/drawing/2010/main">
                  <a14:imgLayer r:embed="rId3">
                    <a14:imgEffect>
                      <a14:backgroundRemoval t="38828" b="81172" l="15556" r="84306"/>
                    </a14:imgEffect>
                  </a14:imgLayer>
                </a14:imgProps>
              </a:ext>
              <a:ext uri="{28A0092B-C50C-407E-A947-70E740481C1C}">
                <a14:useLocalDpi xmlns:a14="http://schemas.microsoft.com/office/drawing/2010/main" val="0"/>
              </a:ext>
            </a:extLst>
          </a:blip>
          <a:srcRect l="14316" t="42187" r="15599" b="18871"/>
          <a:stretch/>
        </p:blipFill>
        <p:spPr bwMode="auto">
          <a:xfrm>
            <a:off x="10670777" y="185954"/>
            <a:ext cx="1360291" cy="1139609"/>
          </a:xfrm>
          <a:prstGeom prst="rect">
            <a:avLst/>
          </a:prstGeom>
          <a:noFill/>
          <a:ln>
            <a:noFill/>
          </a:ln>
          <a:extLst>
            <a:ext uri="{53640926-AAD7-44D8-BBD7-CCE9431645EC}">
              <a14:shadowObscured xmlns:a14="http://schemas.microsoft.com/office/drawing/2010/main"/>
            </a:ext>
          </a:extLst>
        </p:spPr>
      </p:pic>
      <p:sp>
        <p:nvSpPr>
          <p:cNvPr id="11" name="Title 1"/>
          <p:cNvSpPr txBox="1">
            <a:spLocks/>
          </p:cNvSpPr>
          <p:nvPr/>
        </p:nvSpPr>
        <p:spPr>
          <a:xfrm>
            <a:off x="3074739" y="1380492"/>
            <a:ext cx="6858000" cy="17364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mn-MN" sz="2200" b="1" dirty="0" smtClean="0">
                <a:solidFill>
                  <a:schemeClr val="accent5">
                    <a:lumMod val="50000"/>
                  </a:schemeClr>
                </a:solidFill>
                <a:latin typeface="Arial" panose="020B0604020202020204" pitchFamily="34" charset="0"/>
                <a:cs typeface="Arial" panose="020B0604020202020204" pitchFamily="34" charset="0"/>
              </a:rPr>
              <a:t>     </a:t>
            </a:r>
            <a:r>
              <a:rPr lang="mn-MN" sz="2200" dirty="0" smtClean="0">
                <a:solidFill>
                  <a:schemeClr val="accent5">
                    <a:lumMod val="50000"/>
                  </a:schemeClr>
                </a:solidFill>
                <a:latin typeface="Arial" panose="020B0604020202020204" pitchFamily="34" charset="0"/>
                <a:cs typeface="Arial" panose="020B0604020202020204" pitchFamily="34" charset="0"/>
              </a:rPr>
              <a:t>1</a:t>
            </a:r>
            <a:r>
              <a:rPr lang="en-US" sz="2200" dirty="0" smtClean="0">
                <a:solidFill>
                  <a:schemeClr val="accent5">
                    <a:lumMod val="50000"/>
                  </a:schemeClr>
                </a:solidFill>
                <a:latin typeface="Arial" panose="020B0604020202020204" pitchFamily="34" charset="0"/>
                <a:cs typeface="Arial" panose="020B0604020202020204" pitchFamily="34" charset="0"/>
              </a:rPr>
              <a:t>1</a:t>
            </a:r>
            <a:r>
              <a:rPr lang="mn-MN" sz="2200" dirty="0" smtClean="0">
                <a:solidFill>
                  <a:schemeClr val="accent5">
                    <a:lumMod val="50000"/>
                  </a:schemeClr>
                </a:solidFill>
                <a:latin typeface="Arial" panose="020B0604020202020204" pitchFamily="34" charset="0"/>
                <a:cs typeface="Arial" panose="020B0604020202020204" pitchFamily="34" charset="0"/>
              </a:rPr>
              <a:t>-р сарын</a:t>
            </a:r>
            <a:r>
              <a:rPr lang="en-US" sz="2200" dirty="0" smtClean="0">
                <a:solidFill>
                  <a:schemeClr val="accent5">
                    <a:lumMod val="50000"/>
                  </a:schemeClr>
                </a:solidFill>
                <a:latin typeface="Arial" panose="020B0604020202020204" pitchFamily="34" charset="0"/>
                <a:cs typeface="Arial" panose="020B0604020202020204" pitchFamily="34" charset="0"/>
              </a:rPr>
              <a:t> 06</a:t>
            </a:r>
            <a:r>
              <a:rPr lang="mn-MN" sz="2200" dirty="0" smtClean="0">
                <a:solidFill>
                  <a:schemeClr val="accent5">
                    <a:lumMod val="50000"/>
                  </a:schemeClr>
                </a:solidFill>
                <a:latin typeface="Arial" panose="020B0604020202020204" pitchFamily="34" charset="0"/>
                <a:cs typeface="Arial" panose="020B0604020202020204" pitchFamily="34" charset="0"/>
              </a:rPr>
              <a:t>-ны өдөр</a:t>
            </a:r>
            <a:r>
              <a:rPr lang="en-US" sz="2200" dirty="0" smtClean="0">
                <a:solidFill>
                  <a:schemeClr val="accent5">
                    <a:lumMod val="50000"/>
                  </a:schemeClr>
                </a:solidFill>
                <a:latin typeface="Arial" panose="020B0604020202020204" pitchFamily="34" charset="0"/>
                <a:cs typeface="Arial" panose="020B0604020202020204" pitchFamily="34" charset="0"/>
              </a:rPr>
              <a:t> 1</a:t>
            </a:r>
            <a:r>
              <a:rPr lang="mn-MN" sz="2200" dirty="0" smtClean="0">
                <a:solidFill>
                  <a:schemeClr val="accent5">
                    <a:lumMod val="50000"/>
                  </a:schemeClr>
                </a:solidFill>
                <a:latin typeface="Arial" panose="020B0604020202020204" pitchFamily="34" charset="0"/>
                <a:cs typeface="Arial" panose="020B0604020202020204" pitchFamily="34" charset="0"/>
              </a:rPr>
              <a:t>-р ангийн сурагчдын нийт сурагчдын дунд минутын уншлагыг эцэг эхчүүдийн оролцоотой хамтран зохион байгууллаа</a:t>
            </a:r>
            <a:endParaRPr lang="en-US" sz="2000" dirty="0">
              <a:solidFill>
                <a:schemeClr val="accent5">
                  <a:lumMod val="50000"/>
                </a:schemeClr>
              </a:solidFill>
              <a:latin typeface="Arial" panose="020B0604020202020204" pitchFamily="34" charset="0"/>
              <a:cs typeface="Arial" panose="020B0604020202020204" pitchFamily="34" charset="0"/>
            </a:endParaRPr>
          </a:p>
        </p:txBody>
      </p:sp>
      <p:pic>
        <p:nvPicPr>
          <p:cNvPr id="15" name="Picture 2" descr="C:\Users\Laptop\Desktop\зураг\126093526_2569422973182930_9178824940135079549_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95562" y="3116949"/>
            <a:ext cx="4595267" cy="336708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C:\Users\Laptop\Desktop\зураг\125533640_129195118706366_7565433137962377185_n.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28407" y="3116949"/>
            <a:ext cx="4197245" cy="3367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90841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200833" y="331845"/>
            <a:ext cx="9672395" cy="57483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mn-MN" sz="3600" u="sng" dirty="0" smtClean="0"/>
              <a:t>Нийгмийн бодлогын хүрээнд: </a:t>
            </a:r>
            <a:r>
              <a:rPr lang="mn-MN" sz="3600" b="1" i="1" u="sng" dirty="0" smtClean="0"/>
              <a:t>Сургууль</a:t>
            </a:r>
            <a:r>
              <a:rPr lang="mn-MN" sz="3600" u="sng" dirty="0" smtClean="0"/>
              <a:t> </a:t>
            </a:r>
            <a:endParaRPr lang="en-US" sz="3600" u="sng" dirty="0"/>
          </a:p>
        </p:txBody>
      </p:sp>
      <p:sp>
        <p:nvSpPr>
          <p:cNvPr id="7" name="Rectangle 6"/>
          <p:cNvSpPr/>
          <p:nvPr/>
        </p:nvSpPr>
        <p:spPr>
          <a:xfrm rot="5400000">
            <a:off x="-1378273" y="3136099"/>
            <a:ext cx="3786614" cy="646331"/>
          </a:xfrm>
          <a:prstGeom prst="rect">
            <a:avLst/>
          </a:prstGeom>
        </p:spPr>
        <p:txBody>
          <a:bodyPr wrap="none">
            <a:spAutoFit/>
          </a:bodyPr>
          <a:lstStyle/>
          <a:p>
            <a:r>
              <a:rPr lang="mn-Mong-CN" sz="3600" b="1" dirty="0" smtClean="0">
                <a:ln w="6600">
                  <a:solidFill>
                    <a:schemeClr val="accent2"/>
                  </a:solidFill>
                  <a:prstDash val="solid"/>
                </a:ln>
                <a:solidFill>
                  <a:schemeClr val="tx2">
                    <a:lumMod val="50000"/>
                  </a:schemeClr>
                </a:solidFill>
                <a:effectLst>
                  <a:outerShdw dist="38100" dir="2700000" algn="tl" rotWithShape="0">
                    <a:schemeClr val="accent2"/>
                  </a:outerShdw>
                </a:effectLst>
              </a:rPr>
              <a:t>ᠨᠡᠶᠢᠭᠡᠮ ᠦᠨ ᠪᠣᠳᠤᠯᠭ᠎ᠠ ᠶᠢᠨ ᠬᠦᠷᠢᠶ᠎ᠡᠨ ᠳᠦ</a:t>
            </a:r>
          </a:p>
        </p:txBody>
      </p:sp>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backgroundRemoval t="4889" b="100000" l="889" r="100000"/>
                    </a14:imgEffect>
                  </a14:imgLayer>
                </a14:imgProps>
              </a:ext>
              <a:ext uri="{28A0092B-C50C-407E-A947-70E740481C1C}">
                <a14:useLocalDpi xmlns:a14="http://schemas.microsoft.com/office/drawing/2010/main" val="0"/>
              </a:ext>
            </a:extLst>
          </a:blip>
          <a:stretch>
            <a:fillRect/>
          </a:stretch>
        </p:blipFill>
        <p:spPr>
          <a:xfrm>
            <a:off x="0" y="144709"/>
            <a:ext cx="1200833" cy="1200833"/>
          </a:xfrm>
          <a:prstGeom prst="rect">
            <a:avLst/>
          </a:prstGeom>
        </p:spPr>
      </p:pic>
      <p:sp>
        <p:nvSpPr>
          <p:cNvPr id="9" name="Rectangle 8"/>
          <p:cNvSpPr/>
          <p:nvPr/>
        </p:nvSpPr>
        <p:spPr>
          <a:xfrm rot="5400000" flipH="1">
            <a:off x="214682" y="3297337"/>
            <a:ext cx="1831813" cy="707886"/>
          </a:xfrm>
          <a:prstGeom prst="rect">
            <a:avLst/>
          </a:prstGeom>
        </p:spPr>
        <p:txBody>
          <a:bodyPr wrap="square">
            <a:spAutoFit/>
          </a:bodyPr>
          <a:lstStyle/>
          <a:p>
            <a:r>
              <a:rPr lang="mn-Mong-CN" sz="4000" b="1" dirty="0">
                <a:ln w="6600">
                  <a:solidFill>
                    <a:srgbClr val="002060"/>
                  </a:solidFill>
                  <a:prstDash val="solid"/>
                </a:ln>
                <a:solidFill>
                  <a:srgbClr val="0070C0"/>
                </a:solidFill>
                <a:effectLst>
                  <a:outerShdw dist="38100" dir="2700000" algn="tl" rotWithShape="0">
                    <a:schemeClr val="accent2"/>
                  </a:outerShdw>
                </a:effectLst>
              </a:rPr>
              <a:t>ᠰᠤᠷᠭᠠᠭᠤᠯᠢ</a:t>
            </a:r>
          </a:p>
        </p:txBody>
      </p:sp>
      <p:pic>
        <p:nvPicPr>
          <p:cNvPr id="10" name="Picture 9" descr="C:\Users\Dell\Pictures\IMG_1927.JPG"/>
          <p:cNvPicPr/>
          <p:nvPr/>
        </p:nvPicPr>
        <p:blipFill rotWithShape="1">
          <a:blip r:embed="rId4" cstate="print">
            <a:extLst>
              <a:ext uri="{BEBA8EAE-BF5A-486C-A8C5-ECC9F3942E4B}">
                <a14:imgProps xmlns:a14="http://schemas.microsoft.com/office/drawing/2010/main">
                  <a14:imgLayer r:embed="rId5">
                    <a14:imgEffect>
                      <a14:backgroundRemoval t="38828" b="81172" l="15556" r="84306"/>
                    </a14:imgEffect>
                  </a14:imgLayer>
                </a14:imgProps>
              </a:ext>
              <a:ext uri="{28A0092B-C50C-407E-A947-70E740481C1C}">
                <a14:useLocalDpi xmlns:a14="http://schemas.microsoft.com/office/drawing/2010/main" val="0"/>
              </a:ext>
            </a:extLst>
          </a:blip>
          <a:srcRect l="14316" t="42187" r="15599" b="18871"/>
          <a:stretch/>
        </p:blipFill>
        <p:spPr bwMode="auto">
          <a:xfrm>
            <a:off x="10615924" y="167467"/>
            <a:ext cx="1360291" cy="1139609"/>
          </a:xfrm>
          <a:prstGeom prst="rect">
            <a:avLst/>
          </a:prstGeom>
          <a:noFill/>
          <a:ln>
            <a:noFill/>
          </a:ln>
          <a:extLst>
            <a:ext uri="{53640926-AAD7-44D8-BBD7-CCE9431645EC}">
              <a14:shadowObscured xmlns:a14="http://schemas.microsoft.com/office/drawing/2010/main"/>
            </a:ext>
          </a:extLst>
        </p:spPr>
      </p:pic>
      <p:sp>
        <p:nvSpPr>
          <p:cNvPr id="12" name="Title 1"/>
          <p:cNvSpPr txBox="1">
            <a:spLocks/>
          </p:cNvSpPr>
          <p:nvPr/>
        </p:nvSpPr>
        <p:spPr>
          <a:xfrm>
            <a:off x="899592" y="620688"/>
            <a:ext cx="6858000" cy="17364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8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endParaRPr lang="en-US" sz="2000" dirty="0">
              <a:solidFill>
                <a:schemeClr val="accent5">
                  <a:lumMod val="50000"/>
                </a:schemeClr>
              </a:solidFill>
              <a:latin typeface="Arial" panose="020B0604020202020204" pitchFamily="34" charset="0"/>
              <a:cs typeface="Arial" panose="020B0604020202020204" pitchFamily="34" charset="0"/>
            </a:endParaRPr>
          </a:p>
        </p:txBody>
      </p:sp>
      <p:pic>
        <p:nvPicPr>
          <p:cNvPr id="19" name="Content Placeholder 7" descr="C:\Users\Dell\Pictures\IMG_1927.JPG"/>
          <p:cNvPicPr>
            <a:picLocks/>
          </p:cNvPicPr>
          <p:nvPr/>
        </p:nvPicPr>
        <p:blipFill rotWithShape="1">
          <a:blip r:embed="rId6" cstate="print">
            <a:extLst>
              <a:ext uri="{BEBA8EAE-BF5A-486C-A8C5-ECC9F3942E4B}">
                <a14:imgProps xmlns:a14="http://schemas.microsoft.com/office/drawing/2010/main">
                  <a14:imgLayer r:embed="rId7">
                    <a14:imgEffect>
                      <a14:backgroundRemoval t="46094" b="70625" l="30139" r="68194"/>
                    </a14:imgEffect>
                  </a14:imgLayer>
                </a14:imgProps>
              </a:ext>
              <a:ext uri="{28A0092B-C50C-407E-A947-70E740481C1C}">
                <a14:useLocalDpi xmlns:a14="http://schemas.microsoft.com/office/drawing/2010/main" val="0"/>
              </a:ext>
            </a:extLst>
          </a:blip>
          <a:srcRect l="14316" t="42187" r="15599" b="18871"/>
          <a:stretch/>
        </p:blipFill>
        <p:spPr bwMode="auto">
          <a:xfrm>
            <a:off x="10454992" y="-10366"/>
            <a:ext cx="1682153" cy="1428297"/>
          </a:xfrm>
          <a:prstGeom prst="rect">
            <a:avLst/>
          </a:prstGeom>
          <a:noFill/>
          <a:ln>
            <a:noFill/>
          </a:ln>
          <a:extLst>
            <a:ext uri="{53640926-AAD7-44D8-BBD7-CCE9431645EC}">
              <a14:shadowObscured xmlns:a14="http://schemas.microsoft.com/office/drawing/2010/main"/>
            </a:ext>
          </a:extLst>
        </p:spPr>
      </p:pic>
      <p:sp>
        <p:nvSpPr>
          <p:cNvPr id="15" name="Title 1"/>
          <p:cNvSpPr>
            <a:spLocks noGrp="1"/>
          </p:cNvSpPr>
          <p:nvPr>
            <p:ph type="ctrTitle"/>
          </p:nvPr>
        </p:nvSpPr>
        <p:spPr>
          <a:xfrm>
            <a:off x="1903751" y="1157784"/>
            <a:ext cx="7749915" cy="948254"/>
          </a:xfrm>
          <a:ln>
            <a:solidFill>
              <a:schemeClr val="accent1"/>
            </a:solidFill>
          </a:ln>
        </p:spPr>
        <p:txBody>
          <a:bodyPr>
            <a:normAutofit fontScale="90000"/>
          </a:bodyPr>
          <a:lstStyle/>
          <a:p>
            <a:pPr algn="just"/>
            <a:r>
              <a:rPr lang="mn-MN" sz="2200" b="1" dirty="0" smtClean="0">
                <a:solidFill>
                  <a:schemeClr val="accent5">
                    <a:lumMod val="50000"/>
                  </a:schemeClr>
                </a:solidFill>
                <a:latin typeface="Arial" panose="020B0604020202020204" pitchFamily="34" charset="0"/>
                <a:cs typeface="Arial" panose="020B0604020202020204" pitchFamily="34" charset="0"/>
              </a:rPr>
              <a:t>    </a:t>
            </a:r>
            <a:r>
              <a:rPr lang="mn-MN" sz="2200" dirty="0" smtClean="0">
                <a:solidFill>
                  <a:schemeClr val="accent5">
                    <a:lumMod val="50000"/>
                  </a:schemeClr>
                </a:solidFill>
                <a:latin typeface="Arial" panose="020B0604020202020204" pitchFamily="34" charset="0"/>
                <a:cs typeface="Arial" panose="020B0604020202020204" pitchFamily="34" charset="0"/>
              </a:rPr>
              <a:t>11-р сарын 06-ны өдөр  Эрүүл мэндийн төвийн нээлттэй хаалганы өдөрлөгт багш, ажилчид хамрагдлаа. </a:t>
            </a:r>
            <a:r>
              <a:rPr lang="mn-MN" sz="2200" b="1" dirty="0" smtClean="0">
                <a:solidFill>
                  <a:schemeClr val="accent5">
                    <a:lumMod val="50000"/>
                  </a:schemeClr>
                </a:solidFill>
                <a:latin typeface="Arial" panose="020B0604020202020204" pitchFamily="34" charset="0"/>
                <a:cs typeface="Arial" panose="020B0604020202020204" pitchFamily="34" charset="0"/>
              </a:rPr>
              <a:t/>
            </a:r>
            <a:br>
              <a:rPr lang="mn-MN" sz="2200" b="1" dirty="0" smtClean="0">
                <a:solidFill>
                  <a:schemeClr val="accent5">
                    <a:lumMod val="50000"/>
                  </a:schemeClr>
                </a:solidFill>
                <a:latin typeface="Arial" panose="020B0604020202020204" pitchFamily="34" charset="0"/>
                <a:cs typeface="Arial" panose="020B0604020202020204" pitchFamily="34" charset="0"/>
              </a:rPr>
            </a:br>
            <a:endParaRPr lang="en-US" sz="2000" b="1" dirty="0">
              <a:solidFill>
                <a:schemeClr val="accent5">
                  <a:lumMod val="50000"/>
                </a:schemeClr>
              </a:solidFill>
              <a:latin typeface="Arial" panose="020B0604020202020204" pitchFamily="34" charset="0"/>
              <a:cs typeface="Arial" panose="020B0604020202020204" pitchFamily="34" charset="0"/>
            </a:endParaRPr>
          </a:p>
        </p:txBody>
      </p:sp>
      <p:pic>
        <p:nvPicPr>
          <p:cNvPr id="17" name="Picture 7" descr="C:\Users\Laptop\Desktop\зураг\126420685_454491562252648_3250277167018747131_n.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3751" y="2170539"/>
            <a:ext cx="3165616" cy="3182033"/>
          </a:xfrm>
          <a:prstGeom prst="rect">
            <a:avLst/>
          </a:prstGeom>
          <a:noFill/>
          <a:extLst>
            <a:ext uri="{909E8E84-426E-40DD-AFC4-6F175D3DCCD1}">
              <a14:hiddenFill xmlns:a14="http://schemas.microsoft.com/office/drawing/2010/main">
                <a:solidFill>
                  <a:srgbClr val="FFFFFF"/>
                </a:solidFill>
              </a14:hiddenFill>
            </a:ext>
          </a:extLst>
        </p:spPr>
      </p:pic>
      <p:sp>
        <p:nvSpPr>
          <p:cNvPr id="21" name="Title 1"/>
          <p:cNvSpPr txBox="1">
            <a:spLocks/>
          </p:cNvSpPr>
          <p:nvPr/>
        </p:nvSpPr>
        <p:spPr>
          <a:xfrm>
            <a:off x="1200833" y="5586804"/>
            <a:ext cx="9887985" cy="740428"/>
          </a:xfrm>
          <a:prstGeom prst="rect">
            <a:avLst/>
          </a:prstGeom>
          <a:ln>
            <a:solidFill>
              <a:schemeClr val="accent1"/>
            </a:solidFill>
          </a:ln>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mn-MN" sz="2000" dirty="0" smtClean="0">
                <a:latin typeface="Arial" panose="020B0604020202020204" pitchFamily="34" charset="0"/>
                <a:cs typeface="Arial" panose="020B0604020202020204" pitchFamily="34" charset="0"/>
              </a:rPr>
              <a:t>11-р сарын 12-ны өдөр Цар тахалтай холбоотойгоор Маск зүүх нөлөөллийн ажлын хүрээнд цахим орчиноор дамжуулан эцэг эх, хүүхдүүдэд хүргэн ажиллаж байна . </a:t>
            </a:r>
            <a:endParaRPr lang="en-US" sz="2000" dirty="0">
              <a:latin typeface="Arial" panose="020B0604020202020204" pitchFamily="34" charset="0"/>
              <a:cs typeface="Arial" panose="020B0604020202020204" pitchFamily="34" charset="0"/>
            </a:endParaRPr>
          </a:p>
        </p:txBody>
      </p:sp>
      <p:pic>
        <p:nvPicPr>
          <p:cNvPr id="22" name="Picture 2" descr="C:\Users\Laptop\Desktop\зураг\125518464_1061905454232507_307097061565311887_n.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44647" y="2170539"/>
            <a:ext cx="3384200" cy="3182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02664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200833" y="331845"/>
            <a:ext cx="9672395" cy="57483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mn-MN" sz="3600" u="sng" dirty="0" smtClean="0"/>
              <a:t>Нийгмийн бодлогын хүрээнд: </a:t>
            </a:r>
            <a:r>
              <a:rPr lang="mn-MN" sz="3600" b="1" i="1" u="sng" dirty="0" smtClean="0"/>
              <a:t>Сургууль</a:t>
            </a:r>
            <a:r>
              <a:rPr lang="mn-MN" sz="3600" u="sng" dirty="0" smtClean="0"/>
              <a:t> </a:t>
            </a:r>
            <a:endParaRPr lang="en-US" sz="3600" u="sng" dirty="0"/>
          </a:p>
        </p:txBody>
      </p:sp>
      <p:sp>
        <p:nvSpPr>
          <p:cNvPr id="8" name="Rectangle 7"/>
          <p:cNvSpPr/>
          <p:nvPr/>
        </p:nvSpPr>
        <p:spPr>
          <a:xfrm rot="5400000">
            <a:off x="-1378273" y="3136099"/>
            <a:ext cx="3786614" cy="646331"/>
          </a:xfrm>
          <a:prstGeom prst="rect">
            <a:avLst/>
          </a:prstGeom>
        </p:spPr>
        <p:txBody>
          <a:bodyPr wrap="none">
            <a:spAutoFit/>
          </a:bodyPr>
          <a:lstStyle/>
          <a:p>
            <a:r>
              <a:rPr lang="mn-Mong-CN" sz="3600" b="1" dirty="0" smtClean="0">
                <a:ln w="6600">
                  <a:solidFill>
                    <a:schemeClr val="accent2"/>
                  </a:solidFill>
                  <a:prstDash val="solid"/>
                </a:ln>
                <a:solidFill>
                  <a:schemeClr val="tx2">
                    <a:lumMod val="50000"/>
                  </a:schemeClr>
                </a:solidFill>
                <a:effectLst>
                  <a:outerShdw dist="38100" dir="2700000" algn="tl" rotWithShape="0">
                    <a:schemeClr val="accent2"/>
                  </a:outerShdw>
                </a:effectLst>
              </a:rPr>
              <a:t>ᠨᠡᠶᠢᠭᠡᠮ ᠦᠨ ᠪᠣᠳᠤᠯᠭ᠎ᠠ ᠶᠢᠨ ᠬᠦᠷᠢᠶ᠎ᠡᠨ ᠳᠦ</a:t>
            </a:r>
          </a:p>
        </p:txBody>
      </p:sp>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backgroundRemoval t="4889" b="100000" l="889" r="100000"/>
                    </a14:imgEffect>
                  </a14:imgLayer>
                </a14:imgProps>
              </a:ext>
              <a:ext uri="{28A0092B-C50C-407E-A947-70E740481C1C}">
                <a14:useLocalDpi xmlns:a14="http://schemas.microsoft.com/office/drawing/2010/main" val="0"/>
              </a:ext>
            </a:extLst>
          </a:blip>
          <a:stretch>
            <a:fillRect/>
          </a:stretch>
        </p:blipFill>
        <p:spPr>
          <a:xfrm>
            <a:off x="0" y="144709"/>
            <a:ext cx="1200833" cy="1200833"/>
          </a:xfrm>
          <a:prstGeom prst="rect">
            <a:avLst/>
          </a:prstGeom>
        </p:spPr>
      </p:pic>
      <p:sp>
        <p:nvSpPr>
          <p:cNvPr id="10" name="Rectangle 9"/>
          <p:cNvSpPr/>
          <p:nvPr/>
        </p:nvSpPr>
        <p:spPr>
          <a:xfrm rot="5400000" flipH="1">
            <a:off x="214682" y="3297337"/>
            <a:ext cx="1831813" cy="707886"/>
          </a:xfrm>
          <a:prstGeom prst="rect">
            <a:avLst/>
          </a:prstGeom>
        </p:spPr>
        <p:txBody>
          <a:bodyPr wrap="square">
            <a:spAutoFit/>
          </a:bodyPr>
          <a:lstStyle/>
          <a:p>
            <a:r>
              <a:rPr lang="mn-Mong-CN" sz="4000" b="1" dirty="0">
                <a:ln w="6600">
                  <a:solidFill>
                    <a:srgbClr val="002060"/>
                  </a:solidFill>
                  <a:prstDash val="solid"/>
                </a:ln>
                <a:solidFill>
                  <a:srgbClr val="0070C0"/>
                </a:solidFill>
                <a:effectLst>
                  <a:outerShdw dist="38100" dir="2700000" algn="tl" rotWithShape="0">
                    <a:schemeClr val="accent2"/>
                  </a:outerShdw>
                </a:effectLst>
              </a:rPr>
              <a:t>ᠰᠤᠷᠭᠠᠭᠤᠯᠢ</a:t>
            </a:r>
          </a:p>
        </p:txBody>
      </p:sp>
      <p:pic>
        <p:nvPicPr>
          <p:cNvPr id="12" name="Picture 11" descr="C:\Users\Dell\Pictures\IMG_1927.JPG"/>
          <p:cNvPicPr/>
          <p:nvPr/>
        </p:nvPicPr>
        <p:blipFill rotWithShape="1">
          <a:blip r:embed="rId4" cstate="print">
            <a:extLst>
              <a:ext uri="{BEBA8EAE-BF5A-486C-A8C5-ECC9F3942E4B}">
                <a14:imgProps xmlns:a14="http://schemas.microsoft.com/office/drawing/2010/main">
                  <a14:imgLayer r:embed="rId5">
                    <a14:imgEffect>
                      <a14:backgroundRemoval t="38828" b="81172" l="15556" r="84306"/>
                    </a14:imgEffect>
                  </a14:imgLayer>
                </a14:imgProps>
              </a:ext>
              <a:ext uri="{28A0092B-C50C-407E-A947-70E740481C1C}">
                <a14:useLocalDpi xmlns:a14="http://schemas.microsoft.com/office/drawing/2010/main" val="0"/>
              </a:ext>
            </a:extLst>
          </a:blip>
          <a:srcRect l="14316" t="42187" r="15599" b="18871"/>
          <a:stretch/>
        </p:blipFill>
        <p:spPr bwMode="auto">
          <a:xfrm>
            <a:off x="10670777" y="221887"/>
            <a:ext cx="1360291" cy="1139609"/>
          </a:xfrm>
          <a:prstGeom prst="rect">
            <a:avLst/>
          </a:prstGeom>
          <a:noFill/>
          <a:ln>
            <a:noFill/>
          </a:ln>
          <a:extLst>
            <a:ext uri="{53640926-AAD7-44D8-BBD7-CCE9431645EC}">
              <a14:shadowObscured xmlns:a14="http://schemas.microsoft.com/office/drawing/2010/main"/>
            </a:ext>
          </a:extLst>
        </p:spPr>
      </p:pic>
      <p:pic>
        <p:nvPicPr>
          <p:cNvPr id="13" name="Content Placeholder 7" descr="C:\Users\Dell\Pictures\IMG_1927.JPG"/>
          <p:cNvPicPr>
            <a:picLocks noGrp="1"/>
          </p:cNvPicPr>
          <p:nvPr>
            <p:ph idx="1"/>
          </p:nvPr>
        </p:nvPicPr>
        <p:blipFill rotWithShape="1">
          <a:blip r:embed="rId6" cstate="print">
            <a:extLst>
              <a:ext uri="{BEBA8EAE-BF5A-486C-A8C5-ECC9F3942E4B}">
                <a14:imgProps xmlns:a14="http://schemas.microsoft.com/office/drawing/2010/main">
                  <a14:imgLayer r:embed="rId7">
                    <a14:imgEffect>
                      <a14:backgroundRemoval t="46094" b="70625" l="30139" r="68194"/>
                    </a14:imgEffect>
                  </a14:imgLayer>
                </a14:imgProps>
              </a:ext>
              <a:ext uri="{28A0092B-C50C-407E-A947-70E740481C1C}">
                <a14:useLocalDpi xmlns:a14="http://schemas.microsoft.com/office/drawing/2010/main" val="0"/>
              </a:ext>
            </a:extLst>
          </a:blip>
          <a:srcRect l="14316" t="42187" r="15599" b="18871"/>
          <a:stretch/>
        </p:blipFill>
        <p:spPr bwMode="auto">
          <a:xfrm>
            <a:off x="10509847" y="17463"/>
            <a:ext cx="1682153" cy="1428297"/>
          </a:xfrm>
          <a:prstGeom prst="rect">
            <a:avLst/>
          </a:prstGeom>
          <a:noFill/>
          <a:ln>
            <a:noFill/>
          </a:ln>
          <a:extLst>
            <a:ext uri="{53640926-AAD7-44D8-BBD7-CCE9431645EC}">
              <a14:shadowObscured xmlns:a14="http://schemas.microsoft.com/office/drawing/2010/main"/>
            </a:ext>
          </a:extLst>
        </p:spPr>
      </p:pic>
      <p:sp>
        <p:nvSpPr>
          <p:cNvPr id="14" name="Title 1"/>
          <p:cNvSpPr txBox="1">
            <a:spLocks/>
          </p:cNvSpPr>
          <p:nvPr/>
        </p:nvSpPr>
        <p:spPr>
          <a:xfrm>
            <a:off x="8281208" y="2818818"/>
            <a:ext cx="3749860" cy="2082965"/>
          </a:xfrm>
          <a:prstGeom prst="rect">
            <a:avLst/>
          </a:prstGeom>
          <a:ln>
            <a:solidFill>
              <a:schemeClr val="accent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mn-MN" sz="2400" dirty="0" smtClean="0">
                <a:latin typeface="Arial" panose="020B0604020202020204" pitchFamily="34" charset="0"/>
                <a:cs typeface="Arial" panose="020B0604020202020204" pitchFamily="34" charset="0"/>
              </a:rPr>
              <a:t>11-р сарын 11-ны өдөр Анги танхим, Дотуур байр, үдийн цай зэргийг цэвэрлэж халдваргүйжүүлэлт кварцаар ариутгалаа. </a:t>
            </a:r>
            <a:endParaRPr lang="en-US" sz="2400" dirty="0">
              <a:latin typeface="Arial" panose="020B0604020202020204" pitchFamily="34" charset="0"/>
              <a:cs typeface="Arial" panose="020B0604020202020204" pitchFamily="34" charset="0"/>
            </a:endParaRPr>
          </a:p>
        </p:txBody>
      </p:sp>
      <p:pic>
        <p:nvPicPr>
          <p:cNvPr id="15" name="Picture 2" descr="C:\Users\Laptop\Desktop\зураг\125532769_383596232886599_105338971149964160_n.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45201" y="2163985"/>
            <a:ext cx="2952328" cy="367240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C:\Users\Laptop\Desktop\зураг\122080060_984607722041764_4411716898845457570_n.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58122" y="2163985"/>
            <a:ext cx="3024336"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413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200833" y="331845"/>
            <a:ext cx="9672395" cy="57483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mn-MN" sz="3600" u="sng" dirty="0" smtClean="0"/>
              <a:t>Нийгмийн бодлогын хүрээнд: </a:t>
            </a:r>
            <a:r>
              <a:rPr lang="mn-MN" sz="3600" b="1" i="1" u="sng" dirty="0" smtClean="0"/>
              <a:t>Сургууль</a:t>
            </a:r>
            <a:r>
              <a:rPr lang="mn-MN" sz="3600" u="sng" dirty="0" smtClean="0"/>
              <a:t> </a:t>
            </a:r>
            <a:endParaRPr lang="en-US" sz="3600" u="sng" dirty="0"/>
          </a:p>
        </p:txBody>
      </p:sp>
      <p:sp>
        <p:nvSpPr>
          <p:cNvPr id="7" name="Rectangle 6"/>
          <p:cNvSpPr/>
          <p:nvPr/>
        </p:nvSpPr>
        <p:spPr>
          <a:xfrm rot="5400000">
            <a:off x="-1378273" y="3136099"/>
            <a:ext cx="3786614" cy="646331"/>
          </a:xfrm>
          <a:prstGeom prst="rect">
            <a:avLst/>
          </a:prstGeom>
        </p:spPr>
        <p:txBody>
          <a:bodyPr wrap="none">
            <a:spAutoFit/>
          </a:bodyPr>
          <a:lstStyle/>
          <a:p>
            <a:r>
              <a:rPr lang="mn-Mong-CN" sz="3600" b="1" dirty="0" smtClean="0">
                <a:ln w="6600">
                  <a:solidFill>
                    <a:schemeClr val="accent2"/>
                  </a:solidFill>
                  <a:prstDash val="solid"/>
                </a:ln>
                <a:solidFill>
                  <a:schemeClr val="tx2">
                    <a:lumMod val="50000"/>
                  </a:schemeClr>
                </a:solidFill>
                <a:effectLst>
                  <a:outerShdw dist="38100" dir="2700000" algn="tl" rotWithShape="0">
                    <a:schemeClr val="accent2"/>
                  </a:outerShdw>
                </a:effectLst>
              </a:rPr>
              <a:t>ᠨᠡᠶᠢᠭᠡᠮ ᠦᠨ ᠪᠣᠳᠤᠯᠭ᠎ᠠ ᠶᠢᠨ ᠬᠦᠷᠢᠶ᠎ᠡᠨ ᠳᠦ</a:t>
            </a:r>
          </a:p>
        </p:txBody>
      </p:sp>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backgroundRemoval t="4889" b="100000" l="889" r="100000"/>
                    </a14:imgEffect>
                  </a14:imgLayer>
                </a14:imgProps>
              </a:ext>
              <a:ext uri="{28A0092B-C50C-407E-A947-70E740481C1C}">
                <a14:useLocalDpi xmlns:a14="http://schemas.microsoft.com/office/drawing/2010/main" val="0"/>
              </a:ext>
            </a:extLst>
          </a:blip>
          <a:stretch>
            <a:fillRect/>
          </a:stretch>
        </p:blipFill>
        <p:spPr>
          <a:xfrm>
            <a:off x="0" y="144709"/>
            <a:ext cx="1200833" cy="1200833"/>
          </a:xfrm>
          <a:prstGeom prst="rect">
            <a:avLst/>
          </a:prstGeom>
        </p:spPr>
      </p:pic>
      <p:sp>
        <p:nvSpPr>
          <p:cNvPr id="9" name="Rectangle 8"/>
          <p:cNvSpPr/>
          <p:nvPr/>
        </p:nvSpPr>
        <p:spPr>
          <a:xfrm rot="5400000" flipH="1">
            <a:off x="214682" y="3297337"/>
            <a:ext cx="1831813" cy="707886"/>
          </a:xfrm>
          <a:prstGeom prst="rect">
            <a:avLst/>
          </a:prstGeom>
        </p:spPr>
        <p:txBody>
          <a:bodyPr wrap="square">
            <a:spAutoFit/>
          </a:bodyPr>
          <a:lstStyle/>
          <a:p>
            <a:r>
              <a:rPr lang="mn-Mong-CN" sz="4000" b="1" dirty="0">
                <a:ln w="6600">
                  <a:solidFill>
                    <a:srgbClr val="002060"/>
                  </a:solidFill>
                  <a:prstDash val="solid"/>
                </a:ln>
                <a:solidFill>
                  <a:srgbClr val="0070C0"/>
                </a:solidFill>
                <a:effectLst>
                  <a:outerShdw dist="38100" dir="2700000" algn="tl" rotWithShape="0">
                    <a:schemeClr val="accent2"/>
                  </a:outerShdw>
                </a:effectLst>
              </a:rPr>
              <a:t>ᠰᠤᠷᠭᠠᠭᠤᠯᠢ</a:t>
            </a:r>
          </a:p>
        </p:txBody>
      </p:sp>
      <p:pic>
        <p:nvPicPr>
          <p:cNvPr id="10" name="Picture 9" descr="C:\Users\Dell\Pictures\IMG_1927.JPG"/>
          <p:cNvPicPr/>
          <p:nvPr/>
        </p:nvPicPr>
        <p:blipFill rotWithShape="1">
          <a:blip r:embed="rId4" cstate="print">
            <a:extLst>
              <a:ext uri="{BEBA8EAE-BF5A-486C-A8C5-ECC9F3942E4B}">
                <a14:imgProps xmlns:a14="http://schemas.microsoft.com/office/drawing/2010/main">
                  <a14:imgLayer r:embed="rId5">
                    <a14:imgEffect>
                      <a14:backgroundRemoval t="38828" b="81172" l="15556" r="84306"/>
                    </a14:imgEffect>
                  </a14:imgLayer>
                </a14:imgProps>
              </a:ext>
              <a:ext uri="{28A0092B-C50C-407E-A947-70E740481C1C}">
                <a14:useLocalDpi xmlns:a14="http://schemas.microsoft.com/office/drawing/2010/main" val="0"/>
              </a:ext>
            </a:extLst>
          </a:blip>
          <a:srcRect l="14316" t="42187" r="15599" b="18871"/>
          <a:stretch/>
        </p:blipFill>
        <p:spPr bwMode="auto">
          <a:xfrm>
            <a:off x="10615924" y="167467"/>
            <a:ext cx="1360291" cy="1139609"/>
          </a:xfrm>
          <a:prstGeom prst="rect">
            <a:avLst/>
          </a:prstGeom>
          <a:noFill/>
          <a:ln>
            <a:noFill/>
          </a:ln>
          <a:extLst>
            <a:ext uri="{53640926-AAD7-44D8-BBD7-CCE9431645EC}">
              <a14:shadowObscured xmlns:a14="http://schemas.microsoft.com/office/drawing/2010/main"/>
            </a:ext>
          </a:extLst>
        </p:spPr>
      </p:pic>
      <p:sp>
        <p:nvSpPr>
          <p:cNvPr id="12" name="Title 1"/>
          <p:cNvSpPr txBox="1">
            <a:spLocks/>
          </p:cNvSpPr>
          <p:nvPr/>
        </p:nvSpPr>
        <p:spPr>
          <a:xfrm>
            <a:off x="899592" y="620688"/>
            <a:ext cx="6858000" cy="17364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8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endParaRPr lang="en-US" sz="2000" dirty="0">
              <a:solidFill>
                <a:schemeClr val="accent5">
                  <a:lumMod val="50000"/>
                </a:schemeClr>
              </a:solidFill>
              <a:latin typeface="Arial" panose="020B0604020202020204" pitchFamily="34" charset="0"/>
              <a:cs typeface="Arial" panose="020B0604020202020204" pitchFamily="34" charset="0"/>
            </a:endParaRPr>
          </a:p>
        </p:txBody>
      </p:sp>
      <p:pic>
        <p:nvPicPr>
          <p:cNvPr id="19" name="Content Placeholder 7" descr="C:\Users\Dell\Pictures\IMG_1927.JPG"/>
          <p:cNvPicPr>
            <a:picLocks/>
          </p:cNvPicPr>
          <p:nvPr/>
        </p:nvPicPr>
        <p:blipFill rotWithShape="1">
          <a:blip r:embed="rId6" cstate="print">
            <a:extLst>
              <a:ext uri="{BEBA8EAE-BF5A-486C-A8C5-ECC9F3942E4B}">
                <a14:imgProps xmlns:a14="http://schemas.microsoft.com/office/drawing/2010/main">
                  <a14:imgLayer r:embed="rId7">
                    <a14:imgEffect>
                      <a14:backgroundRemoval t="46094" b="70625" l="30139" r="68194"/>
                    </a14:imgEffect>
                  </a14:imgLayer>
                </a14:imgProps>
              </a:ext>
              <a:ext uri="{28A0092B-C50C-407E-A947-70E740481C1C}">
                <a14:useLocalDpi xmlns:a14="http://schemas.microsoft.com/office/drawing/2010/main" val="0"/>
              </a:ext>
            </a:extLst>
          </a:blip>
          <a:srcRect l="14316" t="42187" r="15599" b="18871"/>
          <a:stretch/>
        </p:blipFill>
        <p:spPr bwMode="auto">
          <a:xfrm>
            <a:off x="10454992" y="-10366"/>
            <a:ext cx="1682153" cy="1428297"/>
          </a:xfrm>
          <a:prstGeom prst="rect">
            <a:avLst/>
          </a:prstGeom>
          <a:noFill/>
          <a:ln>
            <a:noFill/>
          </a:ln>
          <a:extLst>
            <a:ext uri="{53640926-AAD7-44D8-BBD7-CCE9431645EC}">
              <a14:shadowObscured xmlns:a14="http://schemas.microsoft.com/office/drawing/2010/main"/>
            </a:ext>
          </a:extLst>
        </p:spPr>
      </p:pic>
      <p:sp>
        <p:nvSpPr>
          <p:cNvPr id="14" name="Content Placeholder 2"/>
          <p:cNvSpPr txBox="1">
            <a:spLocks/>
          </p:cNvSpPr>
          <p:nvPr/>
        </p:nvSpPr>
        <p:spPr>
          <a:xfrm>
            <a:off x="1475656" y="1248888"/>
            <a:ext cx="10381563" cy="5492480"/>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mn-MN" dirty="0" smtClean="0">
              <a:ln>
                <a:solidFill>
                  <a:schemeClr val="bg2">
                    <a:lumMod val="50000"/>
                  </a:schemeClr>
                </a:solidFill>
              </a:ln>
            </a:endParaRPr>
          </a:p>
          <a:p>
            <a:pPr algn="just"/>
            <a:r>
              <a:rPr lang="mn-MN" dirty="0" smtClean="0">
                <a:ln>
                  <a:solidFill>
                    <a:schemeClr val="bg2">
                      <a:lumMod val="50000"/>
                    </a:schemeClr>
                  </a:solidFill>
                </a:ln>
                <a:solidFill>
                  <a:schemeClr val="tx1">
                    <a:lumMod val="95000"/>
                    <a:lumOff val="5000"/>
                  </a:schemeClr>
                </a:solidFill>
                <a:latin typeface="Arial" pitchFamily="34" charset="0"/>
                <a:cs typeface="Arial" pitchFamily="34" charset="0"/>
              </a:rPr>
              <a:t> 11-р сарын 07-ны Эрүүл мэндийн газраас зохион байгуулсан волейболын тэмцээнд амжилттай оролцсон. </a:t>
            </a:r>
          </a:p>
          <a:p>
            <a:pPr algn="just"/>
            <a:r>
              <a:rPr lang="mn-MN" dirty="0" smtClean="0">
                <a:ln>
                  <a:solidFill>
                    <a:schemeClr val="bg2">
                      <a:lumMod val="50000"/>
                    </a:schemeClr>
                  </a:solidFill>
                </a:ln>
                <a:solidFill>
                  <a:schemeClr val="tx1">
                    <a:lumMod val="95000"/>
                    <a:lumOff val="5000"/>
                  </a:schemeClr>
                </a:solidFill>
                <a:latin typeface="Arial" pitchFamily="34" charset="0"/>
                <a:cs typeface="Arial" pitchFamily="34" charset="0"/>
              </a:rPr>
              <a:t> 11-р сарын 11-ны Хол хорио тогтоосонтой холбогдуулан бага ангийн сурагчдыг эцэг эхчүүдийн гараас гарт хүлээлгэн өгч. Дотуур байрны хүүхдүүдийг эцэг эх, асран хамгаалагчгүй явуулахгүй байх ажлыг зохион байгуулсан.</a:t>
            </a:r>
          </a:p>
          <a:p>
            <a:pPr algn="just"/>
            <a:r>
              <a:rPr lang="mn-MN" dirty="0" smtClean="0">
                <a:ln>
                  <a:solidFill>
                    <a:schemeClr val="bg2">
                      <a:lumMod val="50000"/>
                    </a:schemeClr>
                  </a:solidFill>
                </a:ln>
                <a:solidFill>
                  <a:schemeClr val="tx1">
                    <a:lumMod val="95000"/>
                    <a:lumOff val="5000"/>
                  </a:schemeClr>
                </a:solidFill>
                <a:latin typeface="Arial" pitchFamily="34" charset="0"/>
                <a:cs typeface="Arial" pitchFamily="34" charset="0"/>
              </a:rPr>
              <a:t>Цар тахалтай холбогдуулан Сургуулийн хариуцлагатай жижүүр томилон 11-р сарын 12-16 өдрүүдэд хяналт тавин ажилласан. Үүнд иргэд, иргэдэд үйлчилдэг байгууллагад хяналт тавих сурагчдыг ар гэрээр айлчлах зэрэг ажлыг зохион байгууллаа </a:t>
            </a:r>
          </a:p>
          <a:p>
            <a:pPr algn="just"/>
            <a:r>
              <a:rPr lang="mn-MN" dirty="0" smtClean="0">
                <a:ln>
                  <a:solidFill>
                    <a:schemeClr val="bg2">
                      <a:lumMod val="50000"/>
                    </a:schemeClr>
                  </a:solidFill>
                </a:ln>
                <a:solidFill>
                  <a:schemeClr val="tx1">
                    <a:lumMod val="95000"/>
                    <a:lumOff val="5000"/>
                  </a:schemeClr>
                </a:solidFill>
                <a:latin typeface="Arial" pitchFamily="34" charset="0"/>
                <a:cs typeface="Arial" pitchFamily="34" charset="0"/>
              </a:rPr>
              <a:t>Хичээл сургалтын үйл ажиллагаа зогссонтой холбогдон сурагчид хичээлээ цахимаар үзэж байна. Багш нар хяналт тавин хичээлийн тэмдэглэлийг шалган ажиллаж байна. </a:t>
            </a:r>
          </a:p>
          <a:p>
            <a:pPr algn="just"/>
            <a:r>
              <a:rPr lang="mn-MN" dirty="0" smtClean="0">
                <a:ln>
                  <a:solidFill>
                    <a:schemeClr val="bg2">
                      <a:lumMod val="50000"/>
                    </a:schemeClr>
                  </a:solidFill>
                </a:ln>
                <a:solidFill>
                  <a:schemeClr val="tx1">
                    <a:lumMod val="95000"/>
                    <a:lumOff val="5000"/>
                  </a:schemeClr>
                </a:solidFill>
                <a:latin typeface="Arial" pitchFamily="34" charset="0"/>
                <a:cs typeface="Arial" pitchFamily="34" charset="0"/>
              </a:rPr>
              <a:t>Сурагчдын ирц, тоон мэдээллүүддээ цахим системдээ тогтмол оруулж ажиллаж байна.</a:t>
            </a:r>
          </a:p>
          <a:p>
            <a:pPr algn="just"/>
            <a:r>
              <a:rPr lang="mn-MN" dirty="0" smtClean="0">
                <a:ln>
                  <a:solidFill>
                    <a:schemeClr val="bg2">
                      <a:lumMod val="50000"/>
                    </a:schemeClr>
                  </a:solidFill>
                </a:ln>
                <a:solidFill>
                  <a:schemeClr val="tx1">
                    <a:lumMod val="95000"/>
                    <a:lumOff val="5000"/>
                  </a:schemeClr>
                </a:solidFill>
                <a:latin typeface="Arial" pitchFamily="34" charset="0"/>
                <a:cs typeface="Arial" pitchFamily="34" charset="0"/>
              </a:rPr>
              <a:t>Хамран сургах тойрог, Дэмжлэг хэрэгтэй сурагч, хүнсний талон авдаг сурагч зэрэг шаардлагатай судалгааг хүргүүлэн ажиллаж байна. </a:t>
            </a:r>
            <a:endParaRPr lang="en-US" dirty="0">
              <a:ln>
                <a:solidFill>
                  <a:schemeClr val="bg2">
                    <a:lumMod val="50000"/>
                  </a:schemeClr>
                </a:solidFill>
              </a:ln>
              <a:solidFill>
                <a:schemeClr val="tx1">
                  <a:lumMod val="95000"/>
                  <a:lumOff val="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00234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TotalTime>
  <Words>813</Words>
  <Application>Microsoft Office PowerPoint</Application>
  <PresentationFormat>Widescreen</PresentationFormat>
  <Paragraphs>75</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Arial Mon</vt:lpstr>
      <vt:lpstr>Calibri</vt:lpstr>
      <vt:lpstr>Calibri Light</vt:lpstr>
      <vt:lpstr>Mongolian Baiti</vt:lpstr>
      <vt:lpstr>MongolianScript</vt:lpstr>
      <vt:lpstr>Times New Roman</vt:lpstr>
      <vt:lpstr>Office Theme</vt:lpstr>
      <vt:lpstr>PowerPoint Presentation</vt:lpstr>
      <vt:lpstr>Удирдлага зохион байгуулалтын хүрээнд:</vt:lpstr>
      <vt:lpstr>Удирдлага зохион байгуулалтын хүрээнд:</vt:lpstr>
      <vt:lpstr>Нийгмийн бодлогын хүрээнд: Эрүүл мэндийн төв</vt:lpstr>
      <vt:lpstr>PowerPoint Presentation</vt:lpstr>
      <vt:lpstr>Нийгмийн бодлогын хүрээнд:Сургууль </vt:lpstr>
      <vt:lpstr>    11-р сарын 06-ны өдөр  Эрүүл мэндийн төвийн нээлттэй хаалганы өдөрлөгт багш, ажилчид хамрагдлаа.  </vt:lpstr>
      <vt:lpstr>PowerPoint Presentation</vt:lpstr>
      <vt:lpstr>PowerPoint Presentation</vt:lpstr>
      <vt:lpstr>4-р цэцэрлэгийн эрхлэгч Ч.Отгонцэцэг өдөр бүр сумын шуурхай хуралд суун багш, ажилчдыг холбогдох мэдээллээр бүрэн ханган ажиллаж байна.   Мөн багш нар өөрсдийн бүлгийн груп дээр теле хичээлийн хуваарь болон теле хичээлийг шэйр хийхээс гадна өөрсдөө хичээл бэлгэн хүргэж байна.   3 бүлгийн нийт хүүхдийн хамрагдалт 53 хувьтай байна. Ковид-19 цар тахлаас сэргийлэх зөвлөмжийг багш, ажилчид 4-р цэцэрлэгийн груп дээр байнгын шэйрлэн байршуулж эцэг эхчүүдэд хүргэн ажиллаж, эрхлэгч болон багш нар шаардлагатай судалгаа, тайлан, материалуудыг холбогдох байгууллагуудад илгээн ажиллаж байна.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14</cp:revision>
  <dcterms:created xsi:type="dcterms:W3CDTF">2020-11-22T14:08:13Z</dcterms:created>
  <dcterms:modified xsi:type="dcterms:W3CDTF">2020-11-23T03:24:44Z</dcterms:modified>
</cp:coreProperties>
</file>