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9" r:id="rId3"/>
    <p:sldId id="259" r:id="rId4"/>
    <p:sldId id="28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81" r:id="rId15"/>
    <p:sldId id="282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1ED6-7ECE-42B0-9DE5-D5DB8DDD5ED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A20-49FA-4D2A-BCC1-8E85C89CF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3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1ED6-7ECE-42B0-9DE5-D5DB8DDD5ED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A20-49FA-4D2A-BCC1-8E85C89CF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8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1ED6-7ECE-42B0-9DE5-D5DB8DDD5ED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A20-49FA-4D2A-BCC1-8E85C89CF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63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1ED6-7ECE-42B0-9DE5-D5DB8DDD5ED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A20-49FA-4D2A-BCC1-8E85C89CF5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8425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1ED6-7ECE-42B0-9DE5-D5DB8DDD5ED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A20-49FA-4D2A-BCC1-8E85C89CF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21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1ED6-7ECE-42B0-9DE5-D5DB8DDD5ED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A20-49FA-4D2A-BCC1-8E85C89CF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83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1ED6-7ECE-42B0-9DE5-D5DB8DDD5ED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A20-49FA-4D2A-BCC1-8E85C89CF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83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1ED6-7ECE-42B0-9DE5-D5DB8DDD5ED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A20-49FA-4D2A-BCC1-8E85C89CF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96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1ED6-7ECE-42B0-9DE5-D5DB8DDD5ED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A20-49FA-4D2A-BCC1-8E85C89CF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6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1ED6-7ECE-42B0-9DE5-D5DB8DDD5ED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A20-49FA-4D2A-BCC1-8E85C89CF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2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1ED6-7ECE-42B0-9DE5-D5DB8DDD5ED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A20-49FA-4D2A-BCC1-8E85C89CF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0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1ED6-7ECE-42B0-9DE5-D5DB8DDD5ED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A20-49FA-4D2A-BCC1-8E85C89CF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7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1ED6-7ECE-42B0-9DE5-D5DB8DDD5ED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A20-49FA-4D2A-BCC1-8E85C89CF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1ED6-7ECE-42B0-9DE5-D5DB8DDD5ED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A20-49FA-4D2A-BCC1-8E85C89CF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4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1ED6-7ECE-42B0-9DE5-D5DB8DDD5ED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A20-49FA-4D2A-BCC1-8E85C89CF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8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1ED6-7ECE-42B0-9DE5-D5DB8DDD5ED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A20-49FA-4D2A-BCC1-8E85C89CF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9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1ED6-7ECE-42B0-9DE5-D5DB8DDD5ED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3A20-49FA-4D2A-BCC1-8E85C89CF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1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41D1ED6-7ECE-42B0-9DE5-D5DB8DDD5ED1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F3A20-49FA-4D2A-BCC1-8E85C89CF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57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microsoft.com/office/2007/relationships/hdphoto" Target="../media/hdphoto1.wdp"/><Relationship Id="rId7" Type="http://schemas.openxmlformats.org/officeDocument/2006/relationships/image" Target="../media/image4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microsoft.com/office/2007/relationships/hdphoto" Target="../media/hdphoto1.wdp"/><Relationship Id="rId7" Type="http://schemas.openxmlformats.org/officeDocument/2006/relationships/image" Target="../media/image4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7.jpeg"/><Relationship Id="rId4" Type="http://schemas.openxmlformats.org/officeDocument/2006/relationships/image" Target="../media/image21.jpeg"/><Relationship Id="rId9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microsoft.com/office/2007/relationships/hdphoto" Target="../media/hdphoto1.wdp"/><Relationship Id="rId7" Type="http://schemas.openxmlformats.org/officeDocument/2006/relationships/image" Target="../media/image5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21.jpeg"/><Relationship Id="rId9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microsoft.com/office/2007/relationships/hdphoto" Target="../media/hdphoto1.wdp"/><Relationship Id="rId7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microsoft.com/office/2007/relationships/hdphoto" Target="../media/hdphoto1.wdp"/><Relationship Id="rId7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6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30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5.jpeg"/><Relationship Id="rId4" Type="http://schemas.openxmlformats.org/officeDocument/2006/relationships/image" Target="../media/image21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60"/>
                    </a14:imgEffect>
                    <a14:imgEffect>
                      <a14:saturation sat="2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2324587" y="454078"/>
            <a:ext cx="7605634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mn-MN" sz="2400" b="1" dirty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Говьсүмбэр аймаг Баянтал сум</a:t>
            </a:r>
            <a:endParaRPr lang="en-US" sz="2400" b="1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extLst/>
          </p:cNvPr>
          <p:cNvSpPr/>
          <p:nvPr/>
        </p:nvSpPr>
        <p:spPr>
          <a:xfrm>
            <a:off x="1261490" y="2184267"/>
            <a:ext cx="9731828" cy="116955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endParaRPr lang="mn-MN" sz="1100" b="1" dirty="0">
              <a:ln/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mn-MN" sz="1100" b="1" dirty="0">
              <a:ln/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БАЯНТАЛ СУМЫН 2020 ОНЫ ОРОН НУТГИЙН ХӨГЖЛИЙН САНГИЙН ХӨРӨНГӨӨР ХИЙГДСЭН АЖЛЫН ТАЙЛАН</a:t>
            </a:r>
            <a:endParaRPr lang="en-US" sz="2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1448" y="4924697"/>
            <a:ext cx="88321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mn-MN" sz="2000" b="1" dirty="0">
                <a:ln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Тайлан бэлтгэсэн: </a:t>
            </a:r>
          </a:p>
          <a:p>
            <a:pPr algn="ctr">
              <a:defRPr/>
            </a:pPr>
            <a:r>
              <a:rPr lang="mn-MN" sz="2000" b="1" dirty="0">
                <a:ln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НИЙГМИЙН БОДЛОГО, ХУДАЛДАН АВАХ АЖИЛЛАГАА</a:t>
            </a:r>
            <a:r>
              <a:rPr lang="en-US" sz="2000" b="1" dirty="0">
                <a:ln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b="1" dirty="0">
                <a:ln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ХАРИУЦСАН </a:t>
            </a:r>
            <a:endParaRPr lang="mn-MN" sz="2000" b="1" dirty="0" smtClean="0">
              <a:ln/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mn-MN" sz="2000" b="1" dirty="0" smtClean="0">
                <a:ln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МЭРГЭЖИЛТЭН </a:t>
            </a:r>
            <a:r>
              <a:rPr lang="mn-MN" sz="2000" b="1" dirty="0">
                <a:ln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М.БОДЬГЭРЭЛ</a:t>
            </a:r>
            <a:endParaRPr lang="en-US" sz="2000" b="1" dirty="0">
              <a:ln/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44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60"/>
                    </a14:imgEffect>
                    <a14:imgEffect>
                      <a14:saturation sat="2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861821" y="214290"/>
            <a:ext cx="7391814" cy="119848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mn-MN" altLang="en-US" sz="4400" dirty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mn-MN" altLang="en-US" sz="4400" dirty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mn-MN" altLang="en-US" sz="18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mn-MN" altLang="en-US" sz="44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02" y="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03512" y="321297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000" dirty="0"/>
          </a:p>
          <a:p>
            <a:pPr algn="just"/>
            <a:endParaRPr lang="mn-M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850" y="1228216"/>
            <a:ext cx="3511658" cy="2338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850" y="3836873"/>
            <a:ext cx="3443466" cy="2582599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1293225" y="274119"/>
            <a:ext cx="9718764" cy="6420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mn-M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ХЭРЭГЖИЛТ:</a:t>
            </a:r>
            <a:r>
              <a:rPr lang="mn-MN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ЖИЖИГ ТЭРЭГ ХУДАЛДАН АВАХ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1"/>
          <p:cNvSpPr txBox="1">
            <a:spLocks/>
          </p:cNvSpPr>
          <p:nvPr/>
        </p:nvSpPr>
        <p:spPr>
          <a:xfrm>
            <a:off x="1293225" y="1495233"/>
            <a:ext cx="4154431" cy="4992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None/>
            </a:pP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Засаг даргын 2020 оны 01-р сарын 06-ны өдрийн А/01 тоот захирамжаар тендерт оролцогчийг сонгон шалгаруулах ажлын хэсгийг 5 хүний бүрэлдэхүүнтэйгээр комиссыг байгуулсан. 2020 оны 03-р сарын 24-ний өдөр “Очирт хөрс”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ХХК-тай гэрээ байгуулсан. Тендерийн барааг хүлээж авах 5 хүний бүрэлдэхүүнтэй комиссыг Засаг даргын 2020 оны 04-р сарын 24-ны өдрийн А/44 тоот захирамжаар байгуулж, уг ажлыг 2020 оны 07-р сарын 01-ны өдөр бүрэн хүлээн авсан.</a:t>
            </a:r>
          </a:p>
          <a:p>
            <a:pPr marL="0" indent="0" algn="ctr">
              <a:buNone/>
            </a:pP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БАТЛАГДСАН ТӨСӨВ: </a:t>
            </a:r>
          </a:p>
          <a:p>
            <a:pPr marL="0" indent="0" algn="ctr">
              <a:buNone/>
            </a:pP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13,500,000 ТӨГРӨГ</a:t>
            </a:r>
          </a:p>
          <a:p>
            <a:pPr marL="0" indent="0" algn="ctr">
              <a:buNone/>
            </a:pP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ГЭРЭЭНИЙ ДҮН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13,500,000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endParaRPr lang="mn-MN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az-Cyrl-A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ЖЛЫН ГҮЙЦЭТГЭЛ: 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ХУВЬ</a:t>
            </a:r>
            <a:endParaRPr lang="mn-MN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mn-MN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mn-MN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952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632 C 0.06692 -0.0632 0.12291 -0.00718 0.12291 0.0618 C 0.12291 0.13078 0.06692 0.1868 -0.00209 0.1868 C -0.0711 0.1868 -0.12709 0.13078 -0.12709 0.0618 C -0.12709 -0.00718 -0.0711 -0.0632 -0.00209 -0.0632 Z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60"/>
                    </a14:imgEffect>
                    <a14:imgEffect>
                      <a14:saturation sat="2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43" y="20223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931817" y="1458867"/>
            <a:ext cx="5103223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Засаг даргын 2020 оны 02-р сарын 12-ны өдрийн А/26 тоот захирамжаар тендерт оролцогчийг сонгон шалгаруулах ажлын хэсгийг 5 хүний бүрэлдэхүүнтэйгээр байгуулсан. 2020 оны 04-р сарын 20-ны өдөр “</a:t>
            </a:r>
            <a:r>
              <a:rPr lang="mn-M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Хурд”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иргэдийн бүлэгтэй 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гэрээ байгуулсан. Тендерийн ажлыг хүлээж авах 5 хүний бүрэлдэхүүнтэй комиссыг Засаг даргын 2020 оны 04-р сарын 22-ны өдрийн А/41 тоот захирамжаар байгуулж ажлыг 2020 оны 04-р сарын 30-ны өдөр бүрэн хүлээн авсан.</a:t>
            </a:r>
            <a:endParaRPr lang="mn-M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n-MN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БАТЛАГДСАН ТӨСӨВ: 2,000,000 ТӨГРӨГ</a:t>
            </a:r>
          </a:p>
          <a:p>
            <a:pPr algn="just"/>
            <a:r>
              <a:rPr lang="az-Cyrl-A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ЭРЭЭНИЙ ДҮН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2,00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0,000 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endParaRPr 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z-Cyrl-A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ЖЛЫН ГҮЙЦЭТГЭЛ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100 ХУВЬ</a:t>
            </a:r>
          </a:p>
        </p:txBody>
      </p:sp>
      <p:pic>
        <p:nvPicPr>
          <p:cNvPr id="2052" name="Picture 4" descr="Image may contain: car and outdo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659" y="1458867"/>
            <a:ext cx="2578259" cy="257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293225" y="770760"/>
            <a:ext cx="9718764" cy="6420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mn-MN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ХЭРЭГЖИЛТ:</a:t>
            </a:r>
            <a:r>
              <a:rPr lang="mn-MN" altLang="en-US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ЕБС-ИЙН</a:t>
            </a:r>
            <a:r>
              <a:rPr lang="en-US" altLang="en-US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altLang="en-US" sz="2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АВТОМАШИНЫ </a:t>
            </a:r>
            <a:r>
              <a:rPr lang="mn-MN" altLang="en-US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ЗАСВАР</a:t>
            </a:r>
            <a:endParaRPr lang="en-US" sz="2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390" y="4082462"/>
            <a:ext cx="3372599" cy="2529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931" y="1458867"/>
            <a:ext cx="2949670" cy="257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10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60"/>
                    </a14:imgEffect>
                    <a14:imgEffect>
                      <a14:saturation sat="2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85" y="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971800" y="185988"/>
            <a:ext cx="73152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scontent.fuln1-2.fna.fbcdn.net/v/t1.0-9/p720x720/97439156_1473559329491367_6203539677308256256_o.jpg?_nc_cat=104&amp;_nc_sid=07e735&amp;_nc_ohc=b7xs7FqOAvoAX8gan29&amp;_nc_ht=scontent.fuln1-2.fna&amp;_nc_tp=6&amp;oh=ebcae59aaf8fa6a470a1588b5b3b7262&amp;oe=5F1E6B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634" y="1923597"/>
            <a:ext cx="3439530" cy="336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may contain: sky and outdo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543" y="1923597"/>
            <a:ext cx="3549830" cy="331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693818" y="877157"/>
            <a:ext cx="9718764" cy="6420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mn-MN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ХЭРЭГЖИЛТ:</a:t>
            </a:r>
            <a:r>
              <a:rPr lang="mn-MN" alt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alt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ХОГНЫ МАШИН АВАХ /ҮҮРДЭГ ХОГИЙН САВЫГ ЗӨӨХ ЗОРИУЛАЛТТАЙ/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1"/>
          <p:cNvSpPr txBox="1">
            <a:spLocks/>
          </p:cNvSpPr>
          <p:nvPr/>
        </p:nvSpPr>
        <p:spPr>
          <a:xfrm>
            <a:off x="365760" y="1434214"/>
            <a:ext cx="4506686" cy="4992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None/>
            </a:pP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Засаг даргын 2020 оны 01-р сарын 20-ны өдрийн А/17 тоот захирамжаар тендерт оролцогчийг сонгон шалгаруулах ажлын хэсгийг 5 хүний бүрэлдэхүүнтэйгээр комисс байгуулагдсан. 2020 оны 03-р сарын 24-ний өдөр “ЭЙ КЭЙ ЮУ”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ХХК-тай гэрээ байгуулсан. Тендерийн барааг хүлээж авах 5 хүний бүрэлдэхүүнтэй комиссыг Засаг даргын 2020 оны 03-р сарын 24-ны өдрийн А/43 тоот захирамжаар байгуулж, уг ажлыг 2020 оны 05-р сарын 18-ны өдөр бүрэн хүлээн авсан.</a:t>
            </a:r>
          </a:p>
          <a:p>
            <a:pPr marL="0" indent="0" algn="ctr">
              <a:buNone/>
            </a:pPr>
            <a:endParaRPr lang="mn-MN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БАТЛАГДСАН ТӨСӨВ: 33,550,000 ТӨГРӨГ</a:t>
            </a:r>
          </a:p>
          <a:p>
            <a:pPr marL="0" indent="0" algn="ctr">
              <a:buNone/>
            </a:pPr>
            <a:r>
              <a:rPr lang="az-Cyrl-A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ЭРЭЭНИЙ ДҮН: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33,550,000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</a:p>
          <a:p>
            <a:pPr marL="0" indent="0" algn="ctr">
              <a:buNone/>
            </a:pPr>
            <a:r>
              <a:rPr lang="az-Cyrl-A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ЖЛЫН ГҮЙЦЭТГЭЛ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100 ХУВЬ</a:t>
            </a:r>
          </a:p>
          <a:p>
            <a:pPr marL="0" indent="0" algn="just">
              <a:buNone/>
            </a:pPr>
            <a:endParaRPr lang="mn-MN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mn-MN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059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60"/>
                    </a14:imgEffect>
                    <a14:imgEffect>
                      <a14:saturation sat="2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85" y="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693818" y="877157"/>
            <a:ext cx="9718764" cy="6420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mn-MN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ХЭРЭГЖИЛТ:</a:t>
            </a:r>
            <a:r>
              <a:rPr lang="mn-MN" alt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УХААЛАГ ХУДАГ БИЙ БОЛОХ/ ЦАХИМЖУУЛАХ/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35" y="4002713"/>
            <a:ext cx="3386743" cy="2540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15" y="4002713"/>
            <a:ext cx="3386743" cy="2540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16" y="1420028"/>
            <a:ext cx="3386743" cy="25400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63" y="1420029"/>
            <a:ext cx="3386743" cy="2540057"/>
          </a:xfrm>
          <a:prstGeom prst="rect">
            <a:avLst/>
          </a:prstGeom>
        </p:spPr>
      </p:pic>
      <p:sp>
        <p:nvSpPr>
          <p:cNvPr id="12" name="Subtitle 1"/>
          <p:cNvSpPr txBox="1">
            <a:spLocks/>
          </p:cNvSpPr>
          <p:nvPr/>
        </p:nvSpPr>
        <p:spPr>
          <a:xfrm>
            <a:off x="365760" y="1434214"/>
            <a:ext cx="4284617" cy="4992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None/>
            </a:pP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Засаг даргын 2020 оны 05-р сарын 18-ны өдрийн А/59 тоот захирамжаар тендерт оролцогчийг сонгон шалгаруулах ажлын хэсгийг 5 хүний бүрэлдэхүүнтэйгээр комиссыг байгуулсан. 2020 оны 09-р сарын 09-ны өдөр “Ирмүүн бармат”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ХХК-тай гэрээ байгуулсан. Тендерийн ажлыг хүлээж авах 5 хүний бүрэлдэхүүнтэй комиссыг засаг даргын 2020 оны 10-р сарын 02-ны өдрийн А/92 тоот захирамжаар байгуулж, ажлыг 2020 оны 10-р сарын 12-ны өдөр бүрэн хүлээн авсан.</a:t>
            </a:r>
          </a:p>
          <a:p>
            <a:pPr marL="0" indent="0" algn="ctr">
              <a:buNone/>
            </a:pPr>
            <a:endParaRPr lang="mn-MN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БАТЛАГДСАН ТӨСӨВ: 8,690,000 ТӨГРӨГ</a:t>
            </a:r>
          </a:p>
          <a:p>
            <a:pPr marL="0" indent="0" algn="ctr">
              <a:buNone/>
            </a:pPr>
            <a:r>
              <a:rPr lang="az-Cyrl-A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ЭРЭЭНИЙ ДҮН: 8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690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</a:p>
          <a:p>
            <a:pPr marL="0" indent="0" algn="ctr">
              <a:buNone/>
            </a:pPr>
            <a:r>
              <a:rPr lang="az-Cyrl-A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ЖЛЫН ГҮЙЦЭТГЭЛ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100 ХУВЬ</a:t>
            </a:r>
          </a:p>
          <a:p>
            <a:pPr marL="0" indent="0" algn="just">
              <a:buNone/>
            </a:pPr>
            <a:endParaRPr lang="mn-MN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mn-MN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9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85" y="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367245" y="699071"/>
            <a:ext cx="9718764" cy="7449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693818" y="877157"/>
            <a:ext cx="9718764" cy="6420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mn-MN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ХЭРЭГЖИЛТ:</a:t>
            </a:r>
            <a:r>
              <a:rPr lang="mn-MN" alt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СОЁЛЫН ТӨВИЙН НОМЫН САНГ ЦАХИМЖУУЛАХ</a:t>
            </a:r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6356"/>
          <a:stretch/>
        </p:blipFill>
        <p:spPr>
          <a:xfrm>
            <a:off x="7221839" y="1519224"/>
            <a:ext cx="4051408" cy="47872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7314" y="217490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mn-M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Засаг даргын 2020 оны 05-р сарын 20-ны өдрийн А/59 тоот захирамжаар тендерт оролцогчийг сонгон шалгаруулах ажлын хэсгийг 5 хүний бүрэлдэхүүнтэй комиссыг байгуулагдсан. </a:t>
            </a:r>
            <a:r>
              <a:rPr lang="mn-M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оны </a:t>
            </a:r>
            <a:r>
              <a:rPr lang="mn-M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12-р </a:t>
            </a:r>
            <a:r>
              <a:rPr lang="mn-M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сарын </a:t>
            </a:r>
            <a:r>
              <a:rPr lang="mn-M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11-ний </a:t>
            </a:r>
            <a:r>
              <a:rPr lang="mn-M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өдөр </a:t>
            </a:r>
            <a:r>
              <a:rPr lang="mn-M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“ИНТЕР НОМ”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ХХК-тай гэрээ </a:t>
            </a:r>
            <a:r>
              <a:rPr lang="mn-M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байгуулж, ажлыг </a:t>
            </a:r>
            <a:r>
              <a:rPr lang="mn-M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оны </a:t>
            </a:r>
            <a:r>
              <a:rPr lang="mn-M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12-р </a:t>
            </a:r>
            <a:r>
              <a:rPr lang="mn-M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сарын </a:t>
            </a:r>
            <a:r>
              <a:rPr lang="mn-M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14-ны </a:t>
            </a:r>
            <a:r>
              <a:rPr lang="mn-M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өдөр бүрэн хүлээн авсан.</a:t>
            </a:r>
          </a:p>
          <a:p>
            <a:pPr algn="ctr"/>
            <a:endParaRPr lang="mn-MN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БАТЛАГДСАН ТӨСӨВ: 1,000,000 ТӨГРӨГ</a:t>
            </a:r>
          </a:p>
          <a:p>
            <a:pPr algn="ctr"/>
            <a:r>
              <a:rPr lang="az-Cyrl-A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ЭРЭЭНИЙ ДҮН:</a:t>
            </a:r>
            <a:r>
              <a:rPr lang="mn-M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1,000,000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</a:p>
          <a:p>
            <a:pPr algn="ctr"/>
            <a:r>
              <a:rPr lang="az-Cyrl-A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ЖЛЫН ГҮЙЦЭТГЭЛ</a:t>
            </a:r>
            <a:r>
              <a:rPr lang="mn-M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100 ХУВЬ</a:t>
            </a:r>
            <a:endParaRPr lang="mn-MN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85" y="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354183" y="1064831"/>
            <a:ext cx="9718764" cy="7449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mn-MN" sz="2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ОНРУУ ШИЛЖСЭН АЖИЛ, БАРАА, ҮЙЛЧИЛГЭЭ</a:t>
            </a:r>
            <a:r>
              <a:rPr lang="mn-MN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mn-MN" alt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605032"/>
              </p:ext>
            </p:extLst>
          </p:nvPr>
        </p:nvGraphicFramePr>
        <p:xfrm>
          <a:off x="1658983" y="1071570"/>
          <a:ext cx="9300753" cy="5094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3942">
                  <a:extLst>
                    <a:ext uri="{9D8B030D-6E8A-4147-A177-3AD203B41FA5}">
                      <a16:colId xmlns:a16="http://schemas.microsoft.com/office/drawing/2014/main" val="3247716765"/>
                    </a:ext>
                  </a:extLst>
                </a:gridCol>
                <a:gridCol w="1777903">
                  <a:extLst>
                    <a:ext uri="{9D8B030D-6E8A-4147-A177-3AD203B41FA5}">
                      <a16:colId xmlns:a16="http://schemas.microsoft.com/office/drawing/2014/main" val="143654441"/>
                    </a:ext>
                  </a:extLst>
                </a:gridCol>
                <a:gridCol w="2024454">
                  <a:extLst>
                    <a:ext uri="{9D8B030D-6E8A-4147-A177-3AD203B41FA5}">
                      <a16:colId xmlns:a16="http://schemas.microsoft.com/office/drawing/2014/main" val="3258442292"/>
                    </a:ext>
                  </a:extLst>
                </a:gridCol>
                <a:gridCol w="2024454">
                  <a:extLst>
                    <a:ext uri="{9D8B030D-6E8A-4147-A177-3AD203B41FA5}">
                      <a16:colId xmlns:a16="http://schemas.microsoft.com/office/drawing/2014/main" val="808775218"/>
                    </a:ext>
                  </a:extLst>
                </a:gridCol>
              </a:tblGrid>
              <a:tr h="1307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Тендерийн</a:t>
                      </a:r>
                      <a:r>
                        <a:rPr lang="mn-MN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нэр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Хэрэгжүүлэх</a:t>
                      </a:r>
                      <a:r>
                        <a:rPr lang="mn-MN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он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Төсөв өртөг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Гэрээ байгуулсан эсэх</a:t>
                      </a:r>
                      <a:endParaRPr lang="en-US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0372771"/>
                  </a:ext>
                </a:extLst>
              </a:tr>
              <a:tr h="1717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Миг онгоцны орчны тохижилт, хашаажуулалт, оросын цэргийн хөшөөг сэргээн засварлах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2020-2021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10,000,000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Баясах</a:t>
                      </a:r>
                      <a:r>
                        <a:rPr lang="mn-MN" sz="1800" baseline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иргэдийн бүлэг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576160"/>
                  </a:ext>
                </a:extLst>
              </a:tr>
              <a:tr h="1089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569, 570, 14-р хэсгийн гэрэлтүүлэг явган хүний зам тавих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2020-2021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10,000,000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Мандах нар иргэдийн бүлэг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7948228"/>
                  </a:ext>
                </a:extLst>
              </a:tr>
              <a:tr h="980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621-р зөрлөгт явган хүний зам тавих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2020-2021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3,000,000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Мандах нар иргэдийн бүлэг</a:t>
                      </a:r>
                      <a:endParaRPr lang="en-US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5022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16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60"/>
                    </a14:imgEffect>
                    <a14:imgEffect>
                      <a14:saturation sat="2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85" y="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623151" y="1007608"/>
            <a:ext cx="9718764" cy="8865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mn-MN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ХЭРЭГЖИЛТ:</a:t>
            </a:r>
            <a:r>
              <a:rPr lang="mn-MN" alt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УХААЛАГ ХУДАГ ЗАСВАРЛАХ</a:t>
            </a:r>
            <a:endParaRPr 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447" y="4037392"/>
            <a:ext cx="2917075" cy="21878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865" y="4037392"/>
            <a:ext cx="2917075" cy="21878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865" y="1815497"/>
            <a:ext cx="1673689" cy="1986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66" y="1821224"/>
            <a:ext cx="2160148" cy="19867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50" y="1815497"/>
            <a:ext cx="1985572" cy="1986764"/>
          </a:xfrm>
          <a:prstGeom prst="rect">
            <a:avLst/>
          </a:prstGeom>
        </p:spPr>
      </p:pic>
      <p:sp>
        <p:nvSpPr>
          <p:cNvPr id="13" name="Subtitle 1"/>
          <p:cNvSpPr txBox="1">
            <a:spLocks/>
          </p:cNvSpPr>
          <p:nvPr/>
        </p:nvSpPr>
        <p:spPr>
          <a:xfrm>
            <a:off x="365760" y="1434214"/>
            <a:ext cx="4689566" cy="4992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None/>
            </a:pP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Засаг даргын 2020 оны 05-р сарын 18-ны өдрийн А/60 тоот захирамжаар тендерт оролцогчийг сонгон шалгаруулах ажлын хэсгийг 5 хүний бүрэлдэхүүнтэйгээр комиссыг байгуулсан. 2020 оны 09-р сарын 09-ны өдөр “Ирмүүн бармат”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ХХК-тай гэрээ байгуулсан. Тендерийн ажлыг хүлээж авах 5 хүний бүрэлдэхүүнтэй комиссыг засаг даргын 2020 оны 10-р сарын 02-ны өдрийн А/91 тоот захирамжаар байгуулж, уг ажлыг 2020 оны 10-р сарын 12-ны өдөр бүрэн хүлээн авсан.</a:t>
            </a:r>
          </a:p>
          <a:p>
            <a:pPr marL="0" indent="0" algn="ctr">
              <a:buNone/>
            </a:pPr>
            <a:endParaRPr lang="mn-MN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БАТЛАГДСАН ТӨСӨВ: 2,85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ТӨГРӨГ</a:t>
            </a:r>
          </a:p>
          <a:p>
            <a:pPr marL="0" indent="0" algn="ctr">
              <a:buNone/>
            </a:pPr>
            <a:r>
              <a:rPr lang="az-Cyrl-A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ЭРЭЭНИЙ ДҮН: 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2,85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</a:p>
          <a:p>
            <a:pPr marL="0" indent="0" algn="ctr">
              <a:buNone/>
            </a:pPr>
            <a:r>
              <a:rPr lang="az-Cyrl-A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ЖЛЫН ГҮЙЦЭТГЭЛ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100 ХУВЬ</a:t>
            </a:r>
          </a:p>
          <a:p>
            <a:pPr marL="0" indent="0" algn="just">
              <a:buNone/>
            </a:pPr>
            <a:endParaRPr lang="mn-MN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mn-MN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1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60"/>
                    </a14:imgEffect>
                    <a14:imgEffect>
                      <a14:saturation sat="2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37701" y="263095"/>
            <a:ext cx="8803579" cy="1071571"/>
          </a:xfrm>
        </p:spPr>
        <p:txBody>
          <a:bodyPr>
            <a:normAutofit/>
          </a:bodyPr>
          <a:lstStyle/>
          <a:p>
            <a:pPr marL="457200" indent="-45720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mn-MN" altLang="en-US" sz="2400" dirty="0">
                <a:latin typeface="Arial" pitchFamily="34" charset="0"/>
                <a:ea typeface="+mn-ea"/>
                <a:cs typeface="Arial" pitchFamily="34" charset="0"/>
              </a:rPr>
              <a:t>Хөтөлбөр, төсөл, арга хэмжээ</a:t>
            </a:r>
            <a:endParaRPr lang="en-US" altLang="en-US" sz="2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84935" y="4057852"/>
            <a:ext cx="8825658" cy="86142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774" y="263095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4251519" y="2702126"/>
            <a:ext cx="966267" cy="182657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4525780" y="3471472"/>
            <a:ext cx="617265" cy="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flipV="1">
            <a:off x="5175701" y="4149220"/>
            <a:ext cx="363045" cy="432048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27"/>
          <p:cNvSpPr>
            <a:spLocks noChangeArrowheads="1"/>
          </p:cNvSpPr>
          <p:nvPr/>
        </p:nvSpPr>
        <p:spPr bwMode="gray">
          <a:xfrm>
            <a:off x="1839701" y="2325266"/>
            <a:ext cx="2377985" cy="58737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mn-MN" altLang="en-US" sz="140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Баяр наадам 5,000,000</a:t>
            </a:r>
            <a:endParaRPr lang="en-US" altLang="en-US" sz="1400" b="1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33"/>
          <p:cNvSpPr>
            <a:spLocks noChangeArrowheads="1"/>
          </p:cNvSpPr>
          <p:nvPr/>
        </p:nvSpPr>
        <p:spPr bwMode="gray">
          <a:xfrm>
            <a:off x="1721411" y="3172885"/>
            <a:ext cx="2780956" cy="87012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mn-MN" altLang="en-US" sz="140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Гамшгаас хамгаалах </a:t>
            </a:r>
            <a:r>
              <a:rPr lang="mn-MN" altLang="en-US" sz="1400" b="1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2,200,000</a:t>
            </a:r>
            <a:endParaRPr lang="en-US" altLang="en-US" sz="1400" b="1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39"/>
          <p:cNvSpPr>
            <a:spLocks noChangeArrowheads="1"/>
          </p:cNvSpPr>
          <p:nvPr/>
        </p:nvSpPr>
        <p:spPr bwMode="gray">
          <a:xfrm>
            <a:off x="1570412" y="4345954"/>
            <a:ext cx="3793569" cy="1563918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mn-MN" altLang="en-US" sz="160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Сумын төвийн туурь Хог </a:t>
            </a:r>
          </a:p>
          <a:p>
            <a:pPr algn="ctr" eaLnBrk="0" hangingPunct="0"/>
            <a:r>
              <a:rPr lang="mn-MN" altLang="en-US" sz="160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хаягдал бууруулах,хог хаягдлын</a:t>
            </a:r>
          </a:p>
          <a:p>
            <a:pPr algn="ctr" eaLnBrk="0" hangingPunct="0"/>
            <a:r>
              <a:rPr lang="mn-MN" altLang="en-US" sz="160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менежментийгсайжруулах 7,000,000</a:t>
            </a:r>
            <a:endParaRPr lang="en-US" altLang="en-US" sz="1600" b="1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rot="120645" flipH="1" flipV="1">
            <a:off x="6938048" y="4186506"/>
            <a:ext cx="645739" cy="30048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42"/>
          <p:cNvSpPr>
            <a:spLocks noChangeArrowheads="1"/>
          </p:cNvSpPr>
          <p:nvPr/>
        </p:nvSpPr>
        <p:spPr bwMode="gray">
          <a:xfrm flipH="1">
            <a:off x="7558750" y="4377460"/>
            <a:ext cx="3073062" cy="58737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mn-MN" altLang="en-US" b="1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Зорилтот </a:t>
            </a:r>
            <a:r>
              <a:rPr lang="mn-MN" altLang="en-US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бүлэгт</a:t>
            </a:r>
            <a:r>
              <a:rPr lang="mn-MN" altLang="en-US" b="1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чиглэсэн </a:t>
            </a:r>
          </a:p>
          <a:p>
            <a:pPr algn="ctr" eaLnBrk="0" hangingPunct="0"/>
            <a:r>
              <a:rPr lang="mn-MN" altLang="en-US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хөтөлбөр</a:t>
            </a:r>
            <a:r>
              <a:rPr lang="mn-MN" altLang="en-US" b="1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altLang="en-US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2,000,000</a:t>
            </a:r>
            <a:endParaRPr lang="en-US" altLang="en-US" b="1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3" descr="circuler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71" y="1953165"/>
            <a:ext cx="2309812" cy="228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rc 4"/>
          <p:cNvSpPr>
            <a:spLocks/>
          </p:cNvSpPr>
          <p:nvPr/>
        </p:nvSpPr>
        <p:spPr bwMode="gray">
          <a:xfrm rot="5400000" flipH="1" flipV="1">
            <a:off x="4548245" y="2510379"/>
            <a:ext cx="2279650" cy="1174750"/>
          </a:xfrm>
          <a:custGeom>
            <a:avLst/>
            <a:gdLst>
              <a:gd name="G0" fmla="+- 21592 0 0"/>
              <a:gd name="G1" fmla="+- 21600 0 0"/>
              <a:gd name="G2" fmla="+- 21600 0 0"/>
              <a:gd name="T0" fmla="*/ 0 w 43192"/>
              <a:gd name="T1" fmla="*/ 21001 h 21809"/>
              <a:gd name="T2" fmla="*/ 43191 w 43192"/>
              <a:gd name="T3" fmla="*/ 21809 h 21809"/>
              <a:gd name="T4" fmla="*/ 21592 w 43192"/>
              <a:gd name="T5" fmla="*/ 21600 h 21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2" h="21809" fill="none" extrusionOk="0">
                <a:moveTo>
                  <a:pt x="0" y="21001"/>
                </a:moveTo>
                <a:cubicBezTo>
                  <a:pt x="324" y="9309"/>
                  <a:pt x="9895" y="0"/>
                  <a:pt x="21592" y="0"/>
                </a:cubicBezTo>
                <a:cubicBezTo>
                  <a:pt x="33521" y="0"/>
                  <a:pt x="43192" y="9670"/>
                  <a:pt x="43192" y="21600"/>
                </a:cubicBezTo>
                <a:cubicBezTo>
                  <a:pt x="43192" y="21669"/>
                  <a:pt x="43191" y="21739"/>
                  <a:pt x="43190" y="21808"/>
                </a:cubicBezTo>
              </a:path>
              <a:path w="43192" h="21809" stroke="0" extrusionOk="0">
                <a:moveTo>
                  <a:pt x="0" y="21001"/>
                </a:moveTo>
                <a:cubicBezTo>
                  <a:pt x="324" y="9309"/>
                  <a:pt x="9895" y="0"/>
                  <a:pt x="21592" y="0"/>
                </a:cubicBezTo>
                <a:cubicBezTo>
                  <a:pt x="33521" y="0"/>
                  <a:pt x="43192" y="9670"/>
                  <a:pt x="43192" y="21600"/>
                </a:cubicBezTo>
                <a:cubicBezTo>
                  <a:pt x="43192" y="21669"/>
                  <a:pt x="43191" y="21739"/>
                  <a:pt x="43190" y="21808"/>
                </a:cubicBezTo>
                <a:lnTo>
                  <a:pt x="21592" y="21600"/>
                </a:lnTo>
                <a:close/>
              </a:path>
            </a:pathLst>
          </a:custGeom>
          <a:solidFill>
            <a:srgbClr val="00B0F0">
              <a:alpha val="86000"/>
            </a:srgbClr>
          </a:solidFill>
          <a:ln>
            <a:noFill/>
          </a:ln>
          <a:effectLst/>
          <a:extLst/>
        </p:spPr>
        <p:txBody>
          <a:bodyPr vert="vert" wrap="none" anchor="ctr"/>
          <a:lstStyle/>
          <a:p>
            <a:pPr algn="ctr"/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Арга хэмжээ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rc 5"/>
          <p:cNvSpPr>
            <a:spLocks/>
          </p:cNvSpPr>
          <p:nvPr/>
        </p:nvSpPr>
        <p:spPr bwMode="ltGray">
          <a:xfrm rot="16378943" flipH="1" flipV="1">
            <a:off x="5697898" y="2449924"/>
            <a:ext cx="2314400" cy="139007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67 w 43180"/>
              <a:gd name="T1" fmla="*/ 23297 h 23297"/>
              <a:gd name="T2" fmla="*/ 43180 w 43180"/>
              <a:gd name="T3" fmla="*/ 20669 h 23297"/>
              <a:gd name="T4" fmla="*/ 21600 w 43180"/>
              <a:gd name="T5" fmla="*/ 21600 h 23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80" h="23297" fill="none" extrusionOk="0">
                <a:moveTo>
                  <a:pt x="66" y="23297"/>
                </a:moveTo>
                <a:cubicBezTo>
                  <a:pt x="22" y="22732"/>
                  <a:pt x="0" y="221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167" y="0"/>
                  <a:pt x="42681" y="9112"/>
                  <a:pt x="43179" y="20669"/>
                </a:cubicBezTo>
              </a:path>
              <a:path w="43180" h="23297" stroke="0" extrusionOk="0">
                <a:moveTo>
                  <a:pt x="66" y="23297"/>
                </a:moveTo>
                <a:cubicBezTo>
                  <a:pt x="22" y="22732"/>
                  <a:pt x="0" y="2216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167" y="0"/>
                  <a:pt x="42681" y="9112"/>
                  <a:pt x="43179" y="2066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92D050">
              <a:alpha val="99001"/>
            </a:srgbClr>
          </a:solidFill>
          <a:ln>
            <a:noFill/>
          </a:ln>
          <a:effectLst/>
          <a:extLst/>
        </p:spPr>
        <p:txBody>
          <a:bodyPr vert="vert270" wrap="none" anchor="ctr"/>
          <a:lstStyle/>
          <a:p>
            <a:pPr algn="ctr"/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Хөтөлбөр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13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60"/>
                    </a14:imgEffect>
                    <a14:imgEffect>
                      <a14:saturation sat="2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52730" y="295146"/>
            <a:ext cx="7067872" cy="73414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mn-MN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mn-MN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ГАМШГААС ХАМГААЛАХ ЗАРДАЛ</a:t>
            </a:r>
            <a:endParaRPr lang="mn-MN" sz="24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620" y="295146"/>
            <a:ext cx="1196117" cy="1178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No photo description available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317" y="662218"/>
            <a:ext cx="1951287" cy="237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1"/>
          <p:cNvSpPr txBox="1">
            <a:spLocks/>
          </p:cNvSpPr>
          <p:nvPr/>
        </p:nvSpPr>
        <p:spPr>
          <a:xfrm>
            <a:off x="339635" y="2008935"/>
            <a:ext cx="4206240" cy="3477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None/>
            </a:pP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Засаг даргын 2020 оны 02-р сарын 14-ны өдрийн А/27 тоот Шуурхай штаб байгуулах тухай, шинэ төрлийн коронавирусын халдвараас урьдчилан сэргийлэх талаар авах арга хэмжээний Захирамжийн дагуу ХАС ДЭЛГҮҮР, АНСОТ эмийн сан, Сүмбэр гурван бат ХХК-уудтай гэрээ байгуулан ариутгалын бодис, халдваргүйжүүлэлтийг хийлгэсэн </a:t>
            </a:r>
          </a:p>
          <a:p>
            <a:pPr marL="0" indent="0" algn="ctr">
              <a:buNone/>
            </a:pP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БАТЛАГДСАН ТӨСӨВ: </a:t>
            </a:r>
          </a:p>
          <a:p>
            <a:pPr marL="0" indent="0" algn="ctr">
              <a:buNone/>
            </a:pP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2,20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ТӨГРӨГ</a:t>
            </a:r>
          </a:p>
          <a:p>
            <a:pPr marL="0" indent="0" algn="ctr">
              <a:buNone/>
            </a:pPr>
            <a:r>
              <a:rPr lang="az-Cyrl-A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ЭРЭЭНИЙ ДҮН: 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2,20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</a:p>
          <a:p>
            <a:pPr marL="0" indent="0" algn="ctr">
              <a:buNone/>
            </a:pPr>
            <a:r>
              <a:rPr lang="az-Cyrl-A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ЖЛЫН ГҮЙЦЭТГЭЛ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100 ХУВЬ</a:t>
            </a:r>
          </a:p>
          <a:p>
            <a:pPr marL="0" indent="0" algn="ctr">
              <a:buNone/>
            </a:pPr>
            <a:endParaRPr lang="mn-MN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mn-MN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Зурагт дараах зүйл агуулагдаж болно: зогсож буй хүмүү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749" y="2223078"/>
            <a:ext cx="2259874" cy="447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fuln8-1.fna.fbcdn.net/v/t1.0-9/104568248_781556745715282_2527921899339631214_n.jpg?_nc_cat=104&amp;ccb=2&amp;_nc_sid=b9115d&amp;_nc_ohc=ODbmSMJq29oAX-iWn8D&amp;_nc_ht=scontent.fuln8-1.fna&amp;oh=f862998f1b4c7cb24ff8b113fbf3a6e4&amp;oe=5FF3C9C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936" y="2223078"/>
            <a:ext cx="2416629" cy="447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.fuln8-1.fna.fbcdn.net/v/t1.0-9/103641165_781556579048632_6756161115761301288_n.jpg?_nc_cat=103&amp;ccb=2&amp;_nc_sid=b9115d&amp;_nc_ohc=LdCcL0XARBMAX9SyEnb&amp;_nc_ht=scontent.fuln8-1.fna&amp;oh=89157887436892af59d538096cf50e89&amp;oe=5FF6838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566" y="2223079"/>
            <a:ext cx="2766014" cy="224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.fuln8-1.fna.fbcdn.net/v/t1.0-9/105495492_781556452381978_8628542152543084371_n.jpg?_nc_cat=105&amp;ccb=2&amp;_nc_sid=b9115d&amp;_nc_ohc=sLzeIIyLNTwAX8JyGBw&amp;_nc_ht=scontent.fuln8-1.fna&amp;oh=302b4e1ec4881b7f97cc3fca2240fa21&amp;oe=5FF3C0D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754" y="4545874"/>
            <a:ext cx="2726826" cy="215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130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60"/>
                    </a14:imgEffect>
                    <a14:imgEffect>
                      <a14:saturation sat="2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 rot="10800000" flipV="1">
            <a:off x="1514004" y="287003"/>
            <a:ext cx="8034944" cy="776310"/>
          </a:xfrm>
        </p:spPr>
        <p:txBody>
          <a:bodyPr>
            <a:normAutofit fontScale="90000"/>
          </a:bodyPr>
          <a:lstStyle/>
          <a:p>
            <a:pPr algn="ctr"/>
            <a:r>
              <a:rPr lang="mn-MN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alt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БАЯР НААДМЫН ЗАРДАЛ</a:t>
            </a:r>
            <a:endParaRPr lang="en-US" sz="2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764" y="139373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37" y="1393724"/>
            <a:ext cx="3117669" cy="2208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242" y="3785198"/>
            <a:ext cx="4836824" cy="2876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54" y="1393724"/>
            <a:ext cx="3323425" cy="22086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0764" y="1800039"/>
            <a:ext cx="44688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Засаг даргын 2020 оны 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07-р </a:t>
            </a:r>
            <a:r>
              <a:rPr lang="mn-M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сарын 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03-ны </a:t>
            </a:r>
            <a:r>
              <a:rPr lang="mn-M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өдрийн 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А/77 </a:t>
            </a:r>
            <a:r>
              <a:rPr lang="mn-M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тоот захирамжаар 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Сумын баяр наадмыг зохион байгуулах  8 комиссын давхардсан тоогоор 66 хүний бүрэлдэхүүнтэй </a:t>
            </a:r>
            <a:r>
              <a:rPr lang="mn-M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комиссыг байгуулсан. 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mn-MN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БАТЛАГДСАН ТӨСӨВ:</a:t>
            </a:r>
          </a:p>
          <a:p>
            <a:pPr algn="ctr">
              <a:lnSpc>
                <a:spcPct val="150000"/>
              </a:lnSpc>
            </a:pP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5,000,000 ТӨГРӨГ</a:t>
            </a:r>
          </a:p>
          <a:p>
            <a:pPr algn="ctr">
              <a:lnSpc>
                <a:spcPct val="150000"/>
              </a:lnSpc>
            </a:pP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z-Cyrl-A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ЭРЭЭНИЙ ДҮН: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ТӨГРӨГ</a:t>
            </a:r>
          </a:p>
          <a:p>
            <a:pPr algn="ctr">
              <a:lnSpc>
                <a:spcPct val="150000"/>
              </a:lnSpc>
            </a:pP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Cyrl-A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ЖЛЫН ГҮЙЦЭТГЭЛ 100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ХУВЬ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63469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60"/>
                    </a14:imgEffect>
                    <a14:imgEffect>
                      <a14:saturation sat="2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ontent.fuln1-2.fna.fbcdn.net/v/t1.0-9/p720x720/97439156_1473559329491367_6203539677308256256_o.jpg?_nc_cat=104&amp;_nc_sid=07e735&amp;_nc_ohc=b7xs7FqOAvoAX8gan29&amp;_nc_ht=scontent.fuln1-2.fna&amp;_nc_tp=6&amp;oh=ebcae59aaf8fa6a470a1588b5b3b7262&amp;oe=5F1E6BD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719" y="416068"/>
            <a:ext cx="2247495" cy="1678898"/>
          </a:xfrm>
          <a:prstGeom prst="ellipse">
            <a:avLst/>
          </a:prstGeom>
          <a:ln w="635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6514" b="13885"/>
          <a:stretch/>
        </p:blipFill>
        <p:spPr>
          <a:xfrm>
            <a:off x="487023" y="4180775"/>
            <a:ext cx="1836732" cy="1726690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Image may contain: cloud, sky and outdo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2141" y="2117373"/>
            <a:ext cx="1908204" cy="1740211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12" y="5143177"/>
            <a:ext cx="2154277" cy="1660684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2" descr="Image may contain: shoes and outdo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00" y="5049807"/>
            <a:ext cx="1868640" cy="1671025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may contain: dog, table and indoo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448" y="4272521"/>
            <a:ext cx="1791383" cy="1741312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may contain: sky, outdoor and natur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399" y="2791121"/>
            <a:ext cx="1868641" cy="1562531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07" y="500062"/>
            <a:ext cx="2268695" cy="1510911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326" y="2192363"/>
            <a:ext cx="1905625" cy="1665221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20" y="3043861"/>
            <a:ext cx="2014160" cy="1426919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6" descr="Image may contain: sky, cloud, outdoor and natur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31" y="5049808"/>
            <a:ext cx="1821463" cy="1715315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Image may contain: scree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464" y="2630734"/>
            <a:ext cx="1661621" cy="1403215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Up Ribbon 17"/>
          <p:cNvSpPr/>
          <p:nvPr/>
        </p:nvSpPr>
        <p:spPr>
          <a:xfrm>
            <a:off x="3865848" y="858932"/>
            <a:ext cx="4697424" cy="504770"/>
          </a:xfrm>
          <a:prstGeom prst="ribbon2">
            <a:avLst>
              <a:gd name="adj1" fmla="val 2557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800" dirty="0" smtClean="0"/>
              <a:t>ОНХС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511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60"/>
                    </a14:imgEffect>
                    <a14:imgEffect>
                      <a14:saturation sat="2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14793" y="3722914"/>
            <a:ext cx="11557417" cy="2756263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оны 01 дүгээр сарын 01 нээс 2020 оны 03 дугаар сарын 31- ны өдрийг хүртэл 1-р багийн иргэн Г.Алтан-очиртой 1.750,000 төгрөгийн гэрээ байгуулан сумын төвийн хог, хаягдлыг хогийн цэгт тээвэрлэн  ажилласан.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Сумын эргэн тойрны туурь хог хаягдлыг Байгаль хамгаалагчийн хяналтан дор “Сүлд” овооны 2 га газрын 2125 тн туурь хог, хуучин эмнэлэгийн арын айл өрхүүдийн дундах туурь хог, Төмөр замын 16,18 дугаар зөрлөгүүдийн нийтийн эдэлбэр газрын туурь хог хаягдлын 1 га талбайг цэвэрлэж 300 тн  туурь хог хаягдлыг зөөвөрлөн булшилсан.  Наадмын талбайг тойруулан татсан нүхийг булж тэгшилсэн.Мөн засмал зам сумын төв хоорондын замыг тэгшилж түрсэн зэрэг ажлуудыг хийж гүйцэтгэсэн. </a:t>
            </a:r>
            <a:r>
              <a:rPr lang="mn-MN" sz="6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</a:t>
            </a: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6,256,000 төсөвт өртөг. Н.Хишигбаатар, н.Буд нартай тус тус гэрээ байгуулан нийт 744.000 мянган төргөгөөр сумын Золбин </a:t>
            </a:r>
            <a:r>
              <a:rPr lang="mn-MN" sz="6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нохой, муурыг устгасан </a:t>
            </a: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mn-MN" sz="6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az-Cyrl-AZ" sz="6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6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жлын</a:t>
            </a:r>
            <a:r>
              <a:rPr lang="en-US" sz="6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гүйцэтгэл</a:t>
            </a:r>
            <a:r>
              <a:rPr lang="mn-MN" sz="6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100 хувь </a:t>
            </a:r>
            <a:r>
              <a:rPr lang="mn-MN" sz="6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Батлагдсан </a:t>
            </a:r>
            <a:r>
              <a:rPr lang="mn-MN" sz="6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төсөв: 7,000,000 </a:t>
            </a:r>
            <a:r>
              <a:rPr lang="mn-MN" sz="6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  -</a:t>
            </a:r>
            <a:r>
              <a:rPr lang="az-Cyrl-AZ" sz="6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en-US" sz="6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эрээний</a:t>
            </a:r>
            <a:r>
              <a:rPr lang="en-US" sz="6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дүн</a:t>
            </a:r>
            <a:r>
              <a:rPr lang="en-US" sz="6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n-MN" sz="6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7,000,</a:t>
            </a:r>
            <a:r>
              <a:rPr lang="en-US" sz="6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mn-MN" sz="6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endParaRPr lang="mn-MN" altLang="en-US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mn-MN" sz="6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altLang="en-US" sz="6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</a:pP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</a:pP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175" y="165463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484025" y="165463"/>
            <a:ext cx="8626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Сумын </a:t>
            </a:r>
            <a:r>
              <a:rPr lang="mn-M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төвийн туурь хог хаягдлыг бууруулах, хог хаягдлын менежментийг сайжруулах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Image may contain: sky, ocean, outdoor, nature and wa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732" y="966652"/>
            <a:ext cx="2968625" cy="273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may contain: sky, outdoor and nat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617" y="992777"/>
            <a:ext cx="2895781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may contain: sky, cloud, outdoor and nat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1005840"/>
            <a:ext cx="2819398" cy="270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077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60"/>
                    </a14:imgEffect>
                    <a14:imgEffect>
                      <a14:saturation sat="2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711" y="15240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66472" y="334242"/>
            <a:ext cx="8282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ЗОРИЛТОД </a:t>
            </a:r>
            <a:r>
              <a:rPr lang="mn-MN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БҮЛЭГТ ЧИГЛЭСЭН СУМЫН ХӨТӨЛБӨРИЙН САНХҮҮЖИЛТ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364" y="1658684"/>
            <a:ext cx="647382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mn-MN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оны 09-р сарын 24-ны өдөр “Оюут боржигин” ХХК-тай гэрээ байгуулан  1 ширхэг ширээ, 4 ширхэг сандал авсан. </a:t>
            </a:r>
          </a:p>
          <a:p>
            <a:pPr marL="342900" indent="-342900" algn="just">
              <a:buFontTx/>
              <a:buChar char="-"/>
            </a:pPr>
            <a:endParaRPr lang="mn-MN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az-Cyrl-A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ЖЛЫН ГҮЙЦЭТГЭЛ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50%</a:t>
            </a:r>
          </a:p>
          <a:p>
            <a:pPr algn="ctr">
              <a:lnSpc>
                <a:spcPct val="150000"/>
              </a:lnSpc>
            </a:pP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БАТЛАГДСАН ТӨСӨВ: 2,000,000 ТӨГРӨГ</a:t>
            </a:r>
          </a:p>
          <a:p>
            <a:pPr algn="ctr">
              <a:lnSpc>
                <a:spcPct val="150000"/>
              </a:lnSpc>
            </a:pPr>
            <a:r>
              <a:rPr lang="az-Cyrl-A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ЭРЭЭНИЙ ДҮН: 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1,000,000 ТӨГРӨГ</a:t>
            </a:r>
          </a:p>
          <a:p>
            <a:pPr marL="342900" indent="-342900" algn="ctr">
              <a:buFontTx/>
              <a:buChar char="-"/>
            </a:pP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scontent.fuln2-1.fna.fbcdn.net/v/t1.15752-9/p720x720/120144096_332862507948553_5713189680820226775_n.jpg?_nc_cat=104&amp;ccb=2&amp;_nc_sid=ae9488&amp;_nc_ohc=p-j3MzmfQfwAX8C2KbG&amp;_nc_ht=scontent.fuln2-1.fna&amp;tp=6&amp;oh=b0f6697b8ef3a330b50afcadcc53bd73&amp;oe=5FCFD42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75" y="1534957"/>
            <a:ext cx="4308819" cy="433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641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60"/>
                    </a14:imgEffect>
                    <a14:imgEffect>
                      <a14:saturation sat="2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39133" y="4763301"/>
            <a:ext cx="9697440" cy="80508"/>
          </a:xfrm>
        </p:spPr>
        <p:txBody>
          <a:bodyPr>
            <a:normAutofit fontScale="90000"/>
          </a:bodyPr>
          <a:lstStyle/>
          <a:p>
            <a:pPr algn="ctr"/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АНХААРАЛ ХАНДУУЛСАНД БАЯРЛАЛАА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36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60"/>
                    </a14:imgEffect>
                    <a14:imgEffect>
                      <a14:saturation sat="2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97" y="127722"/>
            <a:ext cx="8911687" cy="1280890"/>
          </a:xfrm>
        </p:spPr>
        <p:txBody>
          <a:bodyPr/>
          <a:lstStyle/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2020 оны ОНХС-гийн төлөвлөгөө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029" t="24641" r="17127" b="12859"/>
          <a:stretch/>
        </p:blipFill>
        <p:spPr>
          <a:xfrm>
            <a:off x="176297" y="269822"/>
            <a:ext cx="11899780" cy="63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4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60"/>
                    </a14:imgEffect>
                    <a14:imgEffect>
                      <a14:saturation sat="2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258" t="22797" r="17357" b="12244"/>
          <a:stretch/>
        </p:blipFill>
        <p:spPr>
          <a:xfrm>
            <a:off x="97517" y="209862"/>
            <a:ext cx="12001388" cy="638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02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60"/>
                    </a14:imgEffect>
                    <a14:imgEffect>
                      <a14:saturation sat="2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93225" y="274119"/>
            <a:ext cx="9718764" cy="642067"/>
          </a:xfrm>
        </p:spPr>
        <p:txBody>
          <a:bodyPr>
            <a:normAutofit/>
          </a:bodyPr>
          <a:lstStyle/>
          <a:p>
            <a:pPr algn="ctr"/>
            <a:r>
              <a:rPr lang="mn-MN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ХЭРЭГЖИЛТ: СУМЫН </a:t>
            </a:r>
            <a:r>
              <a:rPr lang="mn-MN" sz="24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ТӨВИЙГ </a:t>
            </a:r>
            <a:r>
              <a:rPr lang="mn-MN" sz="24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КАМЕР</a:t>
            </a:r>
            <a:r>
              <a:rPr lang="mn-MN" sz="240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mn-MN" sz="24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УУЛАХ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1299" y="1625528"/>
            <a:ext cx="5098053" cy="4004563"/>
          </a:xfrm>
        </p:spPr>
        <p:txBody>
          <a:bodyPr>
            <a:normAutofit fontScale="25000" lnSpcReduction="20000"/>
          </a:bodyPr>
          <a:lstStyle/>
          <a:p>
            <a:pPr algn="just"/>
            <a:endParaRPr lang="en-US" sz="4300" dirty="0" smtClean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Засаг </a:t>
            </a:r>
            <a:r>
              <a:rPr lang="mn-MN" sz="6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даргын 2020 оны </a:t>
            </a: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02-р </a:t>
            </a:r>
            <a:r>
              <a:rPr lang="mn-MN" sz="6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сарын </a:t>
            </a: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12-ны </a:t>
            </a:r>
            <a:r>
              <a:rPr lang="mn-MN" sz="6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өдрийн </a:t>
            </a: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А/25 </a:t>
            </a:r>
            <a:r>
              <a:rPr lang="mn-MN" sz="6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тоот захирамжаар тендерт оролцогчийг сонгон шалгаруулах ажлын </a:t>
            </a: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хэсгийг </a:t>
            </a:r>
            <a:r>
              <a:rPr lang="mn-MN" sz="6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хүний </a:t>
            </a: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бүрэлдэхүүнтэйгээр </a:t>
            </a:r>
            <a:r>
              <a:rPr lang="mn-MN" sz="6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комиссыг байгуулсан. 2020 оны </a:t>
            </a: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03-р </a:t>
            </a:r>
            <a:r>
              <a:rPr lang="mn-MN" sz="6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сарын </a:t>
            </a: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17-ны </a:t>
            </a:r>
            <a:r>
              <a:rPr lang="mn-MN" sz="6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өдөр </a:t>
            </a: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mn-MN" sz="6400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Анлимитэд спийд солюшн”</a:t>
            </a:r>
            <a:r>
              <a:rPr lang="en-US" sz="6400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6400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ХХК</a:t>
            </a: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”-тай </a:t>
            </a:r>
            <a:r>
              <a:rPr lang="mn-MN" sz="6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гэрээ байгуулсан. Тендерийн ажлыг хүлээж авах 5 хүний бүрэлдэхүүнтэй комиссыг Засаг даргын 2020 оны </a:t>
            </a: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03-р </a:t>
            </a:r>
            <a:r>
              <a:rPr lang="mn-MN" sz="6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сарын </a:t>
            </a: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20-ны </a:t>
            </a:r>
            <a:r>
              <a:rPr lang="mn-MN" sz="6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өдрийн </a:t>
            </a: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А/35 </a:t>
            </a:r>
            <a:r>
              <a:rPr lang="mn-MN" sz="6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тоот захирамжаар байгуулж, уг ажлыг 2020 оны </a:t>
            </a: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03-р </a:t>
            </a:r>
            <a:r>
              <a:rPr lang="mn-MN" sz="6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сарын </a:t>
            </a: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21-ны </a:t>
            </a:r>
            <a:r>
              <a:rPr lang="mn-MN" sz="6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өдөр бүрэн хүлээн авсан. </a:t>
            </a:r>
            <a:endParaRPr lang="mn-MN" sz="6400" cap="non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mn-MN" sz="64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Батлагдсан </a:t>
            </a:r>
            <a:r>
              <a:rPr lang="mn-MN" sz="64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төсөв: </a:t>
            </a:r>
          </a:p>
          <a:p>
            <a:pPr algn="ctr">
              <a:lnSpc>
                <a:spcPct val="120000"/>
              </a:lnSpc>
            </a:pPr>
            <a:r>
              <a:rPr lang="mn-MN" sz="64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5,980,000 төгрөг</a:t>
            </a:r>
          </a:p>
          <a:p>
            <a:pPr algn="ctr">
              <a:lnSpc>
                <a:spcPct val="120000"/>
              </a:lnSpc>
            </a:pPr>
            <a:r>
              <a:rPr lang="mn-MN" sz="64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z-Cyrl-AZ" sz="64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en-US" sz="6400" b="1" dirty="0" err="1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эрээний</a:t>
            </a:r>
            <a:r>
              <a:rPr lang="en-US" sz="64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 err="1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дүн</a:t>
            </a:r>
            <a:r>
              <a:rPr lang="en-US" sz="64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mn-MN" sz="64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64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mn-MN" sz="64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  <a:r>
              <a:rPr lang="en-US" sz="64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mn-MN" sz="64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64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lang="en-US" sz="6400" b="1" dirty="0" err="1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endParaRPr lang="en-US" sz="6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mn-MN" sz="64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Cyrl-AZ" sz="64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6400" b="1" dirty="0" err="1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жлын</a:t>
            </a:r>
            <a:r>
              <a:rPr lang="en-US" sz="64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 err="1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гүйцэтгэл</a:t>
            </a:r>
            <a:r>
              <a:rPr lang="mn-MN" sz="64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64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mn-MN" sz="64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хувь</a:t>
            </a:r>
            <a:endParaRPr lang="en-US" sz="6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03512" y="321297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000" dirty="0"/>
          </a:p>
          <a:p>
            <a:pPr algn="just"/>
            <a:endParaRPr lang="mn-MN" sz="2000" dirty="0"/>
          </a:p>
        </p:txBody>
      </p:sp>
      <p:pic>
        <p:nvPicPr>
          <p:cNvPr id="2050" name="Picture 2" descr="Image may contain: cloud, sky and outdo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51713" y="1472504"/>
            <a:ext cx="2953663" cy="244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may contain: scre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094" y="4031853"/>
            <a:ext cx="3130672" cy="26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093" y="1472504"/>
            <a:ext cx="3130672" cy="2448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2" y="4031853"/>
            <a:ext cx="2953663" cy="264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74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60"/>
                    </a14:imgEffect>
                    <a14:imgEffect>
                      <a14:saturation sat="2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88" y="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048000" y="48077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7904" y="1471910"/>
            <a:ext cx="465473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Засаг даргын 2020 оны 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01-р </a:t>
            </a:r>
            <a:r>
              <a:rPr lang="mn-M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сарын 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20-ны </a:t>
            </a:r>
            <a:r>
              <a:rPr lang="mn-M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өдрийн 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А/18 </a:t>
            </a:r>
            <a:r>
              <a:rPr lang="mn-M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тоот захирамжаар тендерт оролцогчийг сонгон шалгаруулах ажлын 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хэсгийг </a:t>
            </a:r>
            <a:r>
              <a:rPr lang="mn-M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хүний 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бүрэлдэхүүнтэйгээр комиссыг байгуулсан</a:t>
            </a:r>
            <a:r>
              <a:rPr lang="mn-M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2020 оны 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03-р </a:t>
            </a:r>
            <a:r>
              <a:rPr lang="mn-M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сарын 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16-ны </a:t>
            </a:r>
            <a:r>
              <a:rPr lang="mn-M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өдөр 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“Баясах”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иргэдийн бүлэгтэй гэрээ байгуулсан. Тендерийн ажлыг хүлээж авах 5 хүний бүрэлдэхүүнтэй комиссыг Засаг даргын 2020 оны 04-р сарын 22-ны өдрийн 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А/42 </a:t>
            </a:r>
            <a:r>
              <a:rPr lang="mn-M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тоот захирамжаар 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байгуулж, </a:t>
            </a:r>
            <a:r>
              <a:rPr lang="mn-M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 ажлыг 2020 оны 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05-р </a:t>
            </a:r>
            <a:r>
              <a:rPr lang="mn-M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сарын 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18-ны </a:t>
            </a:r>
            <a:r>
              <a:rPr lang="mn-M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өдөр бүрэн хүлээн </a:t>
            </a: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авсан.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БАТЛАГДСАН ТӨСӨВ:</a:t>
            </a:r>
          </a:p>
          <a:p>
            <a:pPr algn="ctr">
              <a:lnSpc>
                <a:spcPct val="150000"/>
              </a:lnSpc>
            </a:pP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5,000,000 ТӨГРӨГ</a:t>
            </a:r>
            <a:endParaRPr lang="mn-MN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z-Cyrl-A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ЭРЭЭНИЙ ДҮН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Cyrl-A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ЖЛЫН ГҮЙЦЭТГЭЛ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ХУВЬ</a:t>
            </a:r>
            <a:endParaRPr lang="en-US" sz="1600" b="1" strike="sngStrik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293225" y="274119"/>
            <a:ext cx="9718764" cy="6420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mn-M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ХЭРЭГЖИЛТ: АХМАДЫН ӨРГӨӨ ЗАСВАРЛАХ, ТАВИЛГА ЭД ХОГШИЛ ХУДАЛДАН АВАХ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 descr="Image may contain: one or more people and indo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607" y="1333751"/>
            <a:ext cx="2519564" cy="233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70" y="4023490"/>
            <a:ext cx="2519564" cy="25705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958" y="1333752"/>
            <a:ext cx="2557801" cy="2333351"/>
          </a:xfrm>
          <a:prstGeom prst="rect">
            <a:avLst/>
          </a:prstGeom>
        </p:spPr>
      </p:pic>
      <p:pic>
        <p:nvPicPr>
          <p:cNvPr id="14" name="Picture 2" descr="https://scontent.fuln2-1.fna.fbcdn.net/v/t1.15752-9/p720x720/120144096_332862507948553_5713189680820226775_n.jpg?_nc_cat=104&amp;ccb=2&amp;_nc_sid=ae9488&amp;_nc_ohc=p-j3MzmfQfwAX8C2KbG&amp;_nc_ht=scontent.fuln2-1.fna&amp;tp=6&amp;oh=b0f6697b8ef3a330b50afcadcc53bd73&amp;oe=5FCFD42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784" y="4003838"/>
            <a:ext cx="2557801" cy="257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743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60"/>
                    </a14:imgEffect>
                    <a14:imgEffect>
                      <a14:saturation sat="2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22887" y="1434214"/>
            <a:ext cx="4785136" cy="4992712"/>
          </a:xfrm>
        </p:spPr>
        <p:txBody>
          <a:bodyPr>
            <a:noAutofit/>
          </a:bodyPr>
          <a:lstStyle/>
          <a:p>
            <a:pPr algn="just"/>
            <a:r>
              <a:rPr lang="mn-MN" sz="16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Засаг даргын 2020 оны 03-р сарын 09-ны өдрийн А/33 тоот захирамжаар тендерт оролцогчийг сонгон шалгаруулах ажлын хэсгийг 5 хүний бүрэлдэхүүнтэйгээр комиссыг байгуулсан. 2020 оны 04-р сарын 10-ны өдөр “Ургамлын далай”</a:t>
            </a:r>
            <a:r>
              <a:rPr lang="en-US" sz="16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ХХК-тай гэрээ байгуулсан. Тендерийн ажлыг хүлээж авах 5 хүний бүрэлдэхүүнтэй комиссыг Засаг даргын 2020 оны 04-р сарын 22-ны өдрийн А/40 тоот захирамжаар байгуулж, уг ажлыг 2020 оны 05-р сарын 05-ны өдөр бүрэн хүлээн авсан.</a:t>
            </a:r>
          </a:p>
          <a:p>
            <a:pPr algn="ctr"/>
            <a:r>
              <a:rPr lang="mn-MN" sz="16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БАТЛАГДСАН ТӨСӨВ:</a:t>
            </a:r>
          </a:p>
          <a:p>
            <a:pPr algn="ctr"/>
            <a:r>
              <a:rPr lang="mn-MN" sz="16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8,000,000 ТӨГРӨГ</a:t>
            </a:r>
          </a:p>
          <a:p>
            <a:pPr algn="ctr"/>
            <a:r>
              <a:rPr lang="mn-MN" sz="16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z-Cyrl-AZ" sz="16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mn-MN" sz="16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ЭРЭЭНИЙ ДҮН</a:t>
            </a:r>
            <a:r>
              <a:rPr lang="en-US" sz="16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mn-MN" sz="16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mn-MN" sz="16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6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mn-MN" sz="16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en-US" sz="16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mn-MN" sz="16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lang="mn-MN" sz="16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endParaRPr lang="en-US" sz="1600" b="1" cap="non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16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Cyrl-AZ" sz="16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mn-MN" sz="16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ЖЛЫН ГҮЙЦЭТГЭЛ 1</a:t>
            </a:r>
            <a:r>
              <a:rPr lang="en-US" sz="16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mn-MN" sz="16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ХУВЬ</a:t>
            </a:r>
            <a:r>
              <a:rPr lang="en-US" sz="16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37" y="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03512" y="321297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000" dirty="0"/>
          </a:p>
          <a:p>
            <a:pPr algn="just"/>
            <a:endParaRPr lang="mn-MN" sz="2000" dirty="0"/>
          </a:p>
        </p:txBody>
      </p:sp>
      <p:pic>
        <p:nvPicPr>
          <p:cNvPr id="3074" name="Picture 2" descr="Image may contain: shoes and outdo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90" y="1554480"/>
            <a:ext cx="5200888" cy="445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1293225" y="274119"/>
            <a:ext cx="9718764" cy="6420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mn-MN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ХЭРЭГЖИЛТ: </a:t>
            </a:r>
            <a:r>
              <a:rPr lang="mn-MN" altLang="en-US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154-Р БАЙРНЫ УРЬД ТОГЛООМЫН ТАЛБАЙД ТОГЛООМ АВАХ, СУУРИЛУУЛАХ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79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60"/>
                    </a14:imgEffect>
                    <a14:imgEffect>
                      <a14:saturation sat="2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e may contain: dog, table and indo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205" y="2029582"/>
            <a:ext cx="2772839" cy="32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may contain: d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565" y="2015524"/>
            <a:ext cx="2959348" cy="330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Home\Desktop\Bayantal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837" y="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1293225" y="274119"/>
            <a:ext cx="9718764" cy="6420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mn-MN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ХЭРЭГЖИЛТ: </a:t>
            </a:r>
            <a:r>
              <a:rPr lang="mn-MN" altLang="en-US" sz="3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ОРОН  НУТАГ СУДЛАХ ТАНХИМЫН ҮЗМЭРИЙН ФОНДЫГ БАЯЖУУЛАХ</a:t>
            </a:r>
            <a:endParaRPr lang="en-US" sz="3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1"/>
          <p:cNvSpPr>
            <a:spLocks noGrp="1"/>
          </p:cNvSpPr>
          <p:nvPr>
            <p:ph type="subTitle" idx="1"/>
          </p:nvPr>
        </p:nvSpPr>
        <p:spPr>
          <a:xfrm>
            <a:off x="391299" y="1625528"/>
            <a:ext cx="5098053" cy="4500952"/>
          </a:xfrm>
        </p:spPr>
        <p:txBody>
          <a:bodyPr>
            <a:normAutofit fontScale="25000" lnSpcReduction="20000"/>
          </a:bodyPr>
          <a:lstStyle/>
          <a:p>
            <a:pPr algn="just"/>
            <a:endParaRPr lang="en-US" sz="4300" dirty="0" smtClean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Засаг </a:t>
            </a:r>
            <a:r>
              <a:rPr lang="mn-MN" sz="6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даргын 2020 оны </a:t>
            </a: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03-р </a:t>
            </a:r>
            <a:r>
              <a:rPr lang="mn-MN" sz="6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сарын </a:t>
            </a: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09-ны </a:t>
            </a:r>
            <a:r>
              <a:rPr lang="mn-MN" sz="6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өдрийн </a:t>
            </a: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А/32 </a:t>
            </a:r>
            <a:r>
              <a:rPr lang="mn-MN" sz="6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тоот захирамжаар тендерт оролцогчийг сонгон шалгаруулах ажлын </a:t>
            </a: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хэсгийг </a:t>
            </a:r>
            <a:r>
              <a:rPr lang="mn-MN" sz="6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хүний </a:t>
            </a: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бүрэлдэхүүнтэйгээр комиссыг байгуулсан. </a:t>
            </a:r>
            <a:r>
              <a:rPr lang="mn-MN" sz="6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оны </a:t>
            </a: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04-р </a:t>
            </a:r>
            <a:r>
              <a:rPr lang="mn-MN" sz="6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сарын </a:t>
            </a: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28-ны </a:t>
            </a:r>
            <a:r>
              <a:rPr lang="mn-MN" sz="6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өдөр </a:t>
            </a: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mn-MN" sz="6400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иргэн г.гантулга”-</a:t>
            </a:r>
            <a:r>
              <a:rPr lang="mn-MN" sz="6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тэй</a:t>
            </a: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6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гэрээ байгуулсан. Тендерийн ажлыг хүлээж авах 5 хүний бүрэлдэхүүнтэй комиссыг Засаг даргын 2020 оны </a:t>
            </a: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06-р </a:t>
            </a:r>
            <a:r>
              <a:rPr lang="mn-MN" sz="6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сарын </a:t>
            </a: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08-ны </a:t>
            </a:r>
            <a:r>
              <a:rPr lang="mn-MN" sz="6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өдрийн </a:t>
            </a: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А/35 </a:t>
            </a:r>
            <a:r>
              <a:rPr lang="mn-MN" sz="6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тоот захирамжаар </a:t>
            </a: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байгуулж, ажлыг </a:t>
            </a:r>
            <a:r>
              <a:rPr lang="mn-MN" sz="6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оны </a:t>
            </a: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06-р </a:t>
            </a:r>
            <a:r>
              <a:rPr lang="mn-MN" sz="6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сарын </a:t>
            </a:r>
            <a:r>
              <a:rPr lang="mn-MN" sz="6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09-ны </a:t>
            </a:r>
            <a:r>
              <a:rPr lang="mn-MN" sz="6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өдөр бүрэн хүлээн авсан. </a:t>
            </a:r>
            <a:endParaRPr lang="mn-MN" sz="6400" cap="non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mn-MN" sz="64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Батлагдсан </a:t>
            </a:r>
            <a:r>
              <a:rPr lang="mn-MN" sz="64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төсөв: </a:t>
            </a:r>
          </a:p>
          <a:p>
            <a:pPr algn="ctr">
              <a:lnSpc>
                <a:spcPct val="120000"/>
              </a:lnSpc>
            </a:pPr>
            <a:r>
              <a:rPr lang="mn-MN" sz="64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2,500,000 </a:t>
            </a:r>
            <a:r>
              <a:rPr lang="mn-MN" sz="64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</a:p>
          <a:p>
            <a:pPr algn="ctr">
              <a:lnSpc>
                <a:spcPct val="120000"/>
              </a:lnSpc>
            </a:pPr>
            <a:r>
              <a:rPr lang="mn-MN" sz="64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z-Cyrl-AZ" sz="64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en-US" sz="6400" b="1" dirty="0" err="1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эрээний</a:t>
            </a:r>
            <a:r>
              <a:rPr lang="en-US" sz="64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 err="1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дүн</a:t>
            </a:r>
            <a:r>
              <a:rPr lang="en-US" sz="64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mn-MN" sz="64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2,500</a:t>
            </a:r>
            <a:r>
              <a:rPr lang="en-US" sz="64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mn-MN" sz="64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64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lang="en-US" sz="6400" b="1" dirty="0" err="1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endParaRPr lang="en-US" sz="6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mn-MN" sz="64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Cyrl-AZ" sz="64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6400" b="1" dirty="0" err="1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жлын</a:t>
            </a:r>
            <a:r>
              <a:rPr lang="en-US" sz="64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 err="1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гүйцэтгэл</a:t>
            </a:r>
            <a:r>
              <a:rPr lang="mn-MN" sz="64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64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mn-MN" sz="64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ХУВЬ</a:t>
            </a:r>
            <a:endParaRPr lang="en-US" sz="6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145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60"/>
                    </a14:imgEffect>
                    <a14:imgEffect>
                      <a14:saturation sat="28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6099" y="1136469"/>
            <a:ext cx="4159330" cy="5512525"/>
          </a:xfrm>
        </p:spPr>
        <p:txBody>
          <a:bodyPr>
            <a:noAutofit/>
          </a:bodyPr>
          <a:lstStyle/>
          <a:p>
            <a:pPr algn="just"/>
            <a:r>
              <a:rPr lang="mn-MN" sz="16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Засаг даргын 2020 оны 04-р сарын 27-ны өдрийн А/49 тоот </a:t>
            </a:r>
            <a:r>
              <a:rPr lang="mn-MN" sz="1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захирамжаар тендерт оролцогчийг сонгон шалгаруулах ажлын </a:t>
            </a:r>
            <a:r>
              <a:rPr lang="mn-MN" sz="16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хэсгийг </a:t>
            </a:r>
            <a:r>
              <a:rPr lang="mn-MN" sz="1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хүний </a:t>
            </a:r>
            <a:r>
              <a:rPr lang="mn-MN" sz="16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бүрэлдэхүүнтэйгээр </a:t>
            </a:r>
            <a:r>
              <a:rPr lang="mn-MN" sz="1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комиссыг байгуулсан</a:t>
            </a:r>
            <a:r>
              <a:rPr lang="mn-MN" sz="16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Сумын хэмжээнд мод тарьж, хог цэгүүдийг арилгаж, булж нөхөн сэргээлт хийх ажлуудыг “Сум дундын ойн анги”, “Оорцог элгэн хоршоо”, Чойрын цэцгийн дэлгүүр, Нэбу ххк-уудтай тус тус </a:t>
            </a:r>
            <a:r>
              <a:rPr lang="en-US" sz="16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cap="non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гэрээ</a:t>
            </a:r>
            <a:r>
              <a:rPr lang="en-US" sz="16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cap="non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байгуулан</a:t>
            </a:r>
            <a:r>
              <a:rPr lang="mn-MN" sz="16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хийж гүйцэтгэсэн. Үүнд: төв хогийн цэг, Сүлд овооны хуучир туурь, Төмөр замын хажуу талын хог хаягдлыг булсан нийт 6 га газрыг цэвэрлэсэн.</a:t>
            </a:r>
          </a:p>
          <a:p>
            <a:pPr algn="ctr"/>
            <a:r>
              <a:rPr lang="mn-MN" sz="16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БАТЛАГДСАН ТӨСӨВ: </a:t>
            </a:r>
          </a:p>
          <a:p>
            <a:pPr algn="ctr"/>
            <a:r>
              <a:rPr lang="mn-MN" sz="16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3,000,000 ТӨГРӨГ</a:t>
            </a:r>
            <a:endParaRPr lang="en-US" sz="1600" b="1" cap="non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z-Cyrl-AZ" sz="16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mn-MN" sz="16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ЭРЭЭНИЙ ДҮН</a:t>
            </a:r>
            <a:r>
              <a:rPr lang="en-US" sz="16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n-MN" sz="16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3,000,000 ТӨГРӨГ</a:t>
            </a:r>
          </a:p>
          <a:p>
            <a:pPr algn="ctr"/>
            <a:r>
              <a:rPr lang="az-Cyrl-AZ" sz="16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mn-MN" sz="16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ЖЛЫН ГҮЙЦЭТГЭЛ: </a:t>
            </a:r>
            <a:r>
              <a:rPr lang="en-US" sz="16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mn-MN" sz="16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ХУВЬ</a:t>
            </a:r>
          </a:p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mn-MN" sz="1800" cap="none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20" y="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Image may contain: one or more people, sky, outdoor and na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010" y="1442223"/>
            <a:ext cx="2629989" cy="23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may contain: sky, cloud, ocean, beach, outdoor, nature and wa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1442223"/>
            <a:ext cx="2573383" cy="23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may contain: sky, outdoor and nat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377" y="3905451"/>
            <a:ext cx="2586446" cy="241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1488097" y="416205"/>
            <a:ext cx="9718764" cy="6420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mn-MN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ХЭРЭГЖИЛТ: </a:t>
            </a:r>
            <a:r>
              <a:rPr lang="mn-MN" alt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БАЙГАЛЬ ОРЧНЫГ НӨХӨН СЭРГЭЭХ, МОД ТАРИХ</a:t>
            </a:r>
            <a:endParaRPr lang="en-US" sz="3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010" y="3905451"/>
            <a:ext cx="2629989" cy="2418604"/>
          </a:xfrm>
          <a:prstGeom prst="rect">
            <a:avLst/>
          </a:prstGeom>
        </p:spPr>
      </p:pic>
      <p:pic>
        <p:nvPicPr>
          <p:cNvPr id="2050" name="Picture 2" descr="https://scontent.fuln8-1.fna.fbcdn.net/v/t1.0-9/103438179_776669489537341_2721376380277013303_n.jpg?_nc_cat=100&amp;ccb=2&amp;_nc_sid=b9115d&amp;_nc_ohc=FZozXiBvDVEAX9x73Jz&amp;_nc_ht=scontent.fuln8-1.fna&amp;oh=c9c348f4f838a0dfe7f5c323b992525b&amp;oe=5FF406B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17" y="1442222"/>
            <a:ext cx="2651760" cy="23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fuln8-1.fna.fbcdn.net/v/t1.0-9/129541112_901658983705057_6165256912722727296_n.jpg?_nc_cat=100&amp;ccb=2&amp;_nc_sid=b9115d&amp;_nc_ohc=vxIyTOMqj0QAX8O_YLX&amp;_nc_ht=scontent.fuln8-1.fna&amp;oh=b43d3b62f2e08ff6f28390ae488fac8e&amp;oe=5FF56BE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54" y="3905451"/>
            <a:ext cx="2612572" cy="241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442</TotalTime>
  <Words>1494</Words>
  <Application>Microsoft Office PowerPoint</Application>
  <PresentationFormat>Widescreen</PresentationFormat>
  <Paragraphs>142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PowerPoint Presentation</vt:lpstr>
      <vt:lpstr>PowerPoint Presentation</vt:lpstr>
      <vt:lpstr>2020 оны ОНХС-гийн төлөвлөгөө</vt:lpstr>
      <vt:lpstr>PowerPoint Presentation</vt:lpstr>
      <vt:lpstr>ХЭРЭГЖИЛТ: СУМЫН ТӨВИЙГ КАМЕРЖУУЛАХ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Хөтөлбөр, төсөл, арга хэмжээ</vt:lpstr>
      <vt:lpstr> ГАМШГААС ХАМГААЛАХ ЗАРДАЛ</vt:lpstr>
      <vt:lpstr> БАЯР НААДМЫН ЗАРДАЛ</vt:lpstr>
      <vt:lpstr>PowerPoint Presentation</vt:lpstr>
      <vt:lpstr>PowerPoint Presentation</vt:lpstr>
      <vt:lpstr>АНХААРАЛ ХАНДУУЛСАНД БАЯРЛАЛАА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108</cp:revision>
  <dcterms:created xsi:type="dcterms:W3CDTF">2020-12-07T14:27:26Z</dcterms:created>
  <dcterms:modified xsi:type="dcterms:W3CDTF">2020-12-10T14:10:18Z</dcterms:modified>
</cp:coreProperties>
</file>