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handoutMasterIdLst>
    <p:handoutMasterId r:id="rId14"/>
  </p:handoutMasterIdLst>
  <p:sldIdLst>
    <p:sldId id="257" r:id="rId2"/>
    <p:sldId id="258" r:id="rId3"/>
    <p:sldId id="261" r:id="rId4"/>
    <p:sldId id="262" r:id="rId5"/>
    <p:sldId id="263" r:id="rId6"/>
    <p:sldId id="267" r:id="rId7"/>
    <p:sldId id="264" r:id="rId8"/>
    <p:sldId id="268" r:id="rId9"/>
    <p:sldId id="265" r:id="rId10"/>
    <p:sldId id="269" r:id="rId11"/>
    <p:sldId id="266" r:id="rId12"/>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30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361" y="1"/>
            <a:ext cx="3056308" cy="466725"/>
          </a:xfrm>
          <a:prstGeom prst="rect">
            <a:avLst/>
          </a:prstGeom>
        </p:spPr>
        <p:txBody>
          <a:bodyPr vert="horz" lIns="91440" tIns="45720" rIns="91440" bIns="45720" rtlCol="0"/>
          <a:lstStyle>
            <a:lvl1pPr algn="r">
              <a:defRPr sz="1200"/>
            </a:lvl1pPr>
          </a:lstStyle>
          <a:p>
            <a:fld id="{357327E6-DF49-4D39-A1F8-CABAEDA1887F}" type="datetimeFigureOut">
              <a:rPr lang="en-US" smtClean="0"/>
              <a:t>11/5/2020</a:t>
            </a:fld>
            <a:endParaRPr lang="en-US"/>
          </a:p>
        </p:txBody>
      </p:sp>
      <p:sp>
        <p:nvSpPr>
          <p:cNvPr id="4" name="Footer Placeholder 3"/>
          <p:cNvSpPr>
            <a:spLocks noGrp="1"/>
          </p:cNvSpPr>
          <p:nvPr>
            <p:ph type="ftr" sz="quarter" idx="2"/>
          </p:nvPr>
        </p:nvSpPr>
        <p:spPr>
          <a:xfrm>
            <a:off x="0" y="8842376"/>
            <a:ext cx="305630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361" y="8842376"/>
            <a:ext cx="3056308" cy="466725"/>
          </a:xfrm>
          <a:prstGeom prst="rect">
            <a:avLst/>
          </a:prstGeom>
        </p:spPr>
        <p:txBody>
          <a:bodyPr vert="horz" lIns="91440" tIns="45720" rIns="91440" bIns="45720" rtlCol="0" anchor="b"/>
          <a:lstStyle>
            <a:lvl1pPr algn="r">
              <a:defRPr sz="1200"/>
            </a:lvl1pPr>
          </a:lstStyle>
          <a:p>
            <a:fld id="{23432BB5-454F-4737-B3DD-1D9B33179227}" type="slidenum">
              <a:rPr lang="en-US" smtClean="0"/>
              <a:t>‹#›</a:t>
            </a:fld>
            <a:endParaRPr lang="en-US"/>
          </a:p>
        </p:txBody>
      </p:sp>
    </p:spTree>
    <p:extLst>
      <p:ext uri="{BB962C8B-B14F-4D97-AF65-F5344CB8AC3E}">
        <p14:creationId xmlns:p14="http://schemas.microsoft.com/office/powerpoint/2010/main" val="3249979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30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361" y="1"/>
            <a:ext cx="3056308" cy="466725"/>
          </a:xfrm>
          <a:prstGeom prst="rect">
            <a:avLst/>
          </a:prstGeom>
        </p:spPr>
        <p:txBody>
          <a:bodyPr vert="horz" lIns="91440" tIns="45720" rIns="91440" bIns="45720" rtlCol="0"/>
          <a:lstStyle>
            <a:lvl1pPr algn="r">
              <a:defRPr sz="1200"/>
            </a:lvl1pPr>
          </a:lstStyle>
          <a:p>
            <a:fld id="{7A0D6B4D-E9E5-468B-A6B1-A9EAB2E18D4B}" type="datetimeFigureOut">
              <a:rPr lang="en-US" smtClean="0"/>
              <a:t>11/5/2020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689" y="4479925"/>
            <a:ext cx="5643886"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5630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361" y="8842376"/>
            <a:ext cx="3056308" cy="466725"/>
          </a:xfrm>
          <a:prstGeom prst="rect">
            <a:avLst/>
          </a:prstGeom>
        </p:spPr>
        <p:txBody>
          <a:bodyPr vert="horz" lIns="91440" tIns="45720" rIns="91440" bIns="45720" rtlCol="0" anchor="b"/>
          <a:lstStyle>
            <a:lvl1pPr algn="r">
              <a:defRPr sz="1200"/>
            </a:lvl1pPr>
          </a:lstStyle>
          <a:p>
            <a:fld id="{8C304467-044F-44F4-A48A-DB89B4A31212}" type="slidenum">
              <a:rPr lang="en-US" smtClean="0"/>
              <a:t>‹#›</a:t>
            </a:fld>
            <a:endParaRPr lang="en-US"/>
          </a:p>
        </p:txBody>
      </p:sp>
    </p:spTree>
    <p:extLst>
      <p:ext uri="{BB962C8B-B14F-4D97-AF65-F5344CB8AC3E}">
        <p14:creationId xmlns:p14="http://schemas.microsoft.com/office/powerpoint/2010/main" val="229536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88E65D-91DB-4B09-B3A7-09A29A111B2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104940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423654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97408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564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20458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88E65D-91DB-4B09-B3A7-09A29A111B2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189117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E88E65D-91DB-4B09-B3A7-09A29A111B2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191702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8E65D-91DB-4B09-B3A7-09A29A111B2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60505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8E65D-91DB-4B09-B3A7-09A29A111B2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43597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88E65D-91DB-4B09-B3A7-09A29A111B2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76834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88E65D-91DB-4B09-B3A7-09A29A111B2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312285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562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88E65D-91DB-4B09-B3A7-09A29A111B2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15029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88E65D-91DB-4B09-B3A7-09A29A111B2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15894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8E65D-91DB-4B09-B3A7-09A29A111B2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275284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92663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88E65D-91DB-4B09-B3A7-09A29A111B2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D1E4-8CAB-440B-B997-877292337E02}" type="slidenum">
              <a:rPr lang="en-US" smtClean="0"/>
              <a:t>‹#›</a:t>
            </a:fld>
            <a:endParaRPr lang="en-US"/>
          </a:p>
        </p:txBody>
      </p:sp>
    </p:spTree>
    <p:extLst>
      <p:ext uri="{BB962C8B-B14F-4D97-AF65-F5344CB8AC3E}">
        <p14:creationId xmlns:p14="http://schemas.microsoft.com/office/powerpoint/2010/main" val="307068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E88E65D-91DB-4B09-B3A7-09A29A111B22}" type="datetimeFigureOut">
              <a:rPr lang="en-US" smtClean="0"/>
              <a:t>11/5/2020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AED1E4-8CAB-440B-B997-877292337E02}" type="slidenum">
              <a:rPr lang="en-US" smtClean="0"/>
              <a:t>‹#›</a:t>
            </a:fld>
            <a:endParaRPr lang="en-US"/>
          </a:p>
        </p:txBody>
      </p:sp>
    </p:spTree>
    <p:extLst>
      <p:ext uri="{BB962C8B-B14F-4D97-AF65-F5344CB8AC3E}">
        <p14:creationId xmlns:p14="http://schemas.microsoft.com/office/powerpoint/2010/main" val="1138963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microsoft.com/office/2007/relationships/hdphoto" Target="../media/hdphoto3.wdp"/><Relationship Id="rId4" Type="http://schemas.openxmlformats.org/officeDocument/2006/relationships/image" Target="../media/image10.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wdp"/><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5.wdp"/><Relationship Id="rId10" Type="http://schemas.openxmlformats.org/officeDocument/2006/relationships/image" Target="../media/image25.jpeg"/><Relationship Id="rId4" Type="http://schemas.openxmlformats.org/officeDocument/2006/relationships/image" Target="../media/image20.pn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5133701" y="391886"/>
            <a:ext cx="2349597" cy="2349597"/>
          </a:xfrm>
          <a:prstGeom prst="rect">
            <a:avLst/>
          </a:prstGeom>
        </p:spPr>
      </p:pic>
      <p:sp>
        <p:nvSpPr>
          <p:cNvPr id="25" name="Rectangle 24"/>
          <p:cNvSpPr/>
          <p:nvPr/>
        </p:nvSpPr>
        <p:spPr>
          <a:xfrm>
            <a:off x="291938" y="783772"/>
            <a:ext cx="2030043" cy="5734594"/>
          </a:xfrm>
          <a:prstGeom prst="rect">
            <a:avLst/>
          </a:prstGeom>
        </p:spPr>
        <p:txBody>
          <a:bodyPr vert="wordArtVert" wrap="square">
            <a:spAutoFit/>
          </a:bodyPr>
          <a:lstStyle/>
          <a:p>
            <a:pPr algn="ct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ᠪᠠᠶᠠᠨᠮᠭᠯ</a:t>
            </a:r>
            <a:r>
              <a:rPr lang="mn-MN" sz="1200" b="1" dirty="0" smtClean="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ᠰᠤᠮᠤ</a:t>
            </a:r>
            <a:r>
              <a:rPr lang="mn-Mong-CN" sz="5400" b="1" dirty="0">
                <a:ln w="6600">
                  <a:solidFill>
                    <a:schemeClr val="accent2"/>
                  </a:solidFill>
                  <a:prstDash val="solid"/>
                </a:ln>
                <a:solidFill>
                  <a:srgbClr val="00B050"/>
                </a:solidFill>
                <a:effectLst>
                  <a:outerShdw dist="38100" dir="2700000" algn="tl" rotWithShape="0">
                    <a:schemeClr val="accent2"/>
                  </a:outerShdw>
                </a:effectLst>
              </a:rPr>
              <a:t> ᠶᠢᠨ</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 ᠠᠷᠪᠠᠨ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ᠳᠥᠷᠪᠡ</a:t>
            </a: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28" name="TextBox 27"/>
          <p:cNvSpPr txBox="1"/>
          <p:nvPr/>
        </p:nvSpPr>
        <p:spPr>
          <a:xfrm>
            <a:off x="2795451" y="2950488"/>
            <a:ext cx="8307978" cy="1200329"/>
          </a:xfrm>
          <a:prstGeom prst="rect">
            <a:avLst/>
          </a:prstGeom>
          <a:noFill/>
        </p:spPr>
        <p:txBody>
          <a:bodyPr wrap="square" rtlCol="0">
            <a:spAutoFit/>
          </a:bodyPr>
          <a:lstStyle/>
          <a:p>
            <a:pPr algn="ctr"/>
            <a:r>
              <a:rPr lang="mn-MN" sz="3600" b="1" dirty="0" smtClean="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 ХОНОГИЙН МЭДЭЭ</a:t>
            </a:r>
            <a:endPar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9" name="TextBox 28"/>
          <p:cNvSpPr txBox="1"/>
          <p:nvPr/>
        </p:nvSpPr>
        <p:spPr>
          <a:xfrm>
            <a:off x="5845628" y="5995146"/>
            <a:ext cx="2207624" cy="523220"/>
          </a:xfrm>
          <a:prstGeom prst="rect">
            <a:avLst/>
          </a:prstGeom>
          <a:noFill/>
        </p:spPr>
        <p:txBody>
          <a:bodyPr wrap="square" rtlCol="0">
            <a:spAutoFit/>
          </a:bodyPr>
          <a:lstStyle/>
          <a:p>
            <a:pPr algn="ctr"/>
            <a:r>
              <a:rPr lang="mn-MN" sz="2800" smtClean="0">
                <a:latin typeface="Arial" panose="020B0604020202020204" pitchFamily="34" charset="0"/>
                <a:cs typeface="Arial" panose="020B0604020202020204" pitchFamily="34" charset="0"/>
              </a:rPr>
              <a:t>2020.11.05</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7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1000"/>
                                        <p:tgtEl>
                                          <p:spTgt spid="25">
                                            <p:txEl>
                                              <p:pRg st="0" end="0"/>
                                            </p:txEl>
                                          </p:spTgt>
                                        </p:tgtEl>
                                      </p:cBhvr>
                                    </p:animEffect>
                                    <p:anim calcmode="lin" valueType="num">
                                      <p:cBhvr>
                                        <p:cTn id="14"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1000"/>
                                        <p:tgtEl>
                                          <p:spTgt spid="25">
                                            <p:txEl>
                                              <p:pRg st="1" end="1"/>
                                            </p:txEl>
                                          </p:spTgt>
                                        </p:tgtEl>
                                      </p:cBhvr>
                                    </p:animEffect>
                                    <p:anim calcmode="lin" valueType="num">
                                      <p:cBhvr>
                                        <p:cTn id="19"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khjargal Enkhee-н зураг.">
            <a:extLst>
              <a:ext uri="{FF2B5EF4-FFF2-40B4-BE49-F238E27FC236}">
                <a16:creationId xmlns:a16="http://schemas.microsoft.com/office/drawing/2014/main" id="{C9B0A2D3-A3C4-4986-A4F8-10132DB5F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626" y="2107986"/>
            <a:ext cx="4066911" cy="44020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khjargal Enkhee-н зураг.">
            <a:extLst>
              <a:ext uri="{FF2B5EF4-FFF2-40B4-BE49-F238E27FC236}">
                <a16:creationId xmlns:a16="http://schemas.microsoft.com/office/drawing/2014/main" id="{9D3E51D5-2860-4612-A2F3-5CCE82885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764" y="2102876"/>
            <a:ext cx="2688291" cy="4407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7" name="Subtitle 2"/>
          <p:cNvSpPr txBox="1">
            <a:spLocks/>
          </p:cNvSpPr>
          <p:nvPr/>
        </p:nvSpPr>
        <p:spPr>
          <a:xfrm rot="5400000">
            <a:off x="128044" y="3772581"/>
            <a:ext cx="2196322" cy="5259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5800" dirty="0">
                <a:ln>
                  <a:solidFill>
                    <a:srgbClr val="002060"/>
                  </a:solidFill>
                </a:ln>
                <a:solidFill>
                  <a:srgbClr val="0070C0"/>
                </a:solidFill>
              </a:rPr>
              <a:t>ᠰᠣᠶᠤᠯ ᠤᠨ ᠲᠥᠪ</a:t>
            </a:r>
            <a:endParaRPr lang="mn-Mong-CN" sz="6400" b="1" dirty="0" smtClean="0">
              <a:ln>
                <a:solidFill>
                  <a:srgbClr val="002060"/>
                </a:solidFill>
              </a:ln>
              <a:solidFill>
                <a:srgbClr val="0070C0"/>
              </a:solidFill>
              <a:effectLst>
                <a:outerShdw dist="38100" dir="2700000" algn="tl" rotWithShape="0">
                  <a:schemeClr val="accent2"/>
                </a:outerShdw>
              </a:effectLst>
            </a:endParaRPr>
          </a:p>
          <a:p>
            <a:endParaRPr lang="en-US" dirty="0"/>
          </a:p>
        </p:txBody>
      </p:sp>
      <p:sp>
        <p:nvSpPr>
          <p:cNvPr id="8" name="Title 1"/>
          <p:cNvSpPr txBox="1">
            <a:spLocks/>
          </p:cNvSpPr>
          <p:nvPr/>
        </p:nvSpPr>
        <p:spPr>
          <a:xfrm>
            <a:off x="1374503" y="427177"/>
            <a:ext cx="9953897" cy="492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Соёлын төв</a:t>
            </a:r>
            <a:r>
              <a:rPr lang="mn-MN" sz="3200" u="sng" dirty="0" smtClean="0"/>
              <a:t> </a:t>
            </a:r>
            <a:endParaRPr lang="en-US" sz="3200" u="sng" dirty="0"/>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2" r="100000">
                        <a14:foregroundMark x1="18519" y1="20000" x2="35238" y2="15873"/>
                        <a14:foregroundMark x1="29841" y1="14497" x2="66455" y2="6455"/>
                        <a14:foregroundMark x1="51534" y1="11429" x2="35767" y2="10476"/>
                        <a14:foregroundMark x1="43386" y1="11852" x2="43810" y2="6455"/>
                        <a14:foregroundMark x1="40741" y1="11852" x2="37037" y2="7302"/>
                        <a14:foregroundMark x1="32063" y1="11852" x2="31217" y2="12275"/>
                        <a14:foregroundMark x1="38836" y1="10899" x2="7196" y2="33968"/>
                        <a14:foregroundMark x1="8571" y1="33968" x2="3598" y2="66138"/>
                        <a14:foregroundMark x1="6349" y1="64233" x2="11323" y2="77884"/>
                        <a14:foregroundMark x1="59683" y1="8677" x2="84974" y2="24444"/>
                        <a14:foregroundMark x1="82751" y1="24974" x2="94074" y2="46243"/>
                        <a14:foregroundMark x1="94074" y1="46243" x2="93545" y2="64762"/>
                        <a14:foregroundMark x1="93545" y1="64762" x2="88148" y2="76085"/>
                        <a14:foregroundMark x1="89101" y1="75132" x2="88571" y2="78307"/>
                        <a14:foregroundMark x1="12169" y1="91852" x2="87725" y2="90476"/>
                        <a14:foregroundMark x1="66878" y1="12275" x2="73228" y2="12275"/>
                        <a14:foregroundMark x1="14921" y1="25820" x2="22116" y2="2137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795726" y="144709"/>
            <a:ext cx="1065348" cy="1057073"/>
          </a:xfrm>
          <a:prstGeom prst="rect">
            <a:avLst/>
          </a:prstGeom>
        </p:spPr>
      </p:pic>
      <p:sp>
        <p:nvSpPr>
          <p:cNvPr id="11" name="TextBox 10"/>
          <p:cNvSpPr txBox="1"/>
          <p:nvPr/>
        </p:nvSpPr>
        <p:spPr>
          <a:xfrm>
            <a:off x="1712215" y="1345542"/>
            <a:ext cx="9278471" cy="646331"/>
          </a:xfrm>
          <a:prstGeom prst="rect">
            <a:avLst/>
          </a:prstGeom>
          <a:noFill/>
        </p:spPr>
        <p:txBody>
          <a:bodyPr wrap="square" rtlCol="0">
            <a:spAutoFit/>
          </a:bodyPr>
          <a:lstStyle/>
          <a:p>
            <a:r>
              <a:rPr lang="mn-MN" dirty="0" smtClean="0"/>
              <a:t>Баянтал сумын Соёлын биет бус өвийг өвлөн уламжлагчдын 3-р зөвлөгөөнийг зохион байгуулахаар ажиллаж байна.</a:t>
            </a:r>
            <a:endParaRPr lang="en-US" dirty="0"/>
          </a:p>
        </p:txBody>
      </p:sp>
    </p:spTree>
    <p:extLst>
      <p:ext uri="{BB962C8B-B14F-4D97-AF65-F5344CB8AC3E}">
        <p14:creationId xmlns:p14="http://schemas.microsoft.com/office/powerpoint/2010/main" val="272745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8250" y="2756262"/>
            <a:ext cx="9379131" cy="235131"/>
          </a:xfrm>
        </p:spPr>
        <p:txBody>
          <a:bodyPr>
            <a:noAutofit/>
          </a:bodyPr>
          <a:lstStyle/>
          <a:p>
            <a:pPr marL="0" indent="0" algn="ctr">
              <a:buNone/>
            </a:pPr>
            <a:r>
              <a:rPr lang="mn-MN" sz="6000" dirty="0" smtClean="0"/>
              <a:t>АНХААРАЛ ТАВЬСАНД БАЯРЛАЛАА.</a:t>
            </a:r>
            <a:endParaRPr lang="en-US" sz="6000" dirty="0"/>
          </a:p>
        </p:txBody>
      </p:sp>
      <p:sp>
        <p:nvSpPr>
          <p:cNvPr id="4" name="Rectangle 3"/>
          <p:cNvSpPr/>
          <p:nvPr/>
        </p:nvSpPr>
        <p:spPr>
          <a:xfrm>
            <a:off x="109058" y="744583"/>
            <a:ext cx="2030043" cy="5734594"/>
          </a:xfrm>
          <a:prstGeom prst="rect">
            <a:avLst/>
          </a:prstGeom>
        </p:spPr>
        <p:txBody>
          <a:bodyPr vert="wordArtVert" wrap="square">
            <a:spAutoFit/>
          </a:bodyPr>
          <a:lstStyle/>
          <a:p>
            <a:pPr algn="ct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ᠪᠠᠶᠠᠨᠮᠭᠯ</a:t>
            </a:r>
            <a:r>
              <a:rPr lang="mn-MN" sz="1200" b="1" dirty="0" smtClean="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ᠰᠤᠮᠤ</a:t>
            </a:r>
            <a:r>
              <a:rPr lang="mn-Mong-CN" sz="5400" b="1" dirty="0">
                <a:ln w="6600">
                  <a:solidFill>
                    <a:schemeClr val="accent2"/>
                  </a:solidFill>
                  <a:prstDash val="solid"/>
                </a:ln>
                <a:solidFill>
                  <a:srgbClr val="00B050"/>
                </a:solidFill>
                <a:effectLst>
                  <a:outerShdw dist="38100" dir="2700000" algn="tl" rotWithShape="0">
                    <a:schemeClr val="accent2"/>
                  </a:outerShdw>
                </a:effectLst>
              </a:rPr>
              <a:t> ᠶᠢᠨ</a:t>
            </a:r>
            <a:r>
              <a:rPr lang="mn-Mong-CN" sz="5400" b="1" dirty="0" smtClean="0">
                <a:ln w="6600">
                  <a:solidFill>
                    <a:schemeClr val="accent2"/>
                  </a:solidFill>
                  <a:prstDash val="solid"/>
                </a:ln>
                <a:solidFill>
                  <a:srgbClr val="00B050"/>
                </a:solidFill>
                <a:effectLst>
                  <a:outerShdw dist="38100" dir="2700000" algn="tl" rotWithShape="0">
                    <a:schemeClr val="accent2"/>
                  </a:outerShdw>
                </a:effectLst>
              </a:rPr>
              <a:t> ᠠᠷᠪᠠᠨ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ᠳᠥᠷᠪᠡ</a:t>
            </a: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smtClean="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2" name="Rectangle 1"/>
          <p:cNvSpPr/>
          <p:nvPr/>
        </p:nvSpPr>
        <p:spPr>
          <a:xfrm>
            <a:off x="3041875" y="513750"/>
            <a:ext cx="6507073" cy="461665"/>
          </a:xfrm>
          <a:prstGeom prst="rect">
            <a:avLst/>
          </a:prstGeom>
        </p:spPr>
        <p:txBody>
          <a:bodyPr wrap="square">
            <a:spAutoFit/>
          </a:bodyPr>
          <a:lstStyle/>
          <a:p>
            <a:pPr algn="ctr"/>
            <a:r>
              <a:rPr lang="mn-MN"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 ХОНОГИЙН МЭДЭЭ</a:t>
            </a:r>
            <a:endParaRPr lang="en-US"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4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777" y="176683"/>
            <a:ext cx="10515600" cy="737392"/>
          </a:xfrm>
        </p:spPr>
        <p:txBody>
          <a:bodyPr>
            <a:normAutofit fontScale="90000"/>
          </a:bodyPr>
          <a:lstStyle/>
          <a:p>
            <a:r>
              <a:rPr lang="mn-MN" sz="3600" u="sng" dirty="0" smtClean="0">
                <a:latin typeface="Arial" panose="020B0604020202020204" pitchFamily="34" charset="0"/>
                <a:cs typeface="Arial" panose="020B0604020202020204" pitchFamily="34" charset="0"/>
              </a:rPr>
              <a:t>Удирдлага зохион байгуулалтын хүрээнд</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20386" y="2667338"/>
            <a:ext cx="9222382" cy="1608584"/>
          </a:xfrm>
        </p:spPr>
        <p:txBody>
          <a:bodyPr>
            <a:normAutofit fontScale="92500"/>
          </a:bodyPr>
          <a:lstStyle/>
          <a:p>
            <a:pPr algn="just"/>
            <a:r>
              <a:rPr lang="mn-MN" dirty="0" smtClean="0"/>
              <a:t>2020 оны 11-р сарын 11-ний өдөр сумын Аж ахуй нэгж байгууллагуудын дунд зөвлөгөөн, 11-р сарын 13-ны өдөр Өрх толгойлсон эмэгтэйчүүдийн уулзалт зөвлөгөөн, 11-р сарын 18-ны өдөр Төрийн албан хаагчдын ёс зүйн сургалт, нөхөрсөг тэмцээнийг тус тус зохион байгуулахаар төлөвлөн ажиллаж байна.</a:t>
            </a: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1758"/>
            <a:ext cx="1114275" cy="1114275"/>
          </a:xfrm>
          <a:prstGeom prst="rect">
            <a:avLst/>
          </a:prstGeom>
        </p:spPr>
      </p:pic>
    </p:spTree>
    <p:extLst>
      <p:ext uri="{BB962C8B-B14F-4D97-AF65-F5344CB8AC3E}">
        <p14:creationId xmlns:p14="http://schemas.microsoft.com/office/powerpoint/2010/main" val="32253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smtClean="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6" name="Title 1"/>
          <p:cNvSpPr>
            <a:spLocks noGrp="1"/>
          </p:cNvSpPr>
          <p:nvPr>
            <p:ph type="title"/>
          </p:nvPr>
        </p:nvSpPr>
        <p:spPr>
          <a:xfrm>
            <a:off x="1373777" y="176683"/>
            <a:ext cx="10515600" cy="737392"/>
          </a:xfrm>
        </p:spPr>
        <p:txBody>
          <a:bodyPr>
            <a:normAutofit fontScale="90000"/>
          </a:bodyPr>
          <a:lstStyle/>
          <a:p>
            <a:r>
              <a:rPr lang="mn-MN" sz="3600" u="sng" dirty="0" smtClean="0">
                <a:latin typeface="Arial" panose="020B0604020202020204" pitchFamily="34" charset="0"/>
                <a:cs typeface="Arial" panose="020B0604020202020204" pitchFamily="34" charset="0"/>
              </a:rPr>
              <a:t>Удирдлага зохион байгуулалтын хүрээнд</a:t>
            </a:r>
            <a:r>
              <a:rPr lang="mn-MN"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8" name="Rectangle 4"/>
          <p:cNvSpPr>
            <a:spLocks noChangeArrowheads="1"/>
          </p:cNvSpPr>
          <p:nvPr/>
        </p:nvSpPr>
        <p:spPr bwMode="auto">
          <a:xfrm>
            <a:off x="0" y="1276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Mongolian Baiti" panose="03000500000000000000" pitchFamily="66"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0"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1815738" y="1347311"/>
            <a:ext cx="9196250" cy="1477328"/>
          </a:xfrm>
          <a:prstGeom prst="rect">
            <a:avLst/>
          </a:prstGeom>
          <a:noFill/>
        </p:spPr>
        <p:txBody>
          <a:bodyPr wrap="square" rtlCol="0">
            <a:spAutoFit/>
          </a:bodyPr>
          <a:lstStyle/>
          <a:p>
            <a:pPr algn="just"/>
            <a:r>
              <a:rPr lang="mn-MN" dirty="0" smtClean="0">
                <a:latin typeface="Arial" panose="020B0604020202020204" pitchFamily="34" charset="0"/>
                <a:cs typeface="Arial" panose="020B0604020202020204" pitchFamily="34" charset="0"/>
              </a:rPr>
              <a:t>2020 оны 11 дүгээр сарын 04-ний өдөр Сумын иргэдийн төлөөлөгчдийн хурлын 8 дахь удаагийн сонгуулийн анхдугаар хуралдаан амжилттай хуралдаж өндөрлөлөө. ИТХ-ын даргаар С.Басан дахин сонгогдож, Засаг даргаар Г.Анхбаяр сонгогдсон. ИТХ-ын тэргүүлэгчээр Б.Мөнх-эрдэнэ, Г.Анхбаяр, С.Оюунчимэг, П.Ганбаатар, Х.Мөнхбаатар, Э.Эрхэмбаатар нар сонгогдлоо.</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5177" y="3563302"/>
            <a:ext cx="2998961" cy="199398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0640" y="3563302"/>
            <a:ext cx="2998961" cy="199398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4298" y="3563302"/>
            <a:ext cx="2998961" cy="1993989"/>
          </a:xfrm>
          <a:prstGeom prst="rect">
            <a:avLst/>
          </a:prstGeom>
        </p:spPr>
      </p:pic>
    </p:spTree>
    <p:extLst>
      <p:ext uri="{BB962C8B-B14F-4D97-AF65-F5344CB8AC3E}">
        <p14:creationId xmlns:p14="http://schemas.microsoft.com/office/powerpoint/2010/main" val="197324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22" y="361590"/>
            <a:ext cx="10515600" cy="509451"/>
          </a:xfrm>
        </p:spPr>
        <p:txBody>
          <a:bodyPr>
            <a:normAutofit/>
          </a:bodyPr>
          <a:lstStyle/>
          <a:p>
            <a:r>
              <a:rPr lang="mn-MN" sz="2800" u="sng" dirty="0" smtClean="0"/>
              <a:t>Нийгмийн бодлогын хүрээнд:Сургууль </a:t>
            </a:r>
            <a:endParaRPr lang="en-US" sz="2800" u="sng" dirty="0"/>
          </a:p>
        </p:txBody>
      </p:sp>
      <p:pic>
        <p:nvPicPr>
          <p:cNvPr id="8" name="Content Placeholder 7" descr="C:\Users\Dell\Pictures\IMG_1927.JPG"/>
          <p:cNvPicPr>
            <a:picLocks noGrp="1"/>
          </p:cNvPicPr>
          <p:nvPr>
            <p:ph idx="1"/>
          </p:nvPr>
        </p:nvPicPr>
        <p:blipFill rotWithShape="1">
          <a:blip r:embed="rId2" cstate="print">
            <a:extLst>
              <a:ext uri="{BEBA8EAE-BF5A-486C-A8C5-ECC9F3942E4B}">
                <a14:imgProps xmlns:a14="http://schemas.microsoft.com/office/drawing/2010/main">
                  <a14:imgLayer r:embed="rId3">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509847" y="17463"/>
            <a:ext cx="1682153" cy="1428297"/>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6" name="Rectangle 5"/>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7" name="Picture 6" descr="C:\Users\Dell\Pictures\IMG_1927.JPG"/>
          <p:cNvPicPr/>
          <p:nvPr/>
        </p:nvPicPr>
        <p:blipFill rotWithShape="1">
          <a:blip r:embed="rId6" cstate="print">
            <a:extLst>
              <a:ext uri="{BEBA8EAE-BF5A-486C-A8C5-ECC9F3942E4B}">
                <a14:imgProps xmlns:a14="http://schemas.microsoft.com/office/drawing/2010/main">
                  <a14:imgLayer r:embed="rId3">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70777" y="185954"/>
            <a:ext cx="1360291" cy="1139609"/>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2207623" y="1565957"/>
            <a:ext cx="7889966" cy="1762695"/>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just"/>
            <a:r>
              <a:rPr lang="mn-MN" sz="2200" dirty="0" smtClean="0">
                <a:solidFill>
                  <a:schemeClr val="accent5">
                    <a:lumMod val="50000"/>
                  </a:schemeClr>
                </a:solidFill>
                <a:latin typeface="Arial" panose="020B0604020202020204" pitchFamily="34" charset="0"/>
                <a:cs typeface="Arial" panose="020B0604020202020204" pitchFamily="34" charset="0"/>
              </a:rPr>
              <a:t>    </a:t>
            </a:r>
            <a:r>
              <a:rPr lang="mn-MN" sz="2200" dirty="0" smtClean="0">
                <a:latin typeface="Arial" panose="020B0604020202020204" pitchFamily="34" charset="0"/>
                <a:cs typeface="Arial" panose="020B0604020202020204" pitchFamily="34" charset="0"/>
              </a:rPr>
              <a:t>10 сарын 28 Аймгийн Онцгой байдлын газраас 6-7-р ангийн хүүхдүүдэд аюул ослын үед анхны тусламж хэрхэн үзүүлэх талаар сургалтыг зохион байгуулж, цар тахлын үеэс урьдчилан сэргийлэх арга хэмжээний талаар мэдээлэл хийсэн.</a:t>
            </a:r>
            <a:r>
              <a:rPr lang="mn-MN" sz="2200" dirty="0" smtClean="0">
                <a:solidFill>
                  <a:schemeClr val="accent5">
                    <a:lumMod val="50000"/>
                  </a:schemeClr>
                </a:solidFill>
                <a:latin typeface="Arial" panose="020B0604020202020204" pitchFamily="34" charset="0"/>
                <a:cs typeface="Arial" panose="020B0604020202020204" pitchFamily="34" charset="0"/>
              </a:rPr>
              <a:t>.</a:t>
            </a:r>
            <a:br>
              <a:rPr lang="mn-MN" sz="2200" dirty="0" smtClean="0">
                <a:solidFill>
                  <a:schemeClr val="accent5">
                    <a:lumMod val="50000"/>
                  </a:schemeClr>
                </a:solidFill>
                <a:latin typeface="Arial" panose="020B0604020202020204" pitchFamily="34" charset="0"/>
                <a:cs typeface="Arial" panose="020B0604020202020204" pitchFamily="34" charset="0"/>
              </a:rPr>
            </a:br>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2" descr="C:\Users\Laptop\Desktop\зураг\123653747_436634710658986_2205649842786882987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2732" y="3465198"/>
            <a:ext cx="3153544" cy="2661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Laptop\Desktop\зураг\123546145_2897892387154034_5065946034303037826_n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5363" y="3459264"/>
            <a:ext cx="35528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2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00833" y="331845"/>
            <a:ext cx="9672395" cy="574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600" u="sng" dirty="0" smtClean="0"/>
              <a:t>Нийгмийн бодлогын хүрээнд: </a:t>
            </a:r>
            <a:r>
              <a:rPr lang="mn-MN" sz="3600" b="1" i="1" u="sng" dirty="0" smtClean="0"/>
              <a:t>Сургууль</a:t>
            </a:r>
            <a:r>
              <a:rPr lang="mn-MN" sz="3600" u="sng" dirty="0" smtClean="0"/>
              <a:t> </a:t>
            </a:r>
            <a:endParaRPr lang="en-US" sz="3600" u="sng" dirty="0"/>
          </a:p>
        </p:txBody>
      </p:sp>
      <p:sp>
        <p:nvSpPr>
          <p:cNvPr id="7" name="Rectangle 6"/>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9" name="Rectangle 8"/>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10" name="Picture 9" descr="C:\Users\Dell\Pictures\IMG_1927.JPG"/>
          <p:cNvPicPr/>
          <p:nvPr/>
        </p:nvPicPr>
        <p:blipFill rotWithShape="1">
          <a:blip r:embed="rId4" cstate="print">
            <a:extLst>
              <a:ext uri="{BEBA8EAE-BF5A-486C-A8C5-ECC9F3942E4B}">
                <a14:imgProps xmlns:a14="http://schemas.microsoft.com/office/drawing/2010/main">
                  <a14:imgLayer r:embed="rId5">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15924" y="167467"/>
            <a:ext cx="1360291" cy="1139609"/>
          </a:xfrm>
          <a:prstGeom prst="rect">
            <a:avLst/>
          </a:prstGeom>
          <a:noFill/>
          <a:ln>
            <a:noFill/>
          </a:ln>
          <a:extLst>
            <a:ext uri="{53640926-AAD7-44D8-BBD7-CCE9431645EC}">
              <a14:shadowObscured xmlns:a14="http://schemas.microsoft.com/office/drawing/2010/main"/>
            </a:ext>
          </a:extLst>
        </p:spPr>
      </p:pic>
      <p:sp>
        <p:nvSpPr>
          <p:cNvPr id="12" name="Title 1"/>
          <p:cNvSpPr txBox="1">
            <a:spLocks/>
          </p:cNvSpPr>
          <p:nvPr/>
        </p:nvSpPr>
        <p:spPr>
          <a:xfrm>
            <a:off x="899592" y="620688"/>
            <a:ext cx="6858000" cy="17364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2" descr="C:\Users\Laptop\Desktop\зураг\123602971_413253729681879_692789644769655640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2211" y="3570733"/>
            <a:ext cx="3384376" cy="26591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Laptop\Desktop\зураг\123780489_666349774254584_8870829820201302591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1021" y="3570733"/>
            <a:ext cx="2880320" cy="2659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95269" y="1382656"/>
            <a:ext cx="9277959" cy="1811792"/>
          </a:xfrm>
        </p:spPr>
        <p:txBody>
          <a:bodyPr>
            <a:noAutofit/>
          </a:bodyPr>
          <a:lstStyle/>
          <a:p>
            <a:pPr algn="just"/>
            <a:r>
              <a:rPr lang="mn-MN" sz="2400" dirty="0">
                <a:latin typeface="Arial" panose="020B0604020202020204" pitchFamily="34" charset="0"/>
                <a:cs typeface="Arial" panose="020B0604020202020204" pitchFamily="34" charset="0"/>
              </a:rPr>
              <a:t> 10 сарын 27 нд Аймгийн ГБХЗХГазраас зохион байгуулсан “Оролцоотой хүүхэд хөгжиж, хөгжсөн хүүхэд </a:t>
            </a:r>
            <a:r>
              <a:rPr lang="mn-MN" sz="2800" dirty="0">
                <a:latin typeface="Arial" panose="020B0604020202020204" pitchFamily="34" charset="0"/>
                <a:cs typeface="Arial" panose="020B0604020202020204" pitchFamily="34" charset="0"/>
              </a:rPr>
              <a:t>хамгаалагдана</a:t>
            </a:r>
            <a:r>
              <a:rPr lang="mn-MN" sz="2400" dirty="0">
                <a:latin typeface="Arial" panose="020B0604020202020204" pitchFamily="34" charset="0"/>
                <a:cs typeface="Arial" panose="020B0604020202020204" pitchFamily="34" charset="0"/>
              </a:rPr>
              <a:t>” Аймгийн хүүхдийн 3-р чуулганд 19 хүүхэд 2 багшийн хамт оролцлоо. </a:t>
            </a:r>
            <a:endParaRPr lang="en-US" sz="2400" dirty="0"/>
          </a:p>
        </p:txBody>
      </p:sp>
      <p:pic>
        <p:nvPicPr>
          <p:cNvPr id="19" name="Content Placeholder 7" descr="C:\Users\Dell\Pictures\IMG_1927.JPG"/>
          <p:cNvPicPr>
            <a:picLocks/>
          </p:cNvPicPr>
          <p:nvPr/>
        </p:nvPicPr>
        <p:blipFill rotWithShape="1">
          <a:blip r:embed="rId8" cstate="print">
            <a:extLst>
              <a:ext uri="{BEBA8EAE-BF5A-486C-A8C5-ECC9F3942E4B}">
                <a14:imgProps xmlns:a14="http://schemas.microsoft.com/office/drawing/2010/main">
                  <a14:imgLayer r:embed="rId9">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454992" y="-10366"/>
            <a:ext cx="1682153" cy="1428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233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69309" y="1268436"/>
            <a:ext cx="8669381" cy="1584176"/>
          </a:xfrm>
        </p:spPr>
        <p:txBody>
          <a:bodyPr>
            <a:normAutofit/>
          </a:bodyPr>
          <a:lstStyle/>
          <a:p>
            <a:r>
              <a:rPr lang="mn-MN" sz="2400" dirty="0" smtClean="0">
                <a:latin typeface="Arial Narrow" pitchFamily="34" charset="0"/>
              </a:rPr>
              <a:t>10-р сарын 30-нд </a:t>
            </a:r>
            <a:r>
              <a:rPr lang="mn-MN" sz="2400" dirty="0" smtClean="0">
                <a:latin typeface="Arial Narrow" pitchFamily="34" charset="0"/>
              </a:rPr>
              <a:t>“Маскаа зүүцгээе, гараа угаая” 2-р аяны хүрээнд нөлөөллийн ажлыг </a:t>
            </a:r>
            <a:r>
              <a:rPr lang="mn-MN" sz="2400" dirty="0" smtClean="0">
                <a:latin typeface="Arial Narrow" pitchFamily="34" charset="0"/>
              </a:rPr>
              <a:t>3-9-р ангийн </a:t>
            </a:r>
            <a:r>
              <a:rPr lang="mn-MN" sz="2400" dirty="0" smtClean="0">
                <a:latin typeface="Arial Narrow" pitchFamily="34" charset="0"/>
              </a:rPr>
              <a:t>хүүхдүүдэд эмч Л.Цэрэнханд, М.Одонтуяа багш нар зохион </a:t>
            </a:r>
            <a:r>
              <a:rPr lang="mn-MN" sz="2400" dirty="0" smtClean="0">
                <a:latin typeface="Arial Narrow" pitchFamily="34" charset="0"/>
              </a:rPr>
              <a:t>байгуулсан. </a:t>
            </a:r>
            <a:endParaRPr lang="en-US" sz="2400" dirty="0">
              <a:latin typeface="Arial Narrow" pitchFamily="34" charset="0"/>
            </a:endParaRPr>
          </a:p>
        </p:txBody>
      </p:sp>
      <p:pic>
        <p:nvPicPr>
          <p:cNvPr id="5" name="Picture 2" descr="C:\Users\Laptop\Desktop\зураг\123766657_2745462649061497_902460662969149426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766" y="3329356"/>
            <a:ext cx="326538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Laptop\Desktop\зураг\123314385_705033076782598_390033478810099096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234" y="3329356"/>
            <a:ext cx="3608758" cy="28569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200833" y="331845"/>
            <a:ext cx="9672395" cy="574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600" u="sng" dirty="0" smtClean="0"/>
              <a:t>Нийгмийн бодлогын хүрээнд: </a:t>
            </a:r>
            <a:r>
              <a:rPr lang="mn-MN" sz="3600" b="1" i="1" u="sng" dirty="0" smtClean="0"/>
              <a:t>Сургууль</a:t>
            </a:r>
            <a:r>
              <a:rPr lang="mn-MN" sz="3600" u="sng" dirty="0" smtClean="0"/>
              <a:t> </a:t>
            </a:r>
            <a:endParaRPr lang="en-US" sz="3600" u="sng" dirty="0"/>
          </a:p>
        </p:txBody>
      </p:sp>
      <p:sp>
        <p:nvSpPr>
          <p:cNvPr id="8" name="Rectangle 7"/>
          <p:cNvSpPr/>
          <p:nvPr/>
        </p:nvSpPr>
        <p:spPr>
          <a:xfrm rot="5400000">
            <a:off x="-1378273" y="3136099"/>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10" name="Rectangle 9"/>
          <p:cNvSpPr/>
          <p:nvPr/>
        </p:nvSpPr>
        <p:spPr>
          <a:xfrm rot="5400000" flipH="1">
            <a:off x="214682" y="3297337"/>
            <a:ext cx="1831813" cy="707886"/>
          </a:xfrm>
          <a:prstGeom prst="rect">
            <a:avLst/>
          </a:prstGeom>
        </p:spPr>
        <p:txBody>
          <a:bodyPr wrap="square">
            <a:spAutoFit/>
          </a:bodyPr>
          <a:lstStyle/>
          <a:p>
            <a:r>
              <a:rPr lang="mn-Mong-CN" sz="4000" b="1" dirty="0">
                <a:ln w="6600">
                  <a:solidFill>
                    <a:srgbClr val="002060"/>
                  </a:solidFill>
                  <a:prstDash val="solid"/>
                </a:ln>
                <a:solidFill>
                  <a:srgbClr val="0070C0"/>
                </a:solidFill>
                <a:effectLst>
                  <a:outerShdw dist="38100" dir="2700000" algn="tl" rotWithShape="0">
                    <a:schemeClr val="accent2"/>
                  </a:outerShdw>
                </a:effectLst>
              </a:rPr>
              <a:t>ᠰᠤᠷᠭᠠᠭᠤᠯᠢ</a:t>
            </a:r>
          </a:p>
        </p:txBody>
      </p:sp>
      <p:pic>
        <p:nvPicPr>
          <p:cNvPr id="12" name="Picture 11" descr="C:\Users\Dell\Pictures\IMG_1927.JPG"/>
          <p:cNvPicPr/>
          <p:nvPr/>
        </p:nvPicPr>
        <p:blipFill rotWithShape="1">
          <a:blip r:embed="rId6" cstate="print">
            <a:extLst>
              <a:ext uri="{BEBA8EAE-BF5A-486C-A8C5-ECC9F3942E4B}">
                <a14:imgProps xmlns:a14="http://schemas.microsoft.com/office/drawing/2010/main">
                  <a14:imgLayer r:embed="rId7">
                    <a14:imgEffect>
                      <a14:backgroundRemoval t="38828" b="81172" l="15556" r="84306"/>
                    </a14:imgEffect>
                  </a14:imgLayer>
                </a14:imgProps>
              </a:ext>
              <a:ext uri="{28A0092B-C50C-407E-A947-70E740481C1C}">
                <a14:useLocalDpi xmlns:a14="http://schemas.microsoft.com/office/drawing/2010/main" val="0"/>
              </a:ext>
            </a:extLst>
          </a:blip>
          <a:srcRect l="14316" t="42187" r="15599" b="18871"/>
          <a:stretch/>
        </p:blipFill>
        <p:spPr bwMode="auto">
          <a:xfrm>
            <a:off x="10670777" y="221887"/>
            <a:ext cx="1360291" cy="1139609"/>
          </a:xfrm>
          <a:prstGeom prst="rect">
            <a:avLst/>
          </a:prstGeom>
          <a:noFill/>
          <a:ln>
            <a:noFill/>
          </a:ln>
          <a:extLst>
            <a:ext uri="{53640926-AAD7-44D8-BBD7-CCE9431645EC}">
              <a14:shadowObscured xmlns:a14="http://schemas.microsoft.com/office/drawing/2010/main"/>
            </a:ext>
          </a:extLst>
        </p:spPr>
      </p:pic>
      <p:pic>
        <p:nvPicPr>
          <p:cNvPr id="13" name="Content Placeholder 7" descr="C:\Users\Dell\Pictures\IMG_1927.JPG"/>
          <p:cNvPicPr>
            <a:picLocks noGrp="1"/>
          </p:cNvPicPr>
          <p:nvPr>
            <p:ph idx="1"/>
          </p:nvPr>
        </p:nvPicPr>
        <p:blipFill rotWithShape="1">
          <a:blip r:embed="rId8" cstate="print">
            <a:extLst>
              <a:ext uri="{BEBA8EAE-BF5A-486C-A8C5-ECC9F3942E4B}">
                <a14:imgProps xmlns:a14="http://schemas.microsoft.com/office/drawing/2010/main">
                  <a14:imgLayer r:embed="rId9">
                    <a14:imgEffect>
                      <a14:backgroundRemoval t="46094" b="70625" l="30139" r="68194"/>
                    </a14:imgEffect>
                  </a14:imgLayer>
                </a14:imgProps>
              </a:ext>
              <a:ext uri="{28A0092B-C50C-407E-A947-70E740481C1C}">
                <a14:useLocalDpi xmlns:a14="http://schemas.microsoft.com/office/drawing/2010/main" val="0"/>
              </a:ext>
            </a:extLst>
          </a:blip>
          <a:srcRect l="14316" t="42187" r="15599" b="18871"/>
          <a:stretch/>
        </p:blipFill>
        <p:spPr bwMode="auto">
          <a:xfrm>
            <a:off x="10509847" y="17463"/>
            <a:ext cx="1682153" cy="1428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77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979" b="24271" l="30741" r="71852"/>
                    </a14:imgEffect>
                  </a14:imgLayer>
                </a14:imgProps>
              </a:ext>
              <a:ext uri="{28A0092B-C50C-407E-A947-70E740481C1C}">
                <a14:useLocalDpi xmlns:a14="http://schemas.microsoft.com/office/drawing/2010/main" val="0"/>
              </a:ext>
            </a:extLst>
          </a:blip>
          <a:srcRect l="28787" t="1527" r="27802" b="75748"/>
          <a:stretch/>
        </p:blipFill>
        <p:spPr>
          <a:xfrm>
            <a:off x="10633165" y="144709"/>
            <a:ext cx="1162595" cy="1018903"/>
          </a:xfrm>
        </p:spPr>
      </p:pic>
      <p:sp>
        <p:nvSpPr>
          <p:cNvPr id="4" name="Rectangle 3"/>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Subtitle 2"/>
          <p:cNvSpPr txBox="1">
            <a:spLocks/>
          </p:cNvSpPr>
          <p:nvPr/>
        </p:nvSpPr>
        <p:spPr>
          <a:xfrm rot="5400000">
            <a:off x="363213" y="3810867"/>
            <a:ext cx="1678839" cy="728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3900" b="1" dirty="0" smtClean="0">
                <a:ln w="6600">
                  <a:solidFill>
                    <a:srgbClr val="002060"/>
                  </a:solidFill>
                  <a:prstDash val="solid"/>
                </a:ln>
                <a:solidFill>
                  <a:srgbClr val="0070C0"/>
                </a:solidFill>
                <a:effectLst>
                  <a:outerShdw dist="38100" dir="2700000" algn="tl" rotWithShape="0">
                    <a:schemeClr val="accent2"/>
                  </a:outerShdw>
                </a:effectLst>
              </a:rPr>
              <a:t>ᠴᠡᠴᠡᠷᠯᠢᠭ</a:t>
            </a:r>
          </a:p>
          <a:p>
            <a:endParaRPr lang="en-US" dirty="0"/>
          </a:p>
        </p:txBody>
      </p:sp>
      <p:sp>
        <p:nvSpPr>
          <p:cNvPr id="8" name="Title 1"/>
          <p:cNvSpPr txBox="1">
            <a:spLocks/>
          </p:cNvSpPr>
          <p:nvPr/>
        </p:nvSpPr>
        <p:spPr>
          <a:xfrm>
            <a:off x="1677692" y="745125"/>
            <a:ext cx="8759296" cy="70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Цэцэрлэг</a:t>
            </a:r>
            <a:r>
              <a:rPr lang="mn-MN" sz="3200" u="sng" dirty="0" smtClean="0"/>
              <a:t> </a:t>
            </a:r>
            <a:endParaRPr lang="en-US" sz="3200" u="sng" dirty="0"/>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14" name="Title 1"/>
          <p:cNvSpPr>
            <a:spLocks noGrp="1"/>
          </p:cNvSpPr>
          <p:nvPr>
            <p:ph type="title"/>
          </p:nvPr>
        </p:nvSpPr>
        <p:spPr>
          <a:xfrm>
            <a:off x="2060969" y="1937694"/>
            <a:ext cx="9153493" cy="889751"/>
          </a:xfrm>
        </p:spPr>
        <p:txBody>
          <a:bodyPr>
            <a:normAutofit fontScale="90000"/>
          </a:bodyPr>
          <a:lstStyle/>
          <a:p>
            <a:r>
              <a:rPr lang="mn-MN" sz="3100" dirty="0"/>
              <a:t>Б</a:t>
            </a:r>
            <a:r>
              <a:rPr lang="mn-MN" sz="3100" dirty="0" smtClean="0"/>
              <a:t>элтгэл бүлгийн 25 хүүхдийг аюулгүй байдлын сургалтанд ОБЕГ</a:t>
            </a:r>
            <a:r>
              <a:rPr lang="en-US" sz="3100" dirty="0" smtClean="0"/>
              <a:t>-</a:t>
            </a:r>
            <a:r>
              <a:rPr lang="mn-MN" sz="3100" dirty="0" smtClean="0"/>
              <a:t>тай хамтран хамруулсан</a:t>
            </a:r>
            <a:r>
              <a:rPr lang="mn-MN" dirty="0" smtClean="0"/>
              <a:t>.</a:t>
            </a:r>
            <a:endParaRPr lang="en-US" dirty="0"/>
          </a:p>
        </p:txBody>
      </p:sp>
      <p:pic>
        <p:nvPicPr>
          <p:cNvPr id="15"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043" y="3286087"/>
            <a:ext cx="3478019" cy="2608514"/>
          </a:xfrm>
          <a:prstGeom prst="rect">
            <a:avLst/>
          </a:prstGeom>
        </p:spPr>
      </p:pic>
      <p:pic>
        <p:nvPicPr>
          <p:cNvPr id="16" name="Content Placeholder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6585" y="3286086"/>
            <a:ext cx="3229486" cy="2608515"/>
          </a:xfrm>
          <a:prstGeom prst="rect">
            <a:avLst/>
          </a:prstGeom>
        </p:spPr>
      </p:pic>
    </p:spTree>
    <p:extLst>
      <p:ext uri="{BB962C8B-B14F-4D97-AF65-F5344CB8AC3E}">
        <p14:creationId xmlns:p14="http://schemas.microsoft.com/office/powerpoint/2010/main" val="1002944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p:cNvPicPr>
            <a:picLocks noChangeAspect="1"/>
          </p:cNvPicPr>
          <p:nvPr/>
        </p:nvPicPr>
        <p:blipFill rotWithShape="1">
          <a:blip r:embed="rId2">
            <a:extLst>
              <a:ext uri="{BEBA8EAE-BF5A-486C-A8C5-ECC9F3942E4B}">
                <a14:imgProps xmlns:a14="http://schemas.microsoft.com/office/drawing/2010/main">
                  <a14:imgLayer r:embed="rId3">
                    <a14:imgEffect>
                      <a14:backgroundRemoval t="1979" b="24271" l="30741" r="71852"/>
                    </a14:imgEffect>
                  </a14:imgLayer>
                </a14:imgProps>
              </a:ext>
              <a:ext uri="{28A0092B-C50C-407E-A947-70E740481C1C}">
                <a14:useLocalDpi xmlns:a14="http://schemas.microsoft.com/office/drawing/2010/main" val="0"/>
              </a:ext>
            </a:extLst>
          </a:blip>
          <a:srcRect l="28787" t="1527" r="27802" b="75748"/>
          <a:stretch/>
        </p:blipFill>
        <p:spPr>
          <a:xfrm>
            <a:off x="10633165" y="144709"/>
            <a:ext cx="1162595" cy="1018903"/>
          </a:xfrm>
          <a:prstGeom prst="rect">
            <a:avLst/>
          </a:prstGeom>
        </p:spPr>
      </p:pic>
      <p:sp>
        <p:nvSpPr>
          <p:cNvPr id="5" name="Rectangle 4"/>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Subtitle 2"/>
          <p:cNvSpPr txBox="1">
            <a:spLocks/>
          </p:cNvSpPr>
          <p:nvPr/>
        </p:nvSpPr>
        <p:spPr>
          <a:xfrm rot="5400000">
            <a:off x="363213" y="3810867"/>
            <a:ext cx="1678839" cy="728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3900" b="1" dirty="0" smtClean="0">
                <a:ln w="6600">
                  <a:solidFill>
                    <a:srgbClr val="002060"/>
                  </a:solidFill>
                  <a:prstDash val="solid"/>
                </a:ln>
                <a:solidFill>
                  <a:srgbClr val="0070C0"/>
                </a:solidFill>
                <a:effectLst>
                  <a:outerShdw dist="38100" dir="2700000" algn="tl" rotWithShape="0">
                    <a:schemeClr val="accent2"/>
                  </a:outerShdw>
                </a:effectLst>
              </a:rPr>
              <a:t>ᠴᠡᠴᠡᠷᠯᠢᠭ</a:t>
            </a:r>
          </a:p>
          <a:p>
            <a:endParaRPr lang="en-US" dirty="0"/>
          </a:p>
        </p:txBody>
      </p:sp>
      <p:sp>
        <p:nvSpPr>
          <p:cNvPr id="7" name="Title 1"/>
          <p:cNvSpPr txBox="1">
            <a:spLocks/>
          </p:cNvSpPr>
          <p:nvPr/>
        </p:nvSpPr>
        <p:spPr>
          <a:xfrm>
            <a:off x="1677692" y="745125"/>
            <a:ext cx="8759296" cy="70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Цэцэрлэг</a:t>
            </a:r>
            <a:r>
              <a:rPr lang="mn-MN" sz="3200" u="sng" dirty="0" smtClean="0"/>
              <a:t> </a:t>
            </a:r>
            <a:endParaRPr lang="en-US" sz="3200" u="sng" dirty="0"/>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sp>
        <p:nvSpPr>
          <p:cNvPr id="12" name="Title 1"/>
          <p:cNvSpPr>
            <a:spLocks noGrp="1"/>
          </p:cNvSpPr>
          <p:nvPr>
            <p:ph type="title"/>
          </p:nvPr>
        </p:nvSpPr>
        <p:spPr>
          <a:xfrm>
            <a:off x="1936427" y="2107986"/>
            <a:ext cx="9278035" cy="846849"/>
          </a:xfrm>
        </p:spPr>
        <p:txBody>
          <a:bodyPr>
            <a:noAutofit/>
          </a:bodyPr>
          <a:lstStyle/>
          <a:p>
            <a:pPr algn="just"/>
            <a:r>
              <a:rPr lang="mn-MN" sz="2400" dirty="0" smtClean="0"/>
              <a:t>БСУГ</a:t>
            </a:r>
            <a:r>
              <a:rPr lang="en-US" sz="2400" dirty="0" smtClean="0"/>
              <a:t>-</a:t>
            </a:r>
            <a:r>
              <a:rPr lang="mn-MN" sz="2400" dirty="0" smtClean="0"/>
              <a:t>н захиалгаар УБХ</a:t>
            </a:r>
            <a:r>
              <a:rPr lang="en-US" sz="2400" dirty="0" smtClean="0"/>
              <a:t>-</a:t>
            </a:r>
            <a:r>
              <a:rPr lang="mn-MN" sz="2400" dirty="0" smtClean="0"/>
              <a:t>с 3 дахь жилдээ “шидэт хайрцаг” хүүхэлдэйн театрын хамт олон </a:t>
            </a:r>
            <a:r>
              <a:rPr lang="mn-MN" sz="2400" dirty="0" smtClean="0"/>
              <a:t>хүүхдийн </a:t>
            </a:r>
            <a:r>
              <a:rPr lang="mn-MN" sz="2400" dirty="0" smtClean="0"/>
              <a:t>нас, сэтгэхүйн онцлогт тохирсон </a:t>
            </a:r>
            <a:r>
              <a:rPr lang="mn-MN" sz="2400" dirty="0" smtClean="0"/>
              <a:t>тоглолт үзүүлж, нийт </a:t>
            </a:r>
            <a:r>
              <a:rPr lang="mn-MN" sz="2400" dirty="0" smtClean="0"/>
              <a:t>3 бүлгийн 70 хүүхэд </a:t>
            </a:r>
            <a:r>
              <a:rPr lang="mn-MN" sz="2400" dirty="0" smtClean="0"/>
              <a:t>хамрагдсан.</a:t>
            </a:r>
            <a:endParaRPr lang="en-US" sz="2400" dirty="0"/>
          </a:p>
        </p:txBody>
      </p:sp>
      <p:pic>
        <p:nvPicPr>
          <p:cNvPr id="13" name="Content Placeholder 4"/>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2682509" y="3516553"/>
            <a:ext cx="3248028" cy="2482737"/>
          </a:xfrm>
        </p:spPr>
      </p:pic>
      <p:pic>
        <p:nvPicPr>
          <p:cNvPr id="14"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0918" y="3516553"/>
            <a:ext cx="3271234" cy="2482737"/>
          </a:xfrm>
          <a:prstGeom prst="rect">
            <a:avLst/>
          </a:prstGeom>
        </p:spPr>
      </p:pic>
    </p:spTree>
    <p:extLst>
      <p:ext uri="{BB962C8B-B14F-4D97-AF65-F5344CB8AC3E}">
        <p14:creationId xmlns:p14="http://schemas.microsoft.com/office/powerpoint/2010/main" val="66395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1253228" y="3678128"/>
            <a:ext cx="3786614" cy="646331"/>
          </a:xfrm>
          <a:prstGeom prst="rect">
            <a:avLst/>
          </a:prstGeom>
        </p:spPr>
        <p:txBody>
          <a:bodyPr wrap="none">
            <a:spAutoFit/>
          </a:bodyPr>
          <a:lstStyle/>
          <a:p>
            <a:r>
              <a:rPr lang="mn-Mong-CN" sz="3600" b="1" dirty="0" smtClean="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Subtitle 2"/>
          <p:cNvSpPr txBox="1">
            <a:spLocks/>
          </p:cNvSpPr>
          <p:nvPr/>
        </p:nvSpPr>
        <p:spPr>
          <a:xfrm rot="5400000">
            <a:off x="128044" y="3772581"/>
            <a:ext cx="2196322" cy="52592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ong-CN" sz="5800" dirty="0">
                <a:ln>
                  <a:solidFill>
                    <a:srgbClr val="002060"/>
                  </a:solidFill>
                </a:ln>
                <a:solidFill>
                  <a:srgbClr val="0070C0"/>
                </a:solidFill>
              </a:rPr>
              <a:t>ᠰᠣᠶᠤᠯ ᠤᠨ ᠲᠥᠪ</a:t>
            </a:r>
            <a:endParaRPr lang="mn-Mong-CN" sz="6400" b="1" dirty="0" smtClean="0">
              <a:ln>
                <a:solidFill>
                  <a:srgbClr val="002060"/>
                </a:solidFill>
              </a:ln>
              <a:solidFill>
                <a:srgbClr val="0070C0"/>
              </a:solidFill>
              <a:effectLst>
                <a:outerShdw dist="38100" dir="2700000" algn="tl" rotWithShape="0">
                  <a:schemeClr val="accent2"/>
                </a:outerShdw>
              </a:effectLst>
            </a:endParaRPr>
          </a:p>
          <a:p>
            <a:endParaRPr lang="en-US" dirty="0"/>
          </a:p>
        </p:txBody>
      </p:sp>
      <p:sp>
        <p:nvSpPr>
          <p:cNvPr id="7" name="Title 1"/>
          <p:cNvSpPr txBox="1">
            <a:spLocks/>
          </p:cNvSpPr>
          <p:nvPr/>
        </p:nvSpPr>
        <p:spPr>
          <a:xfrm>
            <a:off x="1374503" y="427177"/>
            <a:ext cx="9953897" cy="4921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mn-MN" sz="3200" u="sng" dirty="0" smtClean="0"/>
              <a:t>Нийгмийн бодлогын хүрээнд: </a:t>
            </a:r>
            <a:r>
              <a:rPr lang="mn-MN" sz="3200" b="1" i="1" u="sng" dirty="0" smtClean="0"/>
              <a:t>Соёлын төв</a:t>
            </a:r>
            <a:r>
              <a:rPr lang="mn-MN" sz="3200" u="sng" dirty="0" smtClean="0"/>
              <a:t> </a:t>
            </a:r>
            <a:endParaRPr lang="en-US" sz="3200" u="sng"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0" y="144709"/>
            <a:ext cx="1200833" cy="1200833"/>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212" r="100000">
                        <a14:foregroundMark x1="18519" y1="20000" x2="35238" y2="15873"/>
                        <a14:foregroundMark x1="29841" y1="14497" x2="66455" y2="6455"/>
                        <a14:foregroundMark x1="51534" y1="11429" x2="35767" y2="10476"/>
                        <a14:foregroundMark x1="43386" y1="11852" x2="43810" y2="6455"/>
                        <a14:foregroundMark x1="40741" y1="11852" x2="37037" y2="7302"/>
                        <a14:foregroundMark x1="32063" y1="11852" x2="31217" y2="12275"/>
                        <a14:foregroundMark x1="38836" y1="10899" x2="7196" y2="33968"/>
                        <a14:foregroundMark x1="8571" y1="33968" x2="3598" y2="66138"/>
                        <a14:foregroundMark x1="6349" y1="64233" x2="11323" y2="77884"/>
                        <a14:foregroundMark x1="59683" y1="8677" x2="84974" y2="24444"/>
                        <a14:foregroundMark x1="82751" y1="24974" x2="94074" y2="46243"/>
                        <a14:foregroundMark x1="94074" y1="46243" x2="93545" y2="64762"/>
                        <a14:foregroundMark x1="93545" y1="64762" x2="88148" y2="76085"/>
                        <a14:foregroundMark x1="89101" y1="75132" x2="88571" y2="78307"/>
                        <a14:foregroundMark x1="12169" y1="91852" x2="87725" y2="90476"/>
                        <a14:foregroundMark x1="66878" y1="12275" x2="73228" y2="12275"/>
                        <a14:foregroundMark x1="14921" y1="25820" x2="22116" y2="21376"/>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0795726" y="144709"/>
            <a:ext cx="1065348" cy="1057073"/>
          </a:xfrm>
          <a:prstGeom prst="rect">
            <a:avLst/>
          </a:prstGeom>
        </p:spPr>
      </p:pic>
      <p:pic>
        <p:nvPicPr>
          <p:cNvPr id="20" name="Picture 2">
            <a:extLst>
              <a:ext uri="{FF2B5EF4-FFF2-40B4-BE49-F238E27FC236}">
                <a16:creationId xmlns:a16="http://schemas.microsoft.com/office/drawing/2014/main" id="{46A6C2DF-2308-4074-9ECD-0848DFC182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7792" y="4480560"/>
            <a:ext cx="2023908" cy="1517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DDF11555-8C1D-4011-BAFC-4FE0035600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609" y="4480560"/>
            <a:ext cx="2023909" cy="1517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3486C2C6-A105-45FC-BC19-A348B5496E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2829" y="4480560"/>
            <a:ext cx="1762058" cy="1517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922" y="1889767"/>
            <a:ext cx="9163310" cy="2308324"/>
          </a:xfrm>
          <a:prstGeom prst="rect">
            <a:avLst/>
          </a:prstGeom>
          <a:noFill/>
        </p:spPr>
        <p:txBody>
          <a:bodyPr wrap="square" rtlCol="0">
            <a:spAutoFit/>
          </a:bodyPr>
          <a:lstStyle/>
          <a:p>
            <a:pPr algn="just"/>
            <a:r>
              <a:rPr lang="mn-MN" sz="2400" dirty="0" smtClean="0"/>
              <a:t>	Сумын соёлын төв байгууллагынхаа дотоод үзэмж өнгө төрхөнд анхаарч дотор засал чимэглэл хийж,  үзэгч үйлчлүүлэгчдийн эрэлт хэрэгцээнд нийцүүлэн байгалийн үзмэрийн танхимыг тохижуулан үзмэрийн баяжилт хийж ажиллаж байна. Долоо хоног бүрийн баасан гарагт нийтийн цэнгээнт бүжгийг тогтмол зохион байгуулж байна.</a:t>
            </a:r>
            <a:endParaRPr lang="en-US" sz="2400"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6016" y="4480560"/>
            <a:ext cx="2023909" cy="151793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01054" y="4480560"/>
            <a:ext cx="1327346" cy="1517932"/>
          </a:xfrm>
          <a:prstGeom prst="rect">
            <a:avLst/>
          </a:prstGeom>
        </p:spPr>
      </p:pic>
    </p:spTree>
    <p:extLst>
      <p:ext uri="{BB962C8B-B14F-4D97-AF65-F5344CB8AC3E}">
        <p14:creationId xmlns:p14="http://schemas.microsoft.com/office/powerpoint/2010/main" val="2746066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118</TotalTime>
  <Words>334</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Narrow</vt:lpstr>
      <vt:lpstr>Bookman Old Style</vt:lpstr>
      <vt:lpstr>Calibri</vt:lpstr>
      <vt:lpstr>Mongolian Baiti</vt:lpstr>
      <vt:lpstr>MongolianScript</vt:lpstr>
      <vt:lpstr>Rockwell</vt:lpstr>
      <vt:lpstr>Damask</vt:lpstr>
      <vt:lpstr>PowerPoint Presentation</vt:lpstr>
      <vt:lpstr>Удирдлага зохион байгуулалтын хүрээнд:</vt:lpstr>
      <vt:lpstr>Удирдлага зохион байгуулалтын хүрээнд:</vt:lpstr>
      <vt:lpstr>Нийгмийн бодлогын хүрээнд:Сургууль </vt:lpstr>
      <vt:lpstr> 10 сарын 27 нд Аймгийн ГБХЗХГазраас зохион байгуулсан “Оролцоотой хүүхэд хөгжиж, хөгжсөн хүүхэд хамгаалагдана” Аймгийн хүүхдийн 3-р чуулганд 19 хүүхэд 2 багшийн хамт оролцлоо. </vt:lpstr>
      <vt:lpstr>10-р сарын 30-нд “Маскаа зүүцгээе, гараа угаая” 2-р аяны хүрээнд нөлөөллийн ажлыг 3-9-р ангийн хүүхдүүдэд эмч Л.Цэрэнханд, М.Одонтуяа багш нар зохион байгуулсан. </vt:lpstr>
      <vt:lpstr>Бэлтгэл бүлгийн 25 хүүхдийг аюулгүй байдлын сургалтанд ОБЕГ-тай хамтран хамруулсан.</vt:lpstr>
      <vt:lpstr>БСУГ-н захиалгаар УБХ-с 3 дахь жилдээ “шидэт хайрцаг” хүүхэлдэйн театрын хамт олон хүүхдийн нас, сэтгэхүйн онцлогт тохирсон тоглолт үзүүлж, нийт 3 бүлгийн 70 хүүхэд хамрагдсан.</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cp:lastPrinted>2020-11-05T03:46:39Z</cp:lastPrinted>
  <dcterms:created xsi:type="dcterms:W3CDTF">2020-11-05T01:50:27Z</dcterms:created>
  <dcterms:modified xsi:type="dcterms:W3CDTF">2020-11-05T03:48:58Z</dcterms:modified>
</cp:coreProperties>
</file>