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6" r:id="rId8"/>
    <p:sldId id="262" r:id="rId9"/>
    <p:sldId id="265" r:id="rId10"/>
    <p:sldId id="267" r:id="rId11"/>
    <p:sldId id="263" r:id="rId12"/>
    <p:sldId id="264" r:id="rId13"/>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26D45914-AD53-45E8-8A36-D9A37DA90F48}" type="datetimeFigureOut">
              <a:rPr lang="en-US" smtClean="0"/>
              <a:t>2/13/2020</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6113A898-D903-4594-A9C0-2E3228541940}" type="slidenum">
              <a:rPr lang="en-US" smtClean="0"/>
              <a:t>‹#›</a:t>
            </a:fld>
            <a:endParaRPr lang="en-US"/>
          </a:p>
        </p:txBody>
      </p:sp>
    </p:spTree>
    <p:extLst>
      <p:ext uri="{BB962C8B-B14F-4D97-AF65-F5344CB8AC3E}">
        <p14:creationId xmlns:p14="http://schemas.microsoft.com/office/powerpoint/2010/main" val="153865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3A898-D903-4594-A9C0-2E3228541940}" type="slidenum">
              <a:rPr lang="en-US" smtClean="0"/>
              <a:t>2</a:t>
            </a:fld>
            <a:endParaRPr lang="en-US"/>
          </a:p>
        </p:txBody>
      </p:sp>
    </p:spTree>
    <p:extLst>
      <p:ext uri="{BB962C8B-B14F-4D97-AF65-F5344CB8AC3E}">
        <p14:creationId xmlns:p14="http://schemas.microsoft.com/office/powerpoint/2010/main" val="244762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3A898-D903-4594-A9C0-2E3228541940}" type="slidenum">
              <a:rPr lang="en-US" smtClean="0"/>
              <a:t>3</a:t>
            </a:fld>
            <a:endParaRPr lang="en-US"/>
          </a:p>
        </p:txBody>
      </p:sp>
    </p:spTree>
    <p:extLst>
      <p:ext uri="{BB962C8B-B14F-4D97-AF65-F5344CB8AC3E}">
        <p14:creationId xmlns:p14="http://schemas.microsoft.com/office/powerpoint/2010/main" val="325786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3A898-D903-4594-A9C0-2E3228541940}" type="slidenum">
              <a:rPr lang="en-US" smtClean="0"/>
              <a:t>8</a:t>
            </a:fld>
            <a:endParaRPr lang="en-US"/>
          </a:p>
        </p:txBody>
      </p:sp>
    </p:spTree>
    <p:extLst>
      <p:ext uri="{BB962C8B-B14F-4D97-AF65-F5344CB8AC3E}">
        <p14:creationId xmlns:p14="http://schemas.microsoft.com/office/powerpoint/2010/main" val="195003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3A898-D903-4594-A9C0-2E3228541940}" type="slidenum">
              <a:rPr lang="en-US" smtClean="0"/>
              <a:t>9</a:t>
            </a:fld>
            <a:endParaRPr lang="en-US"/>
          </a:p>
        </p:txBody>
      </p:sp>
    </p:spTree>
    <p:extLst>
      <p:ext uri="{BB962C8B-B14F-4D97-AF65-F5344CB8AC3E}">
        <p14:creationId xmlns:p14="http://schemas.microsoft.com/office/powerpoint/2010/main" val="224259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3A898-D903-4594-A9C0-2E3228541940}" type="slidenum">
              <a:rPr lang="en-US" smtClean="0"/>
              <a:t>11</a:t>
            </a:fld>
            <a:endParaRPr lang="en-US"/>
          </a:p>
        </p:txBody>
      </p:sp>
    </p:spTree>
    <p:extLst>
      <p:ext uri="{BB962C8B-B14F-4D97-AF65-F5344CB8AC3E}">
        <p14:creationId xmlns:p14="http://schemas.microsoft.com/office/powerpoint/2010/main" val="429010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3A898-D903-4594-A9C0-2E3228541940}" type="slidenum">
              <a:rPr lang="en-US" smtClean="0"/>
              <a:t>12</a:t>
            </a:fld>
            <a:endParaRPr lang="en-US"/>
          </a:p>
        </p:txBody>
      </p:sp>
    </p:spTree>
    <p:extLst>
      <p:ext uri="{BB962C8B-B14F-4D97-AF65-F5344CB8AC3E}">
        <p14:creationId xmlns:p14="http://schemas.microsoft.com/office/powerpoint/2010/main" val="3915826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567504-97B3-4BA9-9676-EFB71888BB10}"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27B56-177E-47F6-826B-76DBF85E2259}" type="slidenum">
              <a:rPr lang="en-US" smtClean="0"/>
              <a:t>‹#›</a:t>
            </a:fld>
            <a:endParaRPr lang="en-US"/>
          </a:p>
        </p:txBody>
      </p:sp>
    </p:spTree>
    <p:extLst>
      <p:ext uri="{BB962C8B-B14F-4D97-AF65-F5344CB8AC3E}">
        <p14:creationId xmlns:p14="http://schemas.microsoft.com/office/powerpoint/2010/main" val="417373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67504-97B3-4BA9-9676-EFB71888BB10}"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27B56-177E-47F6-826B-76DBF85E2259}" type="slidenum">
              <a:rPr lang="en-US" smtClean="0"/>
              <a:t>‹#›</a:t>
            </a:fld>
            <a:endParaRPr lang="en-US"/>
          </a:p>
        </p:txBody>
      </p:sp>
    </p:spTree>
    <p:extLst>
      <p:ext uri="{BB962C8B-B14F-4D97-AF65-F5344CB8AC3E}">
        <p14:creationId xmlns:p14="http://schemas.microsoft.com/office/powerpoint/2010/main" val="379641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67504-97B3-4BA9-9676-EFB71888BB10}"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27B56-177E-47F6-826B-76DBF85E2259}" type="slidenum">
              <a:rPr lang="en-US" smtClean="0"/>
              <a:t>‹#›</a:t>
            </a:fld>
            <a:endParaRPr lang="en-US"/>
          </a:p>
        </p:txBody>
      </p:sp>
    </p:spTree>
    <p:extLst>
      <p:ext uri="{BB962C8B-B14F-4D97-AF65-F5344CB8AC3E}">
        <p14:creationId xmlns:p14="http://schemas.microsoft.com/office/powerpoint/2010/main" val="167799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67504-97B3-4BA9-9676-EFB71888BB10}"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27B56-177E-47F6-826B-76DBF85E2259}" type="slidenum">
              <a:rPr lang="en-US" smtClean="0"/>
              <a:t>‹#›</a:t>
            </a:fld>
            <a:endParaRPr lang="en-US"/>
          </a:p>
        </p:txBody>
      </p:sp>
    </p:spTree>
    <p:extLst>
      <p:ext uri="{BB962C8B-B14F-4D97-AF65-F5344CB8AC3E}">
        <p14:creationId xmlns:p14="http://schemas.microsoft.com/office/powerpoint/2010/main" val="406194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67504-97B3-4BA9-9676-EFB71888BB10}"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27B56-177E-47F6-826B-76DBF85E2259}" type="slidenum">
              <a:rPr lang="en-US" smtClean="0"/>
              <a:t>‹#›</a:t>
            </a:fld>
            <a:endParaRPr lang="en-US"/>
          </a:p>
        </p:txBody>
      </p:sp>
    </p:spTree>
    <p:extLst>
      <p:ext uri="{BB962C8B-B14F-4D97-AF65-F5344CB8AC3E}">
        <p14:creationId xmlns:p14="http://schemas.microsoft.com/office/powerpoint/2010/main" val="338595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567504-97B3-4BA9-9676-EFB71888BB10}"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27B56-177E-47F6-826B-76DBF85E2259}" type="slidenum">
              <a:rPr lang="en-US" smtClean="0"/>
              <a:t>‹#›</a:t>
            </a:fld>
            <a:endParaRPr lang="en-US"/>
          </a:p>
        </p:txBody>
      </p:sp>
    </p:spTree>
    <p:extLst>
      <p:ext uri="{BB962C8B-B14F-4D97-AF65-F5344CB8AC3E}">
        <p14:creationId xmlns:p14="http://schemas.microsoft.com/office/powerpoint/2010/main" val="1406637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567504-97B3-4BA9-9676-EFB71888BB10}" type="datetimeFigureOut">
              <a:rPr lang="en-US" smtClean="0"/>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27B56-177E-47F6-826B-76DBF85E2259}" type="slidenum">
              <a:rPr lang="en-US" smtClean="0"/>
              <a:t>‹#›</a:t>
            </a:fld>
            <a:endParaRPr lang="en-US"/>
          </a:p>
        </p:txBody>
      </p:sp>
    </p:spTree>
    <p:extLst>
      <p:ext uri="{BB962C8B-B14F-4D97-AF65-F5344CB8AC3E}">
        <p14:creationId xmlns:p14="http://schemas.microsoft.com/office/powerpoint/2010/main" val="147669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567504-97B3-4BA9-9676-EFB71888BB10}" type="datetimeFigureOut">
              <a:rPr lang="en-US" smtClean="0"/>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27B56-177E-47F6-826B-76DBF85E2259}" type="slidenum">
              <a:rPr lang="en-US" smtClean="0"/>
              <a:t>‹#›</a:t>
            </a:fld>
            <a:endParaRPr lang="en-US"/>
          </a:p>
        </p:txBody>
      </p:sp>
    </p:spTree>
    <p:extLst>
      <p:ext uri="{BB962C8B-B14F-4D97-AF65-F5344CB8AC3E}">
        <p14:creationId xmlns:p14="http://schemas.microsoft.com/office/powerpoint/2010/main" val="175933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67504-97B3-4BA9-9676-EFB71888BB10}" type="datetimeFigureOut">
              <a:rPr lang="en-US" smtClean="0"/>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27B56-177E-47F6-826B-76DBF85E2259}" type="slidenum">
              <a:rPr lang="en-US" smtClean="0"/>
              <a:t>‹#›</a:t>
            </a:fld>
            <a:endParaRPr lang="en-US"/>
          </a:p>
        </p:txBody>
      </p:sp>
    </p:spTree>
    <p:extLst>
      <p:ext uri="{BB962C8B-B14F-4D97-AF65-F5344CB8AC3E}">
        <p14:creationId xmlns:p14="http://schemas.microsoft.com/office/powerpoint/2010/main" val="36858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67504-97B3-4BA9-9676-EFB71888BB10}"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27B56-177E-47F6-826B-76DBF85E2259}" type="slidenum">
              <a:rPr lang="en-US" smtClean="0"/>
              <a:t>‹#›</a:t>
            </a:fld>
            <a:endParaRPr lang="en-US"/>
          </a:p>
        </p:txBody>
      </p:sp>
    </p:spTree>
    <p:extLst>
      <p:ext uri="{BB962C8B-B14F-4D97-AF65-F5344CB8AC3E}">
        <p14:creationId xmlns:p14="http://schemas.microsoft.com/office/powerpoint/2010/main" val="342968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67504-97B3-4BA9-9676-EFB71888BB10}"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27B56-177E-47F6-826B-76DBF85E2259}" type="slidenum">
              <a:rPr lang="en-US" smtClean="0"/>
              <a:t>‹#›</a:t>
            </a:fld>
            <a:endParaRPr lang="en-US"/>
          </a:p>
        </p:txBody>
      </p:sp>
    </p:spTree>
    <p:extLst>
      <p:ext uri="{BB962C8B-B14F-4D97-AF65-F5344CB8AC3E}">
        <p14:creationId xmlns:p14="http://schemas.microsoft.com/office/powerpoint/2010/main" val="426226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67504-97B3-4BA9-9676-EFB71888BB10}" type="datetimeFigureOut">
              <a:rPr lang="en-US" smtClean="0"/>
              <a:t>2/13/2020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27B56-177E-47F6-826B-76DBF85E2259}" type="slidenum">
              <a:rPr lang="en-US" smtClean="0"/>
              <a:t>‹#›</a:t>
            </a:fld>
            <a:endParaRPr lang="en-US"/>
          </a:p>
        </p:txBody>
      </p:sp>
    </p:spTree>
    <p:extLst>
      <p:ext uri="{BB962C8B-B14F-4D97-AF65-F5344CB8AC3E}">
        <p14:creationId xmlns:p14="http://schemas.microsoft.com/office/powerpoint/2010/main" val="2112820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276600"/>
            <a:ext cx="7696200" cy="2362200"/>
          </a:xfrm>
        </p:spPr>
        <p:txBody>
          <a:bodyPr>
            <a:normAutofit/>
          </a:bodyPr>
          <a:lstStyle/>
          <a:p>
            <a:r>
              <a:rPr lang="mn-MN" sz="4400" b="1" dirty="0" smtClean="0">
                <a:solidFill>
                  <a:srgbClr val="00B050"/>
                </a:solidFill>
                <a:latin typeface="Times New Roman" pitchFamily="18" charset="0"/>
                <a:cs typeface="Times New Roman" pitchFamily="18" charset="0"/>
              </a:rPr>
              <a:t>ГОВЬСҮМБЭР АЙМГИЙН</a:t>
            </a:r>
          </a:p>
          <a:p>
            <a:r>
              <a:rPr lang="mn-MN" sz="4400" b="1" dirty="0" smtClean="0">
                <a:solidFill>
                  <a:srgbClr val="00B050"/>
                </a:solidFill>
                <a:latin typeface="Times New Roman" pitchFamily="18" charset="0"/>
                <a:cs typeface="Times New Roman" pitchFamily="18" charset="0"/>
              </a:rPr>
              <a:t> БАЯНТАЛ СУМ</a:t>
            </a:r>
            <a:r>
              <a:rPr lang="en-US" sz="4400" b="1" dirty="0" smtClean="0">
                <a:solidFill>
                  <a:srgbClr val="00B050"/>
                </a:solidFill>
                <a:latin typeface="Times New Roman" pitchFamily="18" charset="0"/>
                <a:cs typeface="Times New Roman" pitchFamily="18" charset="0"/>
              </a:rPr>
              <a:t/>
            </a:r>
            <a:br>
              <a:rPr lang="en-US" sz="4400" b="1" dirty="0" smtClean="0">
                <a:solidFill>
                  <a:srgbClr val="00B050"/>
                </a:solidFill>
                <a:latin typeface="Times New Roman" pitchFamily="18" charset="0"/>
                <a:cs typeface="Times New Roman" pitchFamily="18" charset="0"/>
              </a:rPr>
            </a:br>
            <a:r>
              <a:rPr lang="en-US" sz="4400" b="1" dirty="0" smtClean="0">
                <a:solidFill>
                  <a:srgbClr val="00B050"/>
                </a:solidFill>
                <a:latin typeface="Times New Roman" pitchFamily="18" charset="0"/>
                <a:cs typeface="Times New Roman" pitchFamily="18" charset="0"/>
              </a:rPr>
              <a:t>2020.01.2</a:t>
            </a:r>
            <a:r>
              <a:rPr lang="mn-MN" sz="4400" b="1" dirty="0" smtClean="0">
                <a:solidFill>
                  <a:srgbClr val="00B050"/>
                </a:solidFill>
                <a:latin typeface="Times New Roman" pitchFamily="18" charset="0"/>
                <a:cs typeface="Times New Roman" pitchFamily="18" charset="0"/>
              </a:rPr>
              <a:t>0</a:t>
            </a:r>
            <a:endParaRPr lang="en-US" sz="44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19400" y="0"/>
            <a:ext cx="2971800" cy="3019444"/>
          </a:xfrm>
          <a:prstGeom prst="ellipse">
            <a:avLst/>
          </a:prstGeom>
          <a:ln>
            <a:noFill/>
          </a:ln>
          <a:effectLst>
            <a:softEdge rad="112500"/>
          </a:effectLst>
        </p:spPr>
      </p:pic>
    </p:spTree>
    <p:extLst>
      <p:ext uri="{BB962C8B-B14F-4D97-AF65-F5344CB8AC3E}">
        <p14:creationId xmlns:p14="http://schemas.microsoft.com/office/powerpoint/2010/main" val="78517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5" y="274638"/>
            <a:ext cx="9810135" cy="1143000"/>
          </a:xfrm>
        </p:spPr>
        <p:txBody>
          <a:bodyPr>
            <a:noAutofit/>
          </a:bodyPr>
          <a:lstStyle/>
          <a:p>
            <a:r>
              <a:rPr lang="mn-MN" sz="2300" b="1" dirty="0" smtClean="0">
                <a:solidFill>
                  <a:schemeClr val="tx1"/>
                </a:solidFill>
                <a:latin typeface="0 Arial " pitchFamily="34" charset="-52"/>
                <a:cs typeface="Times New Roman" pitchFamily="18" charset="0"/>
              </a:rPr>
              <a:t>Боловсрол, Эрүүл мэнд, Соёлын салбарын хүрээнд:</a:t>
            </a:r>
            <a:r>
              <a:rPr lang="en-US" sz="2300" b="1" dirty="0" smtClean="0">
                <a:latin typeface="Times New Roman" pitchFamily="18" charset="0"/>
                <a:cs typeface="Times New Roman" pitchFamily="18" charset="0"/>
              </a:rPr>
              <a:t/>
            </a:r>
            <a:br>
              <a:rPr lang="en-US" sz="2300" b="1" dirty="0" smtClean="0">
                <a:latin typeface="Times New Roman" pitchFamily="18" charset="0"/>
                <a:cs typeface="Times New Roman" pitchFamily="18" charset="0"/>
              </a:rPr>
            </a:br>
            <a:endParaRPr lang="en-US" sz="23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152400" y="228600"/>
            <a:ext cx="1106093" cy="1071570"/>
          </a:xfrm>
          <a:prstGeom prst="rect">
            <a:avLst/>
          </a:prstGeom>
          <a:ln>
            <a:noFill/>
          </a:ln>
          <a:effectLst>
            <a:outerShdw blurRad="292100" dist="139700" dir="2700000" algn="tl" rotWithShape="0">
              <a:srgbClr val="333333">
                <a:alpha val="65000"/>
              </a:srgbClr>
            </a:outerShdw>
          </a:effectLst>
        </p:spPr>
      </p:pic>
      <p:pic>
        <p:nvPicPr>
          <p:cNvPr id="6" name="Picture 5" descr="82467946_204085593960272_5875870721011351552_n.jpg"/>
          <p:cNvPicPr/>
          <p:nvPr/>
        </p:nvPicPr>
        <p:blipFill>
          <a:blip r:embed="rId3"/>
          <a:stretch>
            <a:fillRect/>
          </a:stretch>
        </p:blipFill>
        <p:spPr>
          <a:xfrm>
            <a:off x="533400" y="1524000"/>
            <a:ext cx="3886201" cy="2819400"/>
          </a:xfrm>
          <a:prstGeom prst="rect">
            <a:avLst/>
          </a:prstGeom>
        </p:spPr>
      </p:pic>
      <p:pic>
        <p:nvPicPr>
          <p:cNvPr id="7" name="Picture 6" descr="82428776_2427437664026743_2966095532625231872_n.jpg"/>
          <p:cNvPicPr/>
          <p:nvPr/>
        </p:nvPicPr>
        <p:blipFill>
          <a:blip r:embed="rId4"/>
          <a:stretch>
            <a:fillRect/>
          </a:stretch>
        </p:blipFill>
        <p:spPr>
          <a:xfrm>
            <a:off x="4800600" y="1524000"/>
            <a:ext cx="3886200" cy="2819400"/>
          </a:xfrm>
          <a:prstGeom prst="rect">
            <a:avLst/>
          </a:prstGeom>
        </p:spPr>
      </p:pic>
      <p:sp>
        <p:nvSpPr>
          <p:cNvPr id="8" name="Rectangle 7"/>
          <p:cNvSpPr/>
          <p:nvPr/>
        </p:nvSpPr>
        <p:spPr>
          <a:xfrm>
            <a:off x="533400" y="4648200"/>
            <a:ext cx="8153400" cy="1323439"/>
          </a:xfrm>
          <a:prstGeom prst="rect">
            <a:avLst/>
          </a:prstGeom>
        </p:spPr>
        <p:txBody>
          <a:bodyPr wrap="square">
            <a:spAutoFit/>
          </a:bodyPr>
          <a:lstStyle/>
          <a:p>
            <a:pPr algn="just"/>
            <a:r>
              <a:rPr lang="mn-MN" sz="2000" dirty="0" smtClean="0">
                <a:latin typeface="0 Arial " pitchFamily="34" charset="-52"/>
              </a:rPr>
              <a:t>    Сумын цэцэрлэгийн </a:t>
            </a:r>
            <a:r>
              <a:rPr lang="mn-MN" sz="2000" dirty="0">
                <a:latin typeface="0 Arial " pitchFamily="34" charset="-52"/>
              </a:rPr>
              <a:t>3 бүлэгийн 53 хүүхдэд үзлэг шинжилгээ хийсэн. </a:t>
            </a:r>
            <a:r>
              <a:rPr lang="mn-MN" sz="2000" dirty="0" smtClean="0">
                <a:latin typeface="0 Arial " pitchFamily="34" charset="-52"/>
              </a:rPr>
              <a:t>Өрхийн </a:t>
            </a:r>
            <a:r>
              <a:rPr lang="mn-MN" sz="2000" dirty="0">
                <a:latin typeface="0 Arial " pitchFamily="34" charset="-52"/>
              </a:rPr>
              <a:t>эрүүл мэндийн төв дээрээ шээсний ерөнхий шинжилгээ, цусны ерөнхий шинжилгээ, биохимийн </a:t>
            </a:r>
            <a:r>
              <a:rPr lang="mn-MN" sz="2000" dirty="0" smtClean="0">
                <a:latin typeface="0 Arial " pitchFamily="34" charset="-52"/>
              </a:rPr>
              <a:t>шинжилгээг </a:t>
            </a:r>
            <a:r>
              <a:rPr lang="mn-MN" sz="2000" smtClean="0">
                <a:latin typeface="0 Arial " pitchFamily="34" charset="-52"/>
              </a:rPr>
              <a:t>тогтмол авч  </a:t>
            </a:r>
            <a:r>
              <a:rPr lang="mn-MN" sz="2000" dirty="0">
                <a:latin typeface="0 Arial " pitchFamily="34" charset="-52"/>
              </a:rPr>
              <a:t>байна. </a:t>
            </a:r>
            <a:endParaRPr lang="en-US" sz="2000" dirty="0"/>
          </a:p>
        </p:txBody>
      </p:sp>
    </p:spTree>
    <p:extLst>
      <p:ext uri="{BB962C8B-B14F-4D97-AF65-F5344CB8AC3E}">
        <p14:creationId xmlns:p14="http://schemas.microsoft.com/office/powerpoint/2010/main" val="610234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mn-MN" sz="2800" b="1" dirty="0" smtClean="0">
                <a:latin typeface="0 Arial " pitchFamily="34" charset="-52"/>
              </a:rPr>
              <a:t>Хөдөө аж ахуйн бодлогын хүрээнд:</a:t>
            </a:r>
            <a:endParaRPr lang="en-US" sz="2800" b="1" dirty="0"/>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28536" y="228600"/>
            <a:ext cx="1106093" cy="107157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28536" y="1752600"/>
            <a:ext cx="8305864" cy="3970318"/>
          </a:xfrm>
          <a:prstGeom prst="rect">
            <a:avLst/>
          </a:prstGeom>
        </p:spPr>
        <p:txBody>
          <a:bodyPr wrap="square">
            <a:spAutoFit/>
          </a:bodyPr>
          <a:lstStyle/>
          <a:p>
            <a:pPr algn="just"/>
            <a:r>
              <a:rPr lang="mn-MN" sz="2800" dirty="0" smtClean="0">
                <a:latin typeface="0 Arial " pitchFamily="34" charset="-52"/>
              </a:rPr>
              <a:t>    Сумын хэмжээнд 2019 оны жилийн эцсийн мал тооллогын бүртгэл мэдээллийг төрөл тус бүрээр нь,  арьс шир бэлтгэсэн малчин болон мал</a:t>
            </a:r>
            <a:r>
              <a:rPr lang="mn-MN" sz="2800" baseline="0" dirty="0" smtClean="0">
                <a:latin typeface="0 Arial " pitchFamily="34" charset="-52"/>
              </a:rPr>
              <a:t> бүхий  16 иргэний 64 материал, сумын хэмжээнд ашиглагдаж байгаа худгын тайланг тоон үзүүлэлтээр тус тус  </a:t>
            </a:r>
            <a:r>
              <a:rPr lang="mn-MN" sz="2800" dirty="0" smtClean="0">
                <a:latin typeface="0 Arial " pitchFamily="34" charset="-52"/>
              </a:rPr>
              <a:t>гаргаж аймгийн ХХААГазарт хүргүүлсэн.  Мөн ”Алтан төл”-ийн эзэн шалгаруулах журмын</a:t>
            </a:r>
            <a:r>
              <a:rPr lang="mn-MN" sz="2800" baseline="0" dirty="0" smtClean="0">
                <a:latin typeface="0 Arial " pitchFamily="34" charset="-52"/>
              </a:rPr>
              <a:t> дагуу 3 малчны тодорхойлолтыг хүргүүлээд байна.</a:t>
            </a:r>
            <a:r>
              <a:rPr lang="mn-MN" sz="2800" dirty="0" smtClean="0">
                <a:latin typeface="0 Arial " pitchFamily="34" charset="-52"/>
              </a:rPr>
              <a:t>  </a:t>
            </a:r>
            <a:endParaRPr lang="en-US" sz="2800" dirty="0"/>
          </a:p>
        </p:txBody>
      </p:sp>
    </p:spTree>
    <p:extLst>
      <p:ext uri="{BB962C8B-B14F-4D97-AF65-F5344CB8AC3E}">
        <p14:creationId xmlns:p14="http://schemas.microsoft.com/office/powerpoint/2010/main" val="1605533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063134"/>
            <a:ext cx="8458200" cy="1631216"/>
          </a:xfrm>
          <a:prstGeom prst="rect">
            <a:avLst/>
          </a:prstGeom>
        </p:spPr>
        <p:txBody>
          <a:bodyPr wrap="square">
            <a:spAutoFit/>
          </a:bodyPr>
          <a:lstStyle/>
          <a:p>
            <a:pPr algn="ctr"/>
            <a:r>
              <a:rPr lang="mn-MN" sz="5000" dirty="0" smtClean="0">
                <a:latin typeface="0 Arial " pitchFamily="34" charset="-52"/>
                <a:cs typeface="Times New Roman" pitchFamily="18" charset="0"/>
              </a:rPr>
              <a:t>АНХААРАЛ ХАНДУУЛСАНД БАЯРЛАЛАА</a:t>
            </a:r>
            <a:endParaRPr lang="en-US" sz="5000" dirty="0" smtClean="0">
              <a:latin typeface="Mogul Calligraph" pitchFamily="82" charset="0"/>
              <a:cs typeface="Times New Roman" pitchFamily="18" charset="0"/>
            </a:endParaRPr>
          </a:p>
        </p:txBody>
      </p:sp>
      <p:pic>
        <p:nvPicPr>
          <p:cNvPr id="6" name="Picture 5" descr="C:\Users\User\Documents\f2ca773fb0fd527c4a8ae444e206a6c1.jpg"/>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32794"/>
            <a:ext cx="6324600" cy="399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814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382000" cy="1143000"/>
          </a:xfrm>
        </p:spPr>
        <p:txBody>
          <a:bodyPr>
            <a:noAutofit/>
          </a:bodyPr>
          <a:lstStyle/>
          <a:p>
            <a:r>
              <a:rPr lang="mn-MN" sz="2800" b="1" dirty="0" smtClean="0">
                <a:latin typeface="0 Arial " pitchFamily="34" charset="-52"/>
                <a:cs typeface="Times New Roman" pitchFamily="18" charset="0"/>
              </a:rPr>
              <a:t>Удирдлага зохион байгуулалтын хүрээнд:</a:t>
            </a:r>
            <a:r>
              <a:rPr lang="en-US" sz="2800" dirty="0" smtClean="0"/>
              <a:t/>
            </a:r>
            <a:br>
              <a:rPr lang="en-US" sz="2800" dirty="0" smtClean="0"/>
            </a:br>
            <a:endParaRPr lang="en-US" sz="2800" dirty="0"/>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228600"/>
            <a:ext cx="1106093" cy="1071570"/>
          </a:xfrm>
          <a:prstGeom prst="rect">
            <a:avLst/>
          </a:prstGeom>
          <a:ln>
            <a:noFill/>
          </a:ln>
          <a:effectLst>
            <a:outerShdw blurRad="292100" dist="139700" dir="2700000" algn="tl" rotWithShape="0">
              <a:srgbClr val="333333">
                <a:alpha val="65000"/>
              </a:srgbClr>
            </a:outerShdw>
          </a:effectLst>
        </p:spPr>
      </p:pic>
      <p:pic>
        <p:nvPicPr>
          <p:cNvPr id="2050" name="Picture 2" descr="Image may contain: one or more peo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29" y="1524000"/>
            <a:ext cx="2757971"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may contain: 1 per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524000"/>
            <a:ext cx="26289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may contain: one or more people and people stand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6671" y="1524000"/>
            <a:ext cx="2858729"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3830" y="4648200"/>
            <a:ext cx="8728006" cy="1323439"/>
          </a:xfrm>
          <a:prstGeom prst="rect">
            <a:avLst/>
          </a:prstGeom>
        </p:spPr>
        <p:txBody>
          <a:bodyPr wrap="square">
            <a:spAutoFit/>
          </a:bodyPr>
          <a:lstStyle/>
          <a:p>
            <a:pPr algn="just"/>
            <a:r>
              <a:rPr lang="mn-MN" sz="2000" dirty="0" smtClean="0">
                <a:latin typeface="0 Arial " pitchFamily="34" charset="-52"/>
              </a:rPr>
              <a:t>    Хүн ам, орон сууцны</a:t>
            </a:r>
            <a:r>
              <a:rPr lang="mn-MN" sz="2000" baseline="0" dirty="0" smtClean="0">
                <a:latin typeface="0 Arial " pitchFamily="34" charset="-52"/>
              </a:rPr>
              <a:t> тооллогын үйл ажиллагааг 2020 оны 01 дүгээр сарын 09-ны өглөө сумын Засаг дарга Д.Мөнх-эрдэнэ нээж тооллогын ажил эхэлсэн бөгөөд сумын хэмжээнд сонгогдсон 45 өрхийг бүрэн хамруулж  дуусгасан байна. </a:t>
            </a:r>
            <a:endParaRPr lang="en-US" sz="2000" dirty="0"/>
          </a:p>
        </p:txBody>
      </p:sp>
    </p:spTree>
    <p:extLst>
      <p:ext uri="{BB962C8B-B14F-4D97-AF65-F5344CB8AC3E}">
        <p14:creationId xmlns:p14="http://schemas.microsoft.com/office/powerpoint/2010/main" val="335809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305800" cy="1143000"/>
          </a:xfrm>
        </p:spPr>
        <p:txBody>
          <a:bodyPr>
            <a:noAutofit/>
          </a:bodyPr>
          <a:lstStyle/>
          <a:p>
            <a:r>
              <a:rPr lang="mn-MN" sz="2800" b="1" dirty="0" smtClean="0">
                <a:latin typeface="0 Arial " pitchFamily="34" charset="-52"/>
                <a:cs typeface="Times New Roman" pitchFamily="18" charset="0"/>
              </a:rPr>
              <a:t>Удирдлага зохион байгуулалтын хүрээнд:</a:t>
            </a:r>
            <a:r>
              <a:rPr lang="en-US" sz="2800" dirty="0" smtClean="0"/>
              <a:t/>
            </a:r>
            <a:br>
              <a:rPr lang="en-US" sz="2800" dirty="0" smtClean="0"/>
            </a:br>
            <a:endParaRPr lang="en-US" sz="2800" dirty="0"/>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228600"/>
            <a:ext cx="1106093" cy="1071570"/>
          </a:xfrm>
          <a:prstGeom prst="rect">
            <a:avLst/>
          </a:prstGeom>
          <a:ln>
            <a:noFill/>
          </a:ln>
          <a:effectLst>
            <a:outerShdw blurRad="292100" dist="139700" dir="2700000" algn="tl" rotWithShape="0">
              <a:srgbClr val="333333">
                <a:alpha val="65000"/>
              </a:srgbClr>
            </a:outerShdw>
          </a:effectLst>
        </p:spPr>
      </p:pic>
      <p:pic>
        <p:nvPicPr>
          <p:cNvPr id="1026" name="Picture 2" descr="Image may contain: 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97" y="1574947"/>
            <a:ext cx="41148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574947"/>
            <a:ext cx="3657600" cy="30732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2897" y="4876800"/>
            <a:ext cx="7971503" cy="1754326"/>
          </a:xfrm>
          <a:prstGeom prst="rect">
            <a:avLst/>
          </a:prstGeom>
        </p:spPr>
        <p:txBody>
          <a:bodyPr wrap="square">
            <a:spAutoFit/>
          </a:bodyPr>
          <a:lstStyle/>
          <a:p>
            <a:pPr algn="just"/>
            <a:r>
              <a:rPr lang="mn-MN" dirty="0" smtClean="0">
                <a:latin typeface="0 Arial " pitchFamily="34" charset="-52"/>
              </a:rPr>
              <a:t>Сумын 1,2 дугаар багийн нутаг</a:t>
            </a:r>
            <a:r>
              <a:rPr lang="mn-MN" baseline="0" dirty="0" smtClean="0">
                <a:latin typeface="0 Arial " pitchFamily="34" charset="-52"/>
              </a:rPr>
              <a:t> дэвсгэрээр дайран өнгөрч буй хатуу хучилттай авто  зам дээр гарч байгаа автомашинд мал дайрагдах зөрчил, мал хулгайлах  гэмт хэргээс урьдчилан сэргийлж мал бүхий иргэд, аж ахуй нэгж, байгууллагуудад малаа байнга хариулага, маллагаатай байлгах,</a:t>
            </a:r>
            <a:r>
              <a:rPr lang="mn-MN" dirty="0" smtClean="0">
                <a:latin typeface="0 Arial " pitchFamily="34" charset="-52"/>
              </a:rPr>
              <a:t> </a:t>
            </a:r>
            <a:r>
              <a:rPr lang="mn-MN" baseline="0" dirty="0" smtClean="0">
                <a:latin typeface="0 Arial " pitchFamily="34" charset="-52"/>
              </a:rPr>
              <a:t>гэмт хэргээс урьдчилан сэргийлэх талаарх зөвлөмж хүргүүлэн ажиллаж байна. </a:t>
            </a:r>
            <a:endParaRPr lang="en-US" dirty="0"/>
          </a:p>
        </p:txBody>
      </p:sp>
    </p:spTree>
    <p:extLst>
      <p:ext uri="{BB962C8B-B14F-4D97-AF65-F5344CB8AC3E}">
        <p14:creationId xmlns:p14="http://schemas.microsoft.com/office/powerpoint/2010/main" val="1669069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922" y="304800"/>
            <a:ext cx="7647056" cy="1143000"/>
          </a:xfrm>
        </p:spPr>
        <p:txBody>
          <a:bodyPr>
            <a:normAutofit/>
          </a:bodyPr>
          <a:lstStyle/>
          <a:p>
            <a:r>
              <a:rPr lang="mn-MN" sz="2800" b="1" dirty="0" smtClean="0">
                <a:latin typeface="0 Arial " pitchFamily="34" charset="-52"/>
                <a:cs typeface="Times New Roman" pitchFamily="18" charset="0"/>
              </a:rPr>
              <a:t>Удирдлага зохион байгуулалтын хүрээнд:</a:t>
            </a:r>
            <a:r>
              <a:rPr lang="en-US" sz="2800" dirty="0" smtClean="0"/>
              <a:t/>
            </a:r>
            <a:br>
              <a:rPr lang="en-US" sz="2800" dirty="0" smtClean="0"/>
            </a:b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106093" cy="1071570"/>
          </a:xfrm>
          <a:prstGeom prst="rect">
            <a:avLst/>
          </a:prstGeom>
          <a:ln>
            <a:noFill/>
          </a:ln>
          <a:effectLst>
            <a:outerShdw blurRad="292100" dist="139700" dir="2700000" algn="tl" rotWithShape="0">
              <a:srgbClr val="333333">
                <a:alpha val="65000"/>
              </a:srgbClr>
            </a:outerShdw>
          </a:effectLst>
        </p:spPr>
      </p:pic>
      <p:pic>
        <p:nvPicPr>
          <p:cNvPr id="3074" name="Picture 2"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447800"/>
            <a:ext cx="28194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 photo description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1462547"/>
            <a:ext cx="2819400" cy="27284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o photo description availa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1462547"/>
            <a:ext cx="2743200" cy="27284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4419600"/>
            <a:ext cx="8534400" cy="2031325"/>
          </a:xfrm>
          <a:prstGeom prst="rect">
            <a:avLst/>
          </a:prstGeom>
        </p:spPr>
        <p:txBody>
          <a:bodyPr wrap="square">
            <a:spAutoFit/>
          </a:bodyPr>
          <a:lstStyle/>
          <a:p>
            <a:pPr algn="just"/>
            <a:r>
              <a:rPr lang="mn-MN" dirty="0" smtClean="0">
                <a:latin typeface="0 Arial " pitchFamily="34" charset="-52"/>
              </a:rPr>
              <a:t>   2020 </a:t>
            </a:r>
            <a:r>
              <a:rPr lang="mn-MN" dirty="0">
                <a:latin typeface="0 Arial " pitchFamily="34" charset="-52"/>
              </a:rPr>
              <a:t>оны ОНХС-ийн хөрөнгөөр хийгдэх бараа, ажил </a:t>
            </a:r>
            <a:r>
              <a:rPr lang="mn-MN" dirty="0" smtClean="0">
                <a:latin typeface="0 Arial " pitchFamily="34" charset="-52"/>
              </a:rPr>
              <a:t>үйлчилгээг жил </a:t>
            </a:r>
            <a:r>
              <a:rPr lang="mn-MN" dirty="0">
                <a:latin typeface="0 Arial " pitchFamily="34" charset="-52"/>
              </a:rPr>
              <a:t>, сараар төлөвлөсөн төлөвлөгөө болон төсвийн задаргааг 2020 оны 01 дүгээр сарын 07-ны өдөр  сумын цахим хуудас, мэдээлэл </a:t>
            </a:r>
            <a:r>
              <a:rPr lang="mn-MN" dirty="0" smtClean="0">
                <a:latin typeface="0 Arial " pitchFamily="34" charset="-52"/>
              </a:rPr>
              <a:t>сурталчилгааны </a:t>
            </a:r>
            <a:r>
              <a:rPr lang="mn-MN" dirty="0">
                <a:latin typeface="0 Arial " pitchFamily="34" charset="-52"/>
              </a:rPr>
              <a:t>самбаруудад  байршуулан ил тод зарлан ажиллаж байна. Сумын 2020 оны ОНХСангийн төлөвлөгөөний дагуу 01 дүгээр сард зарлагдах 4 ажлаас 2 ажил нь зарлагдаж 2 ажлын </a:t>
            </a:r>
            <a:r>
              <a:rPr lang="mn-MN" dirty="0" smtClean="0">
                <a:latin typeface="0 Arial " pitchFamily="34" charset="-52"/>
              </a:rPr>
              <a:t>Үнэлгээний хороо</a:t>
            </a:r>
            <a:r>
              <a:rPr lang="mn-MN" dirty="0">
                <a:latin typeface="0 Arial " pitchFamily="34" charset="-52"/>
              </a:rPr>
              <a:t>, </a:t>
            </a:r>
            <a:r>
              <a:rPr lang="mn-MN" dirty="0" smtClean="0">
                <a:latin typeface="0 Arial " pitchFamily="34" charset="-52"/>
              </a:rPr>
              <a:t>Ажлын хэсэг байгуулагдан ажиллаж  байна.</a:t>
            </a:r>
            <a:endParaRPr lang="en-US" dirty="0"/>
          </a:p>
        </p:txBody>
      </p:sp>
    </p:spTree>
    <p:extLst>
      <p:ext uri="{BB962C8B-B14F-4D97-AF65-F5344CB8AC3E}">
        <p14:creationId xmlns:p14="http://schemas.microsoft.com/office/powerpoint/2010/main" val="3299447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686800" cy="1143000"/>
          </a:xfrm>
        </p:spPr>
        <p:txBody>
          <a:bodyPr>
            <a:noAutofit/>
          </a:bodyPr>
          <a:lstStyle/>
          <a:p>
            <a:r>
              <a:rPr lang="mn-MN" sz="2800" b="1" dirty="0" smtClean="0">
                <a:latin typeface="0 Arial " pitchFamily="34" charset="-52"/>
                <a:cs typeface="Times New Roman" pitchFamily="18" charset="0"/>
              </a:rPr>
              <a:t>Удирдлага зохион байгуулалтын хүрээнд:</a:t>
            </a:r>
            <a:r>
              <a:rPr lang="en-US" sz="2800" dirty="0" smtClean="0"/>
              <a:t/>
            </a:r>
            <a:br>
              <a:rPr lang="en-US" sz="2800" dirty="0" smtClean="0"/>
            </a:b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106093" cy="1071570"/>
          </a:xfrm>
          <a:prstGeom prst="rect">
            <a:avLst/>
          </a:prstGeom>
          <a:ln>
            <a:noFill/>
          </a:ln>
          <a:effectLst>
            <a:outerShdw blurRad="292100" dist="139700" dir="2700000" algn="tl" rotWithShape="0">
              <a:srgbClr val="333333">
                <a:alpha val="65000"/>
              </a:srgbClr>
            </a:outerShdw>
          </a:effectLst>
        </p:spPr>
      </p:pic>
      <p:pic>
        <p:nvPicPr>
          <p:cNvPr id="4098" name="Picture 2"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83" y="1676400"/>
            <a:ext cx="7234125" cy="30432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4719630"/>
            <a:ext cx="8077199" cy="1938992"/>
          </a:xfrm>
          <a:prstGeom prst="rect">
            <a:avLst/>
          </a:prstGeom>
        </p:spPr>
        <p:txBody>
          <a:bodyPr wrap="square">
            <a:spAutoFit/>
          </a:bodyPr>
          <a:lstStyle/>
          <a:p>
            <a:pPr algn="just"/>
            <a:r>
              <a:rPr lang="mn-MN" sz="2400" dirty="0" smtClean="0">
                <a:latin typeface="0 Arial " pitchFamily="34" charset="-52"/>
              </a:rPr>
              <a:t>  Суманд 2021 онд Орон нутаг хөгжил сангийн хөрөнгөөр хийгдэх ажлын саналыг иргэдээс 1-р улиралд багтаан журмын дагуу авч эхэллээ.  Багуудын Иргэдийн нийтийн хурлыг хуралдуулах бэлтгэл ажил хийгдэж байна.</a:t>
            </a:r>
            <a:endParaRPr lang="en-US" sz="2400" dirty="0"/>
          </a:p>
        </p:txBody>
      </p:sp>
    </p:spTree>
    <p:extLst>
      <p:ext uri="{BB962C8B-B14F-4D97-AF65-F5344CB8AC3E}">
        <p14:creationId xmlns:p14="http://schemas.microsoft.com/office/powerpoint/2010/main" val="309461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077200" cy="1143000"/>
          </a:xfrm>
        </p:spPr>
        <p:txBody>
          <a:bodyPr>
            <a:normAutofit/>
          </a:bodyPr>
          <a:lstStyle/>
          <a:p>
            <a:r>
              <a:rPr lang="mn-MN" sz="2800" b="1" dirty="0" smtClean="0">
                <a:latin typeface="0 Arial " pitchFamily="34" charset="-52"/>
                <a:cs typeface="Times New Roman" pitchFamily="18" charset="0"/>
              </a:rPr>
              <a:t>Удирдлага зохион байгуулалтын хүрээнд:</a:t>
            </a:r>
            <a:r>
              <a:rPr lang="en-US" sz="2800" dirty="0" smtClean="0"/>
              <a:t/>
            </a:r>
            <a:br>
              <a:rPr lang="en-US" sz="2800" dirty="0" smtClean="0"/>
            </a:b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28536" y="228600"/>
            <a:ext cx="1106093" cy="1071570"/>
          </a:xfrm>
          <a:prstGeom prst="rect">
            <a:avLst/>
          </a:prstGeom>
          <a:ln>
            <a:noFill/>
          </a:ln>
          <a:effectLst>
            <a:outerShdw blurRad="292100" dist="139700" dir="2700000" algn="tl" rotWithShape="0">
              <a:srgbClr val="333333">
                <a:alpha val="65000"/>
              </a:srgbClr>
            </a:outerShdw>
          </a:effectLst>
        </p:spPr>
      </p:pic>
      <p:pic>
        <p:nvPicPr>
          <p:cNvPr id="5122" name="Picture 2" descr="Image may contain: car and out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52" y="1676400"/>
            <a:ext cx="2844799"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may contain: one or more people, sky, outdoor and na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676400"/>
            <a:ext cx="2590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may contain: sky, car, outdoor and n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76400"/>
            <a:ext cx="2910348"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536" y="4800600"/>
            <a:ext cx="8853948" cy="1569660"/>
          </a:xfrm>
          <a:prstGeom prst="rect">
            <a:avLst/>
          </a:prstGeom>
        </p:spPr>
        <p:txBody>
          <a:bodyPr wrap="square">
            <a:spAutoFit/>
          </a:bodyPr>
          <a:lstStyle/>
          <a:p>
            <a:pPr algn="just"/>
            <a:r>
              <a:rPr lang="mn-MN" sz="2000" dirty="0" smtClean="0">
                <a:solidFill>
                  <a:schemeClr val="tx1"/>
                </a:solidFill>
                <a:latin typeface="0 Arial " pitchFamily="34" charset="-52"/>
              </a:rPr>
              <a:t>    </a:t>
            </a:r>
            <a:r>
              <a:rPr lang="mn-MN" sz="2400" dirty="0" smtClean="0">
                <a:solidFill>
                  <a:schemeClr val="tx1"/>
                </a:solidFill>
                <a:latin typeface="0 Arial " pitchFamily="34" charset="-52"/>
              </a:rPr>
              <a:t>Сумын удирдлагууд аймгийн Онцгой комисст хүсэлт гаргаснаар аймгийн аюулгүйн нөөцөөс олгосон 1500 боодол өвсийг сумын хэмжээнд малчин, мал бүхий 106 өрхөд үнэгүй хуваарилан олгосон.</a:t>
            </a:r>
            <a:endParaRPr lang="en-US" sz="2400" dirty="0"/>
          </a:p>
        </p:txBody>
      </p:sp>
    </p:spTree>
    <p:extLst>
      <p:ext uri="{BB962C8B-B14F-4D97-AF65-F5344CB8AC3E}">
        <p14:creationId xmlns:p14="http://schemas.microsoft.com/office/powerpoint/2010/main" val="2279587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94" y="381000"/>
            <a:ext cx="7490105" cy="1143000"/>
          </a:xfrm>
        </p:spPr>
        <p:txBody>
          <a:bodyPr>
            <a:normAutofit fontScale="90000"/>
          </a:bodyPr>
          <a:lstStyle/>
          <a:p>
            <a:r>
              <a:rPr lang="mn-MN" sz="2800" b="1" dirty="0" smtClean="0">
                <a:latin typeface="0 Arial " pitchFamily="34" charset="-52"/>
                <a:cs typeface="Times New Roman" pitchFamily="18" charset="0"/>
              </a:rPr>
              <a:t>Удирдлага зохион </a:t>
            </a:r>
            <a:r>
              <a:rPr lang="mn-MN" sz="3100" b="1" dirty="0" smtClean="0">
                <a:latin typeface="0 Arial " pitchFamily="34" charset="-52"/>
                <a:cs typeface="Times New Roman" pitchFamily="18" charset="0"/>
              </a:rPr>
              <a:t>байгуулалтын</a:t>
            </a:r>
            <a:r>
              <a:rPr lang="mn-MN" sz="2800" b="1" dirty="0" smtClean="0">
                <a:latin typeface="0 Arial " pitchFamily="34" charset="-52"/>
                <a:cs typeface="Times New Roman" pitchFamily="18" charset="0"/>
              </a:rPr>
              <a:t> хүрээнд:</a:t>
            </a:r>
            <a:r>
              <a:rPr lang="en-US" sz="2800" dirty="0" smtClean="0"/>
              <a:t/>
            </a:r>
            <a:br>
              <a:rPr lang="en-US" sz="2800" dirty="0" smtClean="0"/>
            </a:b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43002" y="228600"/>
            <a:ext cx="1106093" cy="1071570"/>
          </a:xfrm>
          <a:prstGeom prst="rect">
            <a:avLst/>
          </a:prstGeom>
          <a:ln>
            <a:noFill/>
          </a:ln>
          <a:effectLst>
            <a:outerShdw blurRad="292100" dist="139700" dir="2700000" algn="tl" rotWithShape="0">
              <a:srgbClr val="333333">
                <a:alpha val="65000"/>
              </a:srgbClr>
            </a:outerShdw>
          </a:effectLst>
        </p:spPr>
      </p:pic>
      <p:sp>
        <p:nvSpPr>
          <p:cNvPr id="6" name="Rectangle 4"/>
          <p:cNvSpPr>
            <a:spLocks noChangeArrowheads="1"/>
          </p:cNvSpPr>
          <p:nvPr/>
        </p:nvSpPr>
        <p:spPr bwMode="auto">
          <a:xfrm>
            <a:off x="243002" y="4488279"/>
            <a:ext cx="838814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cs typeface="Arial" charset="0"/>
              </a:rPr>
              <a:t>Монгол</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err="1" smtClean="0">
                <a:ln>
                  <a:noFill/>
                </a:ln>
                <a:solidFill>
                  <a:schemeClr val="tx1"/>
                </a:solidFill>
                <a:effectLst/>
                <a:latin typeface="Arial" charset="0"/>
                <a:cs typeface="Arial" charset="0"/>
              </a:rPr>
              <a:t>Улсын</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err="1" smtClean="0">
                <a:ln>
                  <a:noFill/>
                </a:ln>
                <a:solidFill>
                  <a:schemeClr val="tx1"/>
                </a:solidFill>
                <a:effectLst/>
                <a:latin typeface="Arial" charset="0"/>
                <a:cs typeface="Arial" charset="0"/>
              </a:rPr>
              <a:t>Ерөнхий</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err="1" smtClean="0">
                <a:ln>
                  <a:noFill/>
                </a:ln>
                <a:solidFill>
                  <a:schemeClr val="tx1"/>
                </a:solidFill>
                <a:effectLst/>
                <a:latin typeface="Arial" charset="0"/>
                <a:cs typeface="Arial" charset="0"/>
              </a:rPr>
              <a:t>сайд</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err="1" smtClean="0">
                <a:ln>
                  <a:noFill/>
                </a:ln>
                <a:solidFill>
                  <a:schemeClr val="tx1"/>
                </a:solidFill>
                <a:effectLst/>
                <a:latin typeface="Arial" charset="0"/>
                <a:cs typeface="Arial" charset="0"/>
              </a:rPr>
              <a:t>У.Хүрэлсүх</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err="1" smtClean="0">
                <a:ln>
                  <a:noFill/>
                </a:ln>
                <a:solidFill>
                  <a:schemeClr val="tx1"/>
                </a:solidFill>
                <a:effectLst/>
                <a:latin typeface="Arial" charset="0"/>
                <a:cs typeface="Arial" charset="0"/>
              </a:rPr>
              <a:t>Говьсүмбэр</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err="1" smtClean="0">
                <a:ln>
                  <a:noFill/>
                </a:ln>
                <a:solidFill>
                  <a:schemeClr val="tx1"/>
                </a:solidFill>
                <a:effectLst/>
                <a:latin typeface="Arial" charset="0"/>
                <a:cs typeface="Arial" charset="0"/>
              </a:rPr>
              <a:t>аймагт</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err="1" smtClean="0">
                <a:ln>
                  <a:noFill/>
                </a:ln>
                <a:solidFill>
                  <a:schemeClr val="tx1"/>
                </a:solidFill>
                <a:effectLst/>
                <a:latin typeface="Arial" charset="0"/>
                <a:cs typeface="Arial" charset="0"/>
              </a:rPr>
              <a:t>ажиллаж</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err="1" smtClean="0">
                <a:ln>
                  <a:noFill/>
                </a:ln>
                <a:solidFill>
                  <a:schemeClr val="tx1"/>
                </a:solidFill>
                <a:effectLst/>
                <a:latin typeface="Arial" charset="0"/>
                <a:cs typeface="Arial" charset="0"/>
              </a:rPr>
              <a:t>иргэд</a:t>
            </a:r>
            <a:r>
              <a:rPr kumimoji="0" lang="mn-MN" sz="2400" b="0" i="0" u="none" strike="noStrike" cap="none" normalizeH="0" baseline="0" dirty="0" smtClean="0">
                <a:ln>
                  <a:noFill/>
                </a:ln>
                <a:solidFill>
                  <a:schemeClr val="tx1"/>
                </a:solidFill>
                <a:effectLst/>
                <a:latin typeface="Arial" charset="0"/>
                <a:cs typeface="Arial" charset="0"/>
              </a:rPr>
              <a:t>тэй</a:t>
            </a:r>
            <a:r>
              <a:rPr kumimoji="0" lang="mn-MN" sz="2400" b="0" i="0" u="none" strike="noStrike" cap="none" normalizeH="0" dirty="0" smtClean="0">
                <a:ln>
                  <a:noFill/>
                </a:ln>
                <a:solidFill>
                  <a:schemeClr val="tx1"/>
                </a:solidFill>
                <a:effectLst/>
                <a:latin typeface="Arial" charset="0"/>
                <a:cs typeface="Arial" charset="0"/>
              </a:rPr>
              <a:t>  уулзах уулзалтын үеэр сумын Эрүүл мэндийн төвийн эрхлэгч Б.Бямбасүрэн нь байгууллагадаа авто машин хүссэнийг газар дээр нь шийдвэрлэж өгсөн бөгөөд Улаанбаатар хотод  тухайн автомашиныг хүлээж аваад байна.</a:t>
            </a:r>
          </a:p>
        </p:txBody>
      </p:sp>
      <p:pic>
        <p:nvPicPr>
          <p:cNvPr id="9222" name="Picture 6" descr="https://vip76.mn/media/news/original/2020/01/14/99c388ec31fffff93596084e61d644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002" y="1447801"/>
            <a:ext cx="2881198" cy="298902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Ерөнхий сайд У.Хүрэлсүх Говьсүмбэр аймагт ажиллаж байн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1" y="1496798"/>
            <a:ext cx="2362200" cy="29890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82996644_163171821670557_1515034006968598528_n.jpg"/>
          <p:cNvPicPr/>
          <p:nvPr/>
        </p:nvPicPr>
        <p:blipFill>
          <a:blip r:embed="rId5"/>
          <a:stretch>
            <a:fillRect/>
          </a:stretch>
        </p:blipFill>
        <p:spPr>
          <a:xfrm>
            <a:off x="5968181" y="1496798"/>
            <a:ext cx="2947219" cy="2940026"/>
          </a:xfrm>
          <a:prstGeom prst="rect">
            <a:avLst/>
          </a:prstGeom>
        </p:spPr>
      </p:pic>
    </p:spTree>
    <p:extLst>
      <p:ext uri="{BB962C8B-B14F-4D97-AF65-F5344CB8AC3E}">
        <p14:creationId xmlns:p14="http://schemas.microsoft.com/office/powerpoint/2010/main" val="241627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610600" cy="1143000"/>
          </a:xfrm>
        </p:spPr>
        <p:txBody>
          <a:bodyPr>
            <a:noAutofit/>
          </a:bodyPr>
          <a:lstStyle/>
          <a:p>
            <a:r>
              <a:rPr lang="mn-MN" sz="2300" b="1" dirty="0" smtClean="0">
                <a:solidFill>
                  <a:schemeClr val="tx1"/>
                </a:solidFill>
                <a:latin typeface="0 Arial " pitchFamily="34" charset="-52"/>
                <a:cs typeface="Times New Roman" pitchFamily="18" charset="0"/>
              </a:rPr>
              <a:t>Боловсрол, Эрүүл мэнд, Соёлын салбарын хүрээнд:</a:t>
            </a:r>
            <a:r>
              <a:rPr lang="en-US" sz="2300" b="1" dirty="0" smtClean="0">
                <a:latin typeface="Times New Roman" pitchFamily="18" charset="0"/>
                <a:cs typeface="Times New Roman" pitchFamily="18" charset="0"/>
              </a:rPr>
              <a:t/>
            </a:r>
            <a:br>
              <a:rPr lang="en-US" sz="2300" b="1" dirty="0" smtClean="0">
                <a:latin typeface="Times New Roman" pitchFamily="18" charset="0"/>
                <a:cs typeface="Times New Roman" pitchFamily="18" charset="0"/>
              </a:rPr>
            </a:br>
            <a:r>
              <a:rPr lang="mn-MN" sz="2800" b="1" dirty="0" smtClean="0">
                <a:latin typeface="0 Arial " pitchFamily="34" charset="-52"/>
                <a:cs typeface="Times New Roman" pitchFamily="18" charset="0"/>
              </a:rPr>
              <a:t>  </a:t>
            </a:r>
            <a:endParaRPr lang="en-US" sz="2800" b="1" dirty="0"/>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28536" y="228600"/>
            <a:ext cx="1106093" cy="1071570"/>
          </a:xfrm>
          <a:prstGeom prst="rect">
            <a:avLst/>
          </a:prstGeom>
          <a:ln>
            <a:noFill/>
          </a:ln>
          <a:effectLst>
            <a:outerShdw blurRad="292100" dist="139700" dir="2700000" algn="tl" rotWithShape="0">
              <a:srgbClr val="333333">
                <a:alpha val="65000"/>
              </a:srgbClr>
            </a:outerShdw>
          </a:effectLst>
        </p:spPr>
      </p:pic>
      <p:pic>
        <p:nvPicPr>
          <p:cNvPr id="7170" name="Picture 2" descr="https://scontent.fuln1-1.fna.fbcdn.net/v/t1.15752-9/82626472_1072561303084426_4634083117529825280_n.jpg?_nc_cat=102&amp;_nc_ohc=xGsS7BdVl6kAX8bk-ou&amp;_nc_ht=scontent.fuln1-1.fna&amp;oh=aff75de2a65133bfbd49eaca283e713d&amp;oe=5EA1A75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028" y="1678858"/>
            <a:ext cx="3999372" cy="27432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scontent.fuln1-1.fna.fbcdn.net/v/t1.15752-9/82072314_214898619532122_5026211402566598656_n.jpg?_nc_cat=103&amp;_nc_ohc=e0E8HZxHyiQAX_cYexZ&amp;_nc_ht=scontent.fuln1-1.fna&amp;oh=696d2c48505d1baa2ec516f5edc629e1&amp;oe=5E99FB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676400"/>
            <a:ext cx="4191000" cy="27432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4028" y="4648200"/>
            <a:ext cx="8495172" cy="1785104"/>
          </a:xfrm>
          <a:prstGeom prst="rect">
            <a:avLst/>
          </a:prstGeom>
        </p:spPr>
        <p:txBody>
          <a:bodyPr wrap="square">
            <a:spAutoFit/>
          </a:bodyPr>
          <a:lstStyle/>
          <a:p>
            <a:pPr algn="just"/>
            <a:r>
              <a:rPr lang="mn-MN" sz="2200" dirty="0" smtClean="0">
                <a:latin typeface="0 Arial " pitchFamily="34" charset="-52"/>
              </a:rPr>
              <a:t>   Аймгийн Боловсрол, Соёл, урлагийн газраас зохион байгуулсан ЕБСургуулийн</a:t>
            </a:r>
            <a:r>
              <a:rPr lang="mn-MN" sz="2200" baseline="0" dirty="0" smtClean="0">
                <a:latin typeface="0 Arial " pitchFamily="34" charset="-52"/>
              </a:rPr>
              <a:t> оролцооны бүлгүүдийн чиглүүлэгч багш  нарыг чадавхижуулах сургалтанд сумын сургуулиас оролцооны бүлэг, дугуйлан</a:t>
            </a:r>
            <a:r>
              <a:rPr lang="mn-MN" sz="2200" dirty="0" smtClean="0">
                <a:latin typeface="0 Arial " pitchFamily="34" charset="-52"/>
              </a:rPr>
              <a:t> хичээллүүлдэг </a:t>
            </a:r>
            <a:r>
              <a:rPr lang="mn-MN" sz="2200" baseline="0" dirty="0" smtClean="0">
                <a:latin typeface="0 Arial " pitchFamily="34" charset="-52"/>
              </a:rPr>
              <a:t>3 багшийг хамруулсан.</a:t>
            </a:r>
            <a:endParaRPr lang="en-US" sz="2200" dirty="0"/>
          </a:p>
        </p:txBody>
      </p:sp>
    </p:spTree>
    <p:extLst>
      <p:ext uri="{BB962C8B-B14F-4D97-AF65-F5344CB8AC3E}">
        <p14:creationId xmlns:p14="http://schemas.microsoft.com/office/powerpoint/2010/main" val="3657268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610599" cy="1143000"/>
          </a:xfrm>
        </p:spPr>
        <p:txBody>
          <a:bodyPr>
            <a:noAutofit/>
          </a:bodyPr>
          <a:lstStyle/>
          <a:p>
            <a:r>
              <a:rPr lang="mn-MN" sz="2300" b="1" dirty="0" smtClean="0">
                <a:solidFill>
                  <a:schemeClr val="tx1"/>
                </a:solidFill>
                <a:latin typeface="0 Arial " pitchFamily="34" charset="-52"/>
                <a:cs typeface="Times New Roman" pitchFamily="18" charset="0"/>
              </a:rPr>
              <a:t>Боловсрол, Эрүүл мэнд, Соёлын салбарын хүрээнд:</a:t>
            </a:r>
            <a:r>
              <a:rPr lang="en-US" sz="2300" b="1" dirty="0" smtClean="0">
                <a:latin typeface="Times New Roman" pitchFamily="18" charset="0"/>
                <a:cs typeface="Times New Roman" pitchFamily="18" charset="0"/>
              </a:rPr>
              <a:t/>
            </a:r>
            <a:br>
              <a:rPr lang="en-US" sz="2300" b="1" dirty="0" smtClean="0">
                <a:latin typeface="Times New Roman" pitchFamily="18" charset="0"/>
                <a:cs typeface="Times New Roman" pitchFamily="18" charset="0"/>
              </a:rPr>
            </a:br>
            <a:endParaRPr lang="en-US" sz="2300" dirty="0"/>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154712" y="228600"/>
            <a:ext cx="1106093" cy="1071570"/>
          </a:xfrm>
          <a:prstGeom prst="rect">
            <a:avLst/>
          </a:prstGeom>
          <a:ln>
            <a:noFill/>
          </a:ln>
          <a:effectLst>
            <a:outerShdw blurRad="292100" dist="139700" dir="2700000" algn="tl" rotWithShape="0">
              <a:srgbClr val="333333">
                <a:alpha val="65000"/>
              </a:srgbClr>
            </a:outerShdw>
          </a:effectLst>
        </p:spPr>
      </p:pic>
      <p:pic>
        <p:nvPicPr>
          <p:cNvPr id="8194" name="Picture 2" descr="https://scontent.fuln1-2.fna.fbcdn.net/v/t1.15752-9/82223765_234218304235864_6091660576725925888_n.jpg?_nc_cat=108&amp;_nc_ohc=JB_W5AowHVkAX_PuqbI&amp;_nc_ht=scontent.fuln1-2.fna&amp;oh=0bf7910c82ef604cf9ffad13c4d576c0&amp;oe=5EA5914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714499"/>
            <a:ext cx="3733799" cy="26289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content.fuln1-1.fna.fbcdn.net/v/t1.15752-9/82529432_615517642572481_1479991390275371008_n.jpg?_nc_cat=105&amp;_nc_ohc=sPB35id2FusAX_IJ3-H&amp;_nc_ht=scontent.fuln1-1.fna&amp;oh=330386e9a0a4ae9ca503c41ef8597527&amp;oe=5E991E0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714499"/>
            <a:ext cx="4038600" cy="26289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9045" y="4495800"/>
            <a:ext cx="8077200" cy="1785104"/>
          </a:xfrm>
          <a:prstGeom prst="rect">
            <a:avLst/>
          </a:prstGeom>
        </p:spPr>
        <p:txBody>
          <a:bodyPr wrap="square">
            <a:spAutoFit/>
          </a:bodyPr>
          <a:lstStyle/>
          <a:p>
            <a:pPr algn="just"/>
            <a:r>
              <a:rPr lang="mn-MN" sz="2200" dirty="0" smtClean="0">
                <a:latin typeface="0 Arial " pitchFamily="34" charset="-52"/>
              </a:rPr>
              <a:t>   Сумын Ерөнхий боловсролын сургуулийн багш нарын дунд</a:t>
            </a:r>
            <a:r>
              <a:rPr lang="mn-MN" sz="2200" baseline="0" dirty="0" smtClean="0">
                <a:latin typeface="0 Arial " pitchFamily="34" charset="-52"/>
              </a:rPr>
              <a:t> “Ажлын байрандаа хөгжье” сургалтыг багш нарын харилцаа, эрх зүйн мэдлэгээ дээшлүүлэх, цахим журнал хөтлөх арга зүйд суралцах сэдвээр зохион байгуулж явууллаа.</a:t>
            </a:r>
            <a:endParaRPr lang="en-US" sz="2200" dirty="0"/>
          </a:p>
        </p:txBody>
      </p:sp>
    </p:spTree>
    <p:extLst>
      <p:ext uri="{BB962C8B-B14F-4D97-AF65-F5344CB8AC3E}">
        <p14:creationId xmlns:p14="http://schemas.microsoft.com/office/powerpoint/2010/main" val="2364554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480</Words>
  <Application>Microsoft Office PowerPoint</Application>
  <PresentationFormat>On-screen Show (4:3)</PresentationFormat>
  <Paragraphs>29</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Удирдлага зохион байгуулалтын хүрээнд: </vt:lpstr>
      <vt:lpstr>Удирдлага зохион байгуулалтын хүрээнд: </vt:lpstr>
      <vt:lpstr>Удирдлага зохион байгуулалтын хүрээнд: </vt:lpstr>
      <vt:lpstr>Удирдлага зохион байгуулалтын хүрээнд: </vt:lpstr>
      <vt:lpstr>Удирдлага зохион байгуулалтын хүрээнд: </vt:lpstr>
      <vt:lpstr>Удирдлага зохион байгуулалтын хүрээнд: </vt:lpstr>
      <vt:lpstr>Боловсрол, Эрүүл мэнд, Соёлын салбарын хүрээнд:   </vt:lpstr>
      <vt:lpstr>Боловсрол, Эрүүл мэнд, Соёлын салбарын хүрээнд: </vt:lpstr>
      <vt:lpstr>Боловсрол, Эрүүл мэнд, Соёлын салбарын хүрээнд: </vt:lpstr>
      <vt:lpstr>Хөдөө аж ахуйн бодлогын хүрээнд:</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Dotood-ajiltan</dc:creator>
  <cp:lastModifiedBy>Dotood-ajiltan</cp:lastModifiedBy>
  <cp:revision>67</cp:revision>
  <cp:lastPrinted>2020-01-17T07:17:31Z</cp:lastPrinted>
  <dcterms:created xsi:type="dcterms:W3CDTF">2020-01-17T02:12:24Z</dcterms:created>
  <dcterms:modified xsi:type="dcterms:W3CDTF">2020-02-13T11:10:37Z</dcterms:modified>
</cp:coreProperties>
</file>