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57" r:id="rId3"/>
    <p:sldId id="258" r:id="rId4"/>
    <p:sldId id="260" r:id="rId5"/>
    <p:sldId id="266" r:id="rId6"/>
    <p:sldId id="267" r:id="rId7"/>
    <p:sldId id="261" r:id="rId8"/>
    <p:sldId id="263" r:id="rId9"/>
    <p:sldId id="264" r:id="rId10"/>
    <p:sldId id="268" r:id="rId11"/>
    <p:sldId id="269" r:id="rId12"/>
    <p:sldId id="262" r:id="rId13"/>
    <p:sldId id="265" r:id="rId1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55060DE6-7333-4971-994A-82BF5E68F817}" type="datetimeFigureOut">
              <a:rPr lang="en-US" smtClean="0"/>
              <a:t>2/14/2020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843D9B1D-F515-4C30-B63F-317CC2693127}" type="slidenum">
              <a:rPr lang="en-US" smtClean="0"/>
              <a:t>‹#›</a:t>
            </a:fld>
            <a:endParaRPr lang="en-US"/>
          </a:p>
        </p:txBody>
      </p:sp>
    </p:spTree>
    <p:extLst>
      <p:ext uri="{BB962C8B-B14F-4D97-AF65-F5344CB8AC3E}">
        <p14:creationId xmlns:p14="http://schemas.microsoft.com/office/powerpoint/2010/main" val="36185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D9B1D-F515-4C30-B63F-317CC2693127}" type="slidenum">
              <a:rPr lang="en-US" smtClean="0"/>
              <a:t>5</a:t>
            </a:fld>
            <a:endParaRPr lang="en-US"/>
          </a:p>
        </p:txBody>
      </p:sp>
    </p:spTree>
    <p:extLst>
      <p:ext uri="{BB962C8B-B14F-4D97-AF65-F5344CB8AC3E}">
        <p14:creationId xmlns:p14="http://schemas.microsoft.com/office/powerpoint/2010/main" val="6274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3D9B1D-F515-4C30-B63F-317CC2693127}" type="slidenum">
              <a:rPr lang="en-US" smtClean="0"/>
              <a:t>12</a:t>
            </a:fld>
            <a:endParaRPr lang="en-US"/>
          </a:p>
        </p:txBody>
      </p:sp>
    </p:spTree>
    <p:extLst>
      <p:ext uri="{BB962C8B-B14F-4D97-AF65-F5344CB8AC3E}">
        <p14:creationId xmlns:p14="http://schemas.microsoft.com/office/powerpoint/2010/main" val="1258069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52F9346-2CD4-427B-A94C-49A3E974B12E}" type="datetimeFigureOut">
              <a:rPr lang="en-US" smtClean="0"/>
              <a:t>2/14/2020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DB4970-7164-44C3-85F2-79DCB2F19EB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DB4970-7164-44C3-85F2-79DCB2F19EB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DB4970-7164-44C3-85F2-79DCB2F19E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DB4970-7164-44C3-85F2-79DCB2F19EB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DB4970-7164-44C3-85F2-79DCB2F19EB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DB4970-7164-44C3-85F2-79DCB2F19EB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DB4970-7164-44C3-85F2-79DCB2F19E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DB4970-7164-44C3-85F2-79DCB2F19EB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52F9346-2CD4-427B-A94C-49A3E974B12E}" type="datetimeFigureOut">
              <a:rPr lang="en-US" smtClean="0"/>
              <a:t>2/14/2020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DB4970-7164-44C3-85F2-79DCB2F19EB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52F9346-2CD4-427B-A94C-49A3E974B12E}" type="datetimeFigureOut">
              <a:rPr lang="en-US" smtClean="0"/>
              <a:t>2/14/2020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DB4970-7164-44C3-85F2-79DCB2F19EB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52F9346-2CD4-427B-A94C-49A3E974B12E}" type="datetimeFigureOut">
              <a:rPr lang="en-US" smtClean="0"/>
              <a:t>2/14/2020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DB4970-7164-44C3-85F2-79DCB2F19EB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52F9346-2CD4-427B-A94C-49A3E974B12E}" type="datetimeFigureOut">
              <a:rPr lang="en-US" smtClean="0"/>
              <a:t>2/14/2020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DB4970-7164-44C3-85F2-79DCB2F19E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505200"/>
            <a:ext cx="8991600" cy="2619356"/>
          </a:xfrm>
        </p:spPr>
        <p:txBody>
          <a:bodyPr>
            <a:normAutofit fontScale="92500" lnSpcReduction="10000"/>
          </a:bodyPr>
          <a:lstStyle/>
          <a:p>
            <a:pPr algn="ctr"/>
            <a:r>
              <a:rPr lang="mn-MN" sz="4800" b="1" dirty="0" smtClean="0">
                <a:solidFill>
                  <a:srgbClr val="00B050"/>
                </a:solidFill>
                <a:latin typeface="0 Arial " pitchFamily="34" charset="-52"/>
                <a:cs typeface="Times New Roman" pitchFamily="18" charset="0"/>
              </a:rPr>
              <a:t>ГОВЬСҮМБЭР АЙМГИЙН</a:t>
            </a:r>
          </a:p>
          <a:p>
            <a:pPr algn="ctr"/>
            <a:r>
              <a:rPr lang="mn-MN" sz="4800" b="1" dirty="0" smtClean="0">
                <a:solidFill>
                  <a:srgbClr val="00B050"/>
                </a:solidFill>
                <a:latin typeface="0 Arial " pitchFamily="34" charset="-52"/>
                <a:cs typeface="Times New Roman" pitchFamily="18" charset="0"/>
              </a:rPr>
              <a:t> БАЯНТАЛ СУМ</a:t>
            </a:r>
          </a:p>
          <a:p>
            <a:pPr algn="ct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en-US" sz="4800" b="1" dirty="0" smtClean="0">
                <a:solidFill>
                  <a:srgbClr val="00B050"/>
                </a:solidFill>
                <a:latin typeface="Times New Roman" pitchFamily="18" charset="0"/>
                <a:cs typeface="Times New Roman" pitchFamily="18" charset="0"/>
              </a:rPr>
              <a:t>2020.0</a:t>
            </a:r>
            <a:r>
              <a:rPr lang="mn-MN" sz="4800" b="1" dirty="0" smtClean="0">
                <a:solidFill>
                  <a:srgbClr val="00B050"/>
                </a:solidFill>
                <a:latin typeface="Times New Roman" pitchFamily="18" charset="0"/>
                <a:cs typeface="Times New Roman" pitchFamily="18" charset="0"/>
              </a:rPr>
              <a:t>2</a:t>
            </a:r>
            <a:r>
              <a:rPr lang="en-US" sz="4800" b="1" dirty="0" smtClean="0">
                <a:solidFill>
                  <a:srgbClr val="00B050"/>
                </a:solidFill>
                <a:latin typeface="Times New Roman" pitchFamily="18" charset="0"/>
                <a:cs typeface="Times New Roman" pitchFamily="18" charset="0"/>
              </a:rPr>
              <a:t>.</a:t>
            </a:r>
            <a:r>
              <a:rPr lang="mn-MN" sz="4800" b="1" dirty="0" smtClean="0">
                <a:solidFill>
                  <a:srgbClr val="00B050"/>
                </a:solidFill>
                <a:latin typeface="Times New Roman" pitchFamily="18" charset="0"/>
                <a:cs typeface="Times New Roman" pitchFamily="18" charset="0"/>
              </a:rPr>
              <a:t>17</a:t>
            </a:r>
            <a:endParaRPr lang="en-US" sz="4800" dirty="0" smtClean="0">
              <a:latin typeface="Times New Roman" pitchFamily="18" charset="0"/>
              <a:cs typeface="Times New Roman" pitchFamily="18" charset="0"/>
            </a:endParaRPr>
          </a:p>
          <a:p>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19400" y="0"/>
            <a:ext cx="2971800" cy="3019444"/>
          </a:xfrm>
          <a:prstGeom prst="ellipse">
            <a:avLst/>
          </a:prstGeom>
          <a:ln>
            <a:noFill/>
          </a:ln>
          <a:effectLst>
            <a:softEdge rad="112500"/>
          </a:effectLst>
        </p:spPr>
      </p:pic>
    </p:spTree>
    <p:extLst>
      <p:ext uri="{BB962C8B-B14F-4D97-AF65-F5344CB8AC3E}">
        <p14:creationId xmlns:p14="http://schemas.microsoft.com/office/powerpoint/2010/main" val="17761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9922" y="274638"/>
            <a:ext cx="7824078" cy="1143000"/>
          </a:xfrm>
        </p:spPr>
        <p:txBody>
          <a:bodyPr>
            <a:normAutofit fontScale="90000"/>
          </a:bodyPr>
          <a:lstStyle/>
          <a:p>
            <a:r>
              <a:rPr lang="mn-MN" sz="2400" dirty="0">
                <a:latin typeface="0 Arial " pitchFamily="34" charset="-52"/>
                <a:cs typeface="Times New Roman" pitchFamily="18" charset="0"/>
              </a:rPr>
              <a:t>Боловсрол, Эрүүл мэнд, Соёлын салбарын хүрээнд:</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081" y="4724400"/>
            <a:ext cx="8229600" cy="1877437"/>
          </a:xfrm>
          <a:prstGeom prst="rect">
            <a:avLst/>
          </a:prstGeom>
        </p:spPr>
        <p:txBody>
          <a:bodyPr wrap="square">
            <a:spAutoFit/>
          </a:bodyPr>
          <a:lstStyle/>
          <a:p>
            <a:pPr algn="just"/>
            <a:r>
              <a:rPr lang="mn-MN" sz="2400" dirty="0" smtClean="0">
                <a:latin typeface="0 Arial " pitchFamily="34" charset="-52"/>
              </a:rPr>
              <a:t>    Сумын Засаг даргын Тамгын газар, Эрүүл мэндийн төвтэй   хамтран айл </a:t>
            </a:r>
            <a:r>
              <a:rPr lang="mn-MN" sz="2400" dirty="0">
                <a:latin typeface="0 Arial " pitchFamily="34" charset="-52"/>
              </a:rPr>
              <a:t>өрхүүдээр </a:t>
            </a:r>
            <a:r>
              <a:rPr lang="mn-MN" sz="2400" dirty="0" smtClean="0">
                <a:latin typeface="0 Arial " pitchFamily="34" charset="-52"/>
              </a:rPr>
              <a:t>явж  коронавирусын талаарх  </a:t>
            </a:r>
            <a:r>
              <a:rPr lang="mn-MN" sz="2400" dirty="0">
                <a:latin typeface="0 Arial " pitchFamily="34" charset="-52"/>
              </a:rPr>
              <a:t>мэдээ </a:t>
            </a:r>
            <a:r>
              <a:rPr lang="mn-MN" sz="2400" dirty="0" smtClean="0">
                <a:latin typeface="0 Arial " pitchFamily="34" charset="-52"/>
              </a:rPr>
              <a:t>мэдээлэл, зөвлөмж  өгч   </a:t>
            </a:r>
            <a:r>
              <a:rPr lang="mn-MN" sz="2400" dirty="0">
                <a:latin typeface="0 Arial " pitchFamily="34" charset="-52"/>
              </a:rPr>
              <a:t>урьдчилан сэргийлэх гарын авлага, тарааж </a:t>
            </a:r>
            <a:r>
              <a:rPr lang="mn-MN" sz="2400" dirty="0" smtClean="0">
                <a:latin typeface="0 Arial " pitchFamily="34" charset="-52"/>
              </a:rPr>
              <a:t>ажиллаж байна.</a:t>
            </a:r>
            <a:endParaRPr lang="mn-MN" sz="2400" dirty="0">
              <a:latin typeface="0 Arial " pitchFamily="34" charset="-52"/>
            </a:endParaRPr>
          </a:p>
          <a:p>
            <a:pPr algn="just"/>
            <a:endParaRPr lang="mn-MN" sz="2000" dirty="0">
              <a:latin typeface="0 Arial " pitchFamily="34" charset="-52"/>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153" y="1580534"/>
            <a:ext cx="2319847" cy="27628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823" y="1605116"/>
            <a:ext cx="3122547" cy="26620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1605116"/>
            <a:ext cx="2667000" cy="2662084"/>
          </a:xfrm>
          <a:prstGeom prst="rect">
            <a:avLst/>
          </a:prstGeom>
        </p:spPr>
      </p:pic>
    </p:spTree>
    <p:extLst>
      <p:ext uri="{BB962C8B-B14F-4D97-AF65-F5344CB8AC3E}">
        <p14:creationId xmlns:p14="http://schemas.microsoft.com/office/powerpoint/2010/main" val="211111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9922" y="274638"/>
            <a:ext cx="7824078" cy="1143000"/>
          </a:xfrm>
        </p:spPr>
        <p:txBody>
          <a:bodyPr>
            <a:normAutofit fontScale="90000"/>
          </a:bodyPr>
          <a:lstStyle/>
          <a:p>
            <a:r>
              <a:rPr lang="mn-MN" sz="2400" dirty="0">
                <a:latin typeface="0 Arial " pitchFamily="34" charset="-52"/>
                <a:cs typeface="Times New Roman" pitchFamily="18" charset="0"/>
              </a:rPr>
              <a:t>Боловсрол, Эрүүл мэнд, Соёлын салбарын хүрээнд:</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13827" y="1600200"/>
            <a:ext cx="8549171" cy="3877985"/>
          </a:xfrm>
          <a:prstGeom prst="rect">
            <a:avLst/>
          </a:prstGeom>
        </p:spPr>
        <p:txBody>
          <a:bodyPr wrap="square">
            <a:spAutoFit/>
          </a:bodyPr>
          <a:lstStyle/>
          <a:p>
            <a:pPr algn="just"/>
            <a:r>
              <a:rPr lang="mn-MN" sz="2400" dirty="0" smtClean="0">
                <a:latin typeface="0 Arial " pitchFamily="34" charset="-52"/>
              </a:rPr>
              <a:t>    </a:t>
            </a:r>
            <a:r>
              <a:rPr lang="mn-MN" sz="2200" dirty="0" smtClean="0">
                <a:latin typeface="0 Arial " pitchFamily="34" charset="-52"/>
              </a:rPr>
              <a:t>Эрүүл </a:t>
            </a:r>
            <a:r>
              <a:rPr lang="mn-MN" sz="2200" dirty="0">
                <a:latin typeface="0 Arial " pitchFamily="34" charset="-52"/>
              </a:rPr>
              <a:t>мэндийн яамнаас өгч байгаа зөвлөмжийг дагаж, мэдээллийн нэг удирдлагатай </a:t>
            </a:r>
            <a:r>
              <a:rPr lang="mn-MN" sz="2200" dirty="0" smtClean="0">
                <a:latin typeface="0 Arial " pitchFamily="34" charset="-52"/>
              </a:rPr>
              <a:t>байх, </a:t>
            </a:r>
            <a:r>
              <a:rPr lang="mn-MN" sz="2200" dirty="0">
                <a:latin typeface="0 Arial " pitchFamily="34" charset="-52"/>
              </a:rPr>
              <a:t>цахим орчинд байгаа мэдээлэлд автахгүй </a:t>
            </a:r>
            <a:r>
              <a:rPr lang="mn-MN" sz="2200" dirty="0" smtClean="0">
                <a:latin typeface="0 Arial " pitchFamily="34" charset="-52"/>
              </a:rPr>
              <a:t>байх талаар  </a:t>
            </a:r>
            <a:r>
              <a:rPr lang="mn-MN" sz="2200" dirty="0">
                <a:latin typeface="0 Arial " pitchFamily="34" charset="-52"/>
              </a:rPr>
              <a:t>арга хэмжээ авч </a:t>
            </a:r>
            <a:r>
              <a:rPr lang="mn-MN" sz="2200" dirty="0" smtClean="0">
                <a:latin typeface="0 Arial " pitchFamily="34" charset="-52"/>
              </a:rPr>
              <a:t>“Говьсүмбэр </a:t>
            </a:r>
            <a:r>
              <a:rPr lang="mn-MN" sz="2200" dirty="0">
                <a:latin typeface="0 Arial " pitchFamily="34" charset="-52"/>
              </a:rPr>
              <a:t>аймгийн Баянтал сум”, </a:t>
            </a:r>
            <a:r>
              <a:rPr lang="mn-MN" sz="2200" dirty="0" smtClean="0">
                <a:latin typeface="0 Arial " pitchFamily="34" charset="-52"/>
              </a:rPr>
              <a:t> “</a:t>
            </a:r>
            <a:r>
              <a:rPr lang="mn-MN" sz="2200" dirty="0">
                <a:latin typeface="0 Arial " pitchFamily="34" charset="-52"/>
              </a:rPr>
              <a:t>Баянтал сумын 1-р баг” </a:t>
            </a:r>
            <a:r>
              <a:rPr lang="mn-MN" sz="2200" dirty="0" smtClean="0">
                <a:latin typeface="0 Arial " pitchFamily="34" charset="-52"/>
              </a:rPr>
              <a:t>зэрэг  Фээсбүүк болон </a:t>
            </a:r>
            <a:r>
              <a:rPr lang="mn-MN" sz="2200" dirty="0">
                <a:latin typeface="0 Arial " pitchFamily="34" charset="-52"/>
              </a:rPr>
              <a:t>цахим </a:t>
            </a:r>
            <a:r>
              <a:rPr lang="mn-MN" sz="2200" dirty="0" smtClean="0">
                <a:latin typeface="0 Arial " pitchFamily="34" charset="-52"/>
              </a:rPr>
              <a:t>хуудсаар сумын </a:t>
            </a:r>
            <a:r>
              <a:rPr lang="mn-MN" sz="2200" dirty="0">
                <a:latin typeface="0 Arial " pitchFamily="34" charset="-52"/>
              </a:rPr>
              <a:t>иргэдэд  </a:t>
            </a:r>
            <a:r>
              <a:rPr lang="mn-MN" sz="2200" dirty="0" smtClean="0">
                <a:latin typeface="0 Arial " pitchFamily="34" charset="-52"/>
              </a:rPr>
              <a:t>зөвлөгөө өгч ажиллаж байна.</a:t>
            </a:r>
            <a:r>
              <a:rPr lang="mn-MN" sz="2200" dirty="0">
                <a:latin typeface="0 Arial " pitchFamily="34" charset="-52"/>
              </a:rPr>
              <a:t> </a:t>
            </a:r>
            <a:r>
              <a:rPr lang="mn-MN" sz="2200" dirty="0" smtClean="0">
                <a:latin typeface="0 Arial " pitchFamily="34" charset="-52"/>
              </a:rPr>
              <a:t>Сумын Эрүүл мэндийн төвд :</a:t>
            </a:r>
          </a:p>
          <a:p>
            <a:pPr marL="342900" indent="-342900" algn="just">
              <a:buFont typeface="Arial" pitchFamily="34" charset="0"/>
              <a:buChar char="•"/>
            </a:pPr>
            <a:r>
              <a:rPr lang="mn-MN" sz="2400" dirty="0">
                <a:latin typeface="0 Arial " pitchFamily="34" charset="-52"/>
              </a:rPr>
              <a:t> </a:t>
            </a:r>
            <a:r>
              <a:rPr lang="mn-MN" sz="2200" dirty="0" smtClean="0">
                <a:latin typeface="0 Arial " pitchFamily="34" charset="-52"/>
              </a:rPr>
              <a:t>Алсын </a:t>
            </a:r>
            <a:r>
              <a:rPr lang="mn-MN" sz="2200" dirty="0">
                <a:latin typeface="0 Arial " pitchFamily="34" charset="-52"/>
              </a:rPr>
              <a:t>дуудлага- 3</a:t>
            </a:r>
          </a:p>
          <a:p>
            <a:pPr marL="342900" indent="-342900" algn="just">
              <a:buFont typeface="Arial" pitchFamily="34" charset="0"/>
              <a:buChar char="•"/>
            </a:pPr>
            <a:r>
              <a:rPr lang="mn-MN" sz="2200" dirty="0">
                <a:latin typeface="0 Arial " pitchFamily="34" charset="-52"/>
              </a:rPr>
              <a:t>Сумын төв доторх дуудлага- 6</a:t>
            </a:r>
          </a:p>
          <a:p>
            <a:pPr marL="342900" indent="-342900" algn="just">
              <a:buFont typeface="Arial" pitchFamily="34" charset="0"/>
              <a:buChar char="•"/>
            </a:pPr>
            <a:r>
              <a:rPr lang="mn-MN" sz="2200" dirty="0">
                <a:latin typeface="0 Arial " pitchFamily="34" charset="-52"/>
              </a:rPr>
              <a:t>Томууны үзлэг хийсэн тоо -11</a:t>
            </a:r>
          </a:p>
          <a:p>
            <a:pPr marL="342900" indent="-342900" algn="just">
              <a:buFont typeface="Arial" pitchFamily="34" charset="0"/>
              <a:buChar char="•"/>
            </a:pPr>
            <a:r>
              <a:rPr lang="mn-MN" sz="2200" dirty="0">
                <a:latin typeface="0 Arial " pitchFamily="34" charset="-52"/>
              </a:rPr>
              <a:t>Хэвтэн эмчлүүлэгчдийн тоо- </a:t>
            </a:r>
            <a:r>
              <a:rPr lang="mn-MN" sz="2200" dirty="0" smtClean="0">
                <a:latin typeface="0 Arial " pitchFamily="34" charset="-52"/>
              </a:rPr>
              <a:t>6 байна. Мөн мэдээлэл сурталчилгааг 220  иргэн, 6  албан байгууллагад  хийсэн.</a:t>
            </a:r>
            <a:endParaRPr lang="en-US" sz="2400" dirty="0"/>
          </a:p>
        </p:txBody>
      </p:sp>
    </p:spTree>
    <p:extLst>
      <p:ext uri="{BB962C8B-B14F-4D97-AF65-F5344CB8AC3E}">
        <p14:creationId xmlns:p14="http://schemas.microsoft.com/office/powerpoint/2010/main" val="89891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8001000" cy="1143000"/>
          </a:xfrm>
        </p:spPr>
        <p:txBody>
          <a:bodyPr>
            <a:normAutofit/>
          </a:bodyPr>
          <a:lstStyle/>
          <a:p>
            <a:r>
              <a:rPr lang="mn-MN" sz="2800" dirty="0" smtClean="0">
                <a:latin typeface="0 Arial " pitchFamily="34" charset="-52"/>
              </a:rPr>
              <a:t>Санхүү,эдийн </a:t>
            </a:r>
            <a:r>
              <a:rPr lang="mn-MN" sz="2800" dirty="0">
                <a:latin typeface="0 Arial " pitchFamily="34" charset="-52"/>
              </a:rPr>
              <a:t>засгийн бодлогын хүрээнд:</a:t>
            </a: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33400" y="1600200"/>
            <a:ext cx="8382000" cy="4893647"/>
          </a:xfrm>
          <a:prstGeom prst="rect">
            <a:avLst/>
          </a:prstGeom>
        </p:spPr>
        <p:txBody>
          <a:bodyPr wrap="square">
            <a:spAutoFit/>
          </a:bodyPr>
          <a:lstStyle/>
          <a:p>
            <a:pPr marL="342900" indent="-342900" algn="just">
              <a:buFont typeface="Arial" pitchFamily="34" charset="0"/>
              <a:buChar char="•"/>
            </a:pPr>
            <a:r>
              <a:rPr lang="mn-MN" sz="2400" dirty="0" smtClean="0">
                <a:latin typeface="0 Arial " pitchFamily="34" charset="-52"/>
              </a:rPr>
              <a:t>Сумын хэмжээнд 2020 </a:t>
            </a:r>
            <a:r>
              <a:rPr lang="mn-MN" sz="2400" dirty="0">
                <a:latin typeface="0 Arial " pitchFamily="34" charset="-52"/>
              </a:rPr>
              <a:t>оны 01 дүгээр сарын 31-ний байдлаар Орон нутгийн орлогын төлөвлөгөө 1,108,100.0 төгрөг, гүйцэтгэл 203,600.00 төгрөг төвлөрүүлж 18.6 хувьтай. Орон нутгийн байгууллагын зарлагын төлөвлөгөө 48,382,300.00 төгрөг, гүйцэтгэл 41,361,719.00  төгрөг байна. </a:t>
            </a:r>
            <a:endParaRPr lang="mn-MN" sz="2400" dirty="0" smtClean="0">
              <a:latin typeface="0 Arial " pitchFamily="34" charset="-52"/>
            </a:endParaRPr>
          </a:p>
          <a:p>
            <a:pPr marL="342900" indent="-342900" algn="just">
              <a:buFont typeface="Arial" pitchFamily="34" charset="0"/>
              <a:buChar char="•"/>
            </a:pPr>
            <a:r>
              <a:rPr lang="mn-MN" sz="2400" dirty="0" smtClean="0">
                <a:latin typeface="0 Arial " pitchFamily="34" charset="-52"/>
              </a:rPr>
              <a:t>Улсын төсвийн байгууллагын зарлагын төлөвлөгөө 109,147.00 төгрөг, гүйцэтгэл 77,246,844.70 төгрөг байна. </a:t>
            </a:r>
          </a:p>
          <a:p>
            <a:pPr marL="342900" indent="-342900" algn="just">
              <a:buFont typeface="Arial" pitchFamily="34" charset="0"/>
              <a:buChar char="•"/>
            </a:pPr>
            <a:r>
              <a:rPr lang="mn-MN" sz="2400" dirty="0" smtClean="0">
                <a:latin typeface="0 Arial " pitchFamily="34" charset="-52"/>
              </a:rPr>
              <a:t>Орон нутгийн төсвийн байгууллагын өглөг 1.218.468,8 төгрөг, авлага 9,658,397.0 төгрөг, тусгай зориулалтын байгууллагын өглөг 13,187,458.0 төгрөг, нийт авлага 572,693.0 төгрөг байна.</a:t>
            </a:r>
            <a:endParaRPr lang="en-US" sz="2400" dirty="0"/>
          </a:p>
        </p:txBody>
      </p:sp>
    </p:spTree>
    <p:extLst>
      <p:ext uri="{BB962C8B-B14F-4D97-AF65-F5344CB8AC3E}">
        <p14:creationId xmlns:p14="http://schemas.microsoft.com/office/powerpoint/2010/main" val="21955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76926"/>
            <a:ext cx="9601200" cy="1569660"/>
          </a:xfrm>
          <a:prstGeom prst="rect">
            <a:avLst/>
          </a:prstGeom>
        </p:spPr>
        <p:txBody>
          <a:bodyPr wrap="square">
            <a:spAutoFit/>
          </a:bodyPr>
          <a:lstStyle/>
          <a:p>
            <a:pPr algn="ctr"/>
            <a:r>
              <a:rPr lang="mn-MN" sz="4800" dirty="0" smtClean="0">
                <a:latin typeface="Times New Roman" pitchFamily="18" charset="0"/>
                <a:cs typeface="Times New Roman" pitchFamily="18" charset="0"/>
              </a:rPr>
              <a:t>АНХААРАЛ ХАНДУУЛСАНД </a:t>
            </a:r>
            <a:r>
              <a:rPr lang="mn-MN" sz="4800" dirty="0">
                <a:latin typeface="Times New Roman" pitchFamily="18" charset="0"/>
                <a:cs typeface="Times New Roman" pitchFamily="18" charset="0"/>
              </a:rPr>
              <a:t>БАЯРЛАЛАА</a:t>
            </a:r>
            <a:endParaRPr lang="en-US" sz="4800" dirty="0">
              <a:latin typeface="Times New Roman" pitchFamily="18" charset="0"/>
              <a:cs typeface="Times New Roman" pitchFamily="18" charset="0"/>
            </a:endParaRPr>
          </a:p>
        </p:txBody>
      </p:sp>
      <p:pic>
        <p:nvPicPr>
          <p:cNvPr id="6" name="Picture 5"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2026"/>
            <a:ext cx="6096000" cy="3277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77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mn-MN" dirty="0" smtClean="0"/>
          </a:p>
          <a:p>
            <a:endParaRPr lang="en-US" dirty="0"/>
          </a:p>
        </p:txBody>
      </p:sp>
      <p:sp>
        <p:nvSpPr>
          <p:cNvPr id="2" name="Title 1"/>
          <p:cNvSpPr>
            <a:spLocks noGrp="1"/>
          </p:cNvSpPr>
          <p:nvPr>
            <p:ph type="title"/>
          </p:nvPr>
        </p:nvSpPr>
        <p:spPr>
          <a:xfrm>
            <a:off x="1319922" y="228600"/>
            <a:ext cx="7900278" cy="1143000"/>
          </a:xfrm>
        </p:spPr>
        <p:txBody>
          <a:bodyPr>
            <a:no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70" y="1485900"/>
            <a:ext cx="428197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00200"/>
            <a:ext cx="4230330" cy="28574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4648200"/>
            <a:ext cx="8497530" cy="2031325"/>
          </a:xfrm>
          <a:prstGeom prst="rect">
            <a:avLst/>
          </a:prstGeom>
        </p:spPr>
        <p:txBody>
          <a:bodyPr wrap="square">
            <a:spAutoFit/>
          </a:bodyPr>
          <a:lstStyle/>
          <a:p>
            <a:pPr algn="just"/>
            <a:r>
              <a:rPr lang="mn-MN" dirty="0">
                <a:latin typeface="0 Arial " pitchFamily="34" charset="-52"/>
              </a:rPr>
              <a:t>Сумын </a:t>
            </a:r>
            <a:r>
              <a:rPr lang="mn-MN" dirty="0" smtClean="0">
                <a:latin typeface="0 Arial " pitchFamily="34" charset="-52"/>
              </a:rPr>
              <a:t>хэмжээнд томуу,томуу төст өвчний өвчлөл, тархалт болон коронавирусийн халдвараас урьдчилан сэргийлэх чиглэлээр зохион байгууллалттай арга хэмжээ авах, бүх байгууллага, айл өрхүүд тогтмол чийгтэй цэвэрлэгээ, ариутгал, халдваргүйтгэлийг хийж байнга өгч байгаа заавар, зөвлөмжийг хэрэгжүүлж ажиллахыг анхааруулж албан байгууллагуудад албан бичгээр хандаж иргэдэд мэдээллийн хэрэгслүүдээр хүргэн ажиллаж байна.</a:t>
            </a:r>
            <a:endParaRPr lang="en-US" dirty="0"/>
          </a:p>
        </p:txBody>
      </p:sp>
    </p:spTree>
    <p:extLst>
      <p:ext uri="{BB962C8B-B14F-4D97-AF65-F5344CB8AC3E}">
        <p14:creationId xmlns:p14="http://schemas.microsoft.com/office/powerpoint/2010/main" val="2924342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Users\home\Desktop\2019 он\20150120_12005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76400"/>
            <a:ext cx="4077393" cy="2896985"/>
          </a:xfrm>
          <a:prstGeom prst="rect">
            <a:avLst/>
          </a:prstGeom>
          <a:noFill/>
          <a:ln>
            <a:noFill/>
          </a:ln>
        </p:spPr>
      </p:pic>
      <p:sp>
        <p:nvSpPr>
          <p:cNvPr id="2" name="Title 1"/>
          <p:cNvSpPr>
            <a:spLocks noGrp="1"/>
          </p:cNvSpPr>
          <p:nvPr>
            <p:ph type="title"/>
          </p:nvPr>
        </p:nvSpPr>
        <p:spPr>
          <a:xfrm>
            <a:off x="1319922" y="274638"/>
            <a:ext cx="7747878" cy="1143000"/>
          </a:xfrm>
        </p:spPr>
        <p:txBody>
          <a:bodyPr>
            <a:normAutofit/>
          </a:bodyPr>
          <a:lstStyle/>
          <a:p>
            <a:r>
              <a:rPr lang="mn-MN" sz="2800" b="1" dirty="0" smtClean="0">
                <a:latin typeface="0 Arial " pitchFamily="34" charset="-52"/>
                <a:cs typeface="Times New Roman" pitchFamily="18" charset="0"/>
              </a:rPr>
              <a:t>Удирдлага зохион байгуулалтын хүрээнд:</a:t>
            </a:r>
            <a:r>
              <a:rPr lang="en-US" sz="2800" dirty="0" smtClean="0"/>
              <a:t/>
            </a:r>
            <a:br>
              <a:rPr lang="en-US" sz="2800" dirty="0" smtClean="0"/>
            </a:b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45784" y="228600"/>
            <a:ext cx="1106093" cy="1071570"/>
          </a:xfrm>
          <a:prstGeom prst="rect">
            <a:avLst/>
          </a:prstGeom>
          <a:ln>
            <a:noFill/>
          </a:ln>
          <a:effectLst>
            <a:outerShdw blurRad="292100" dist="139700" dir="2700000" algn="tl" rotWithShape="0">
              <a:srgbClr val="333333">
                <a:alpha val="65000"/>
              </a:srgbClr>
            </a:outerShdw>
          </a:effectLst>
        </p:spPr>
      </p:pic>
      <p:pic>
        <p:nvPicPr>
          <p:cNvPr id="6" name="Picture 4" descr="https://scontent.fuln1-1.fna.fbcdn.net/v/t1.15752-9/83927443_356279365255187_2638562026711941120_n.jpg?_nc_cat=101&amp;_nc_ohc=zms8W8B_mosAX937YjD&amp;_nc_ht=scontent.fuln1-1.fna&amp;oh=1b774c5e42b00e1731dba0c1bf108bc9&amp;oe=5EC531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6300" y="1676400"/>
            <a:ext cx="4152900"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4876800"/>
            <a:ext cx="8382000" cy="1569660"/>
          </a:xfrm>
          <a:prstGeom prst="rect">
            <a:avLst/>
          </a:prstGeom>
        </p:spPr>
        <p:txBody>
          <a:bodyPr wrap="square">
            <a:spAutoFit/>
          </a:bodyPr>
          <a:lstStyle/>
          <a:p>
            <a:pPr algn="just"/>
            <a:r>
              <a:rPr lang="mn-MN" sz="2400" dirty="0">
                <a:latin typeface="0 Arial " pitchFamily="34" charset="-52"/>
              </a:rPr>
              <a:t>Сумын хэмжээнд 2020 оны 01 дүгээр сарын 20-ны өдрөөс эхэлсэн цэргийн шинэчилсэн тоо бүртгэл хугацаандаа дуусч тайланг аймгийн Цэргийн хэлтэст хүлээлгэн өгсөн. Хамрагдалт 90 </a:t>
            </a:r>
            <a:r>
              <a:rPr lang="en-US" sz="2400" dirty="0"/>
              <a:t>%</a:t>
            </a:r>
            <a:r>
              <a:rPr lang="mn-MN" sz="2400" dirty="0">
                <a:latin typeface="0 Arial " pitchFamily="34" charset="-52"/>
              </a:rPr>
              <a:t>-тай байна.</a:t>
            </a:r>
            <a:endParaRPr lang="en-US" sz="2400" dirty="0"/>
          </a:p>
        </p:txBody>
      </p:sp>
    </p:spTree>
    <p:extLst>
      <p:ext uri="{BB962C8B-B14F-4D97-AF65-F5344CB8AC3E}">
        <p14:creationId xmlns:p14="http://schemas.microsoft.com/office/powerpoint/2010/main" val="31830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20000" cy="1143000"/>
          </a:xfrm>
        </p:spPr>
        <p:txBody>
          <a:bodyPr>
            <a:normAutofit/>
          </a:bodyPr>
          <a:lstStyle/>
          <a:p>
            <a:r>
              <a:rPr lang="mn-MN" sz="2800" b="1" dirty="0">
                <a:latin typeface="0 Arial " pitchFamily="34" charset="-52"/>
                <a:cs typeface="Times New Roman" pitchFamily="18" charset="0"/>
              </a:rPr>
              <a:t>Удирдлага зохион байгуулалтын хүрээнд:</a:t>
            </a:r>
            <a:r>
              <a:rPr lang="en-US" sz="2800" dirty="0"/>
              <a:t/>
            </a:r>
            <a:br>
              <a:rPr lang="en-US" sz="2800" dirty="0"/>
            </a:b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45784" y="228600"/>
            <a:ext cx="1106093" cy="107157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45784" y="1524000"/>
            <a:ext cx="8212416" cy="4493538"/>
          </a:xfrm>
          <a:prstGeom prst="rect">
            <a:avLst/>
          </a:prstGeom>
        </p:spPr>
        <p:txBody>
          <a:bodyPr wrap="square">
            <a:spAutoFit/>
          </a:bodyPr>
          <a:lstStyle/>
          <a:p>
            <a:pPr marL="342900" indent="-342900" algn="just">
              <a:buFont typeface="Arial" pitchFamily="34" charset="0"/>
              <a:buChar char="•"/>
            </a:pPr>
            <a:r>
              <a:rPr lang="mn-MN" sz="2200" dirty="0">
                <a:latin typeface="0 Arial " pitchFamily="34" charset="-52"/>
              </a:rPr>
              <a:t>Хогны машин худалдан авах /үүрдэг хогийн савыг зөөх зориулалттай</a:t>
            </a:r>
            <a:r>
              <a:rPr lang="mn-MN" sz="2200" dirty="0" smtClean="0">
                <a:latin typeface="0 Arial " pitchFamily="34" charset="-52"/>
              </a:rPr>
              <a:t>/ тендерийг 2020 оны 02 дугаар сарын 07-ны өдрийн 10:30 </a:t>
            </a:r>
            <a:r>
              <a:rPr lang="mn-MN" sz="2200" dirty="0">
                <a:latin typeface="0 Arial " pitchFamily="34" charset="-52"/>
              </a:rPr>
              <a:t>цагт нээхэд нэг ч хуулийн этгээд үнийн саналаа ирүүлээгүй тул дахин цахим тендер зарлахаар </a:t>
            </a:r>
            <a:r>
              <a:rPr lang="mn-MN" sz="2200" dirty="0" smtClean="0">
                <a:latin typeface="0 Arial " pitchFamily="34" charset="-52"/>
              </a:rPr>
              <a:t>бэлтгэл хангаж байна.</a:t>
            </a:r>
            <a:endParaRPr lang="en-US" sz="2200" dirty="0" smtClean="0">
              <a:latin typeface="0 Arial " pitchFamily="34" charset="-52"/>
            </a:endParaRPr>
          </a:p>
          <a:p>
            <a:pPr marL="342900" indent="-342900" algn="just">
              <a:buFont typeface="Arial" pitchFamily="34" charset="0"/>
              <a:buChar char="•"/>
            </a:pPr>
            <a:r>
              <a:rPr lang="mn-MN" sz="2200" dirty="0" smtClean="0">
                <a:latin typeface="0 Arial " pitchFamily="34" charset="-52"/>
              </a:rPr>
              <a:t>Гамшгаас урьдчилан сэргийлэх олон нийтийн арга хэмжээг зохион байгуулахтай холбогдуулан бараа </a:t>
            </a:r>
            <a:r>
              <a:rPr lang="mn-MN" sz="2200" dirty="0">
                <a:latin typeface="0 Arial " pitchFamily="34" charset="-52"/>
              </a:rPr>
              <a:t>нийлүүлэх </a:t>
            </a:r>
            <a:r>
              <a:rPr lang="mn-MN" sz="2200" dirty="0" smtClean="0">
                <a:latin typeface="0 Arial " pitchFamily="34" charset="-52"/>
              </a:rPr>
              <a:t>гэрээг байгуулсан байна.</a:t>
            </a:r>
          </a:p>
          <a:p>
            <a:pPr marL="342900" lvl="0" indent="-342900" algn="just">
              <a:buFont typeface="Arial" pitchFamily="34" charset="0"/>
              <a:buChar char="•"/>
            </a:pPr>
            <a:r>
              <a:rPr lang="mn-MN" sz="2200" dirty="0">
                <a:latin typeface="0 Arial " pitchFamily="34" charset="-52"/>
              </a:rPr>
              <a:t>Жижиг тэрэг худалдан авах </a:t>
            </a:r>
            <a:r>
              <a:rPr lang="mn-MN" sz="2200" dirty="0" smtClean="0">
                <a:latin typeface="0 Arial " pitchFamily="34" charset="-52"/>
              </a:rPr>
              <a:t>цахим тендерт “Альянстрейд” ХХКомпани үнийн </a:t>
            </a:r>
            <a:r>
              <a:rPr lang="mn-MN" sz="2200" dirty="0">
                <a:latin typeface="0 Arial " pitchFamily="34" charset="-52"/>
              </a:rPr>
              <a:t>санал болон </a:t>
            </a:r>
            <a:r>
              <a:rPr lang="mn-MN" sz="2200" dirty="0" smtClean="0">
                <a:latin typeface="0 Arial " pitchFamily="34" charset="-52"/>
              </a:rPr>
              <a:t>бусад </a:t>
            </a:r>
            <a:r>
              <a:rPr lang="mn-MN" sz="2200" dirty="0">
                <a:latin typeface="0 Arial " pitchFamily="34" charset="-52"/>
              </a:rPr>
              <a:t>холбогдох материалаа ирүүлсэн байна. Үнэлгээний хороо хуралдаж уг тендерт ирүүлсэн материалыг хянан үзэж, үнэлгээг </a:t>
            </a:r>
            <a:r>
              <a:rPr lang="mn-MN" sz="2200" dirty="0" smtClean="0">
                <a:latin typeface="0 Arial " pitchFamily="34" charset="-52"/>
              </a:rPr>
              <a:t>хийсэн</a:t>
            </a:r>
            <a:endParaRPr lang="en-US" dirty="0">
              <a:effectLst/>
            </a:endParaRPr>
          </a:p>
        </p:txBody>
      </p:sp>
    </p:spTree>
    <p:extLst>
      <p:ext uri="{BB962C8B-B14F-4D97-AF65-F5344CB8AC3E}">
        <p14:creationId xmlns:p14="http://schemas.microsoft.com/office/powerpoint/2010/main" val="14574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876" y="274638"/>
            <a:ext cx="8096923" cy="1143000"/>
          </a:xfrm>
        </p:spPr>
        <p:txBody>
          <a:bodyPr>
            <a:normAutofit/>
          </a:bodyPr>
          <a:lstStyle/>
          <a:p>
            <a:r>
              <a:rPr lang="mn-MN" sz="2800" b="1" dirty="0">
                <a:latin typeface="0 Arial " pitchFamily="34" charset="-52"/>
                <a:cs typeface="Times New Roman" pitchFamily="18" charset="0"/>
              </a:rPr>
              <a:t>Удирдлага зохион байгуулалтын хүрээнд:</a:t>
            </a:r>
            <a:r>
              <a:rPr lang="en-US" sz="2800" dirty="0"/>
              <a:t/>
            </a:r>
            <a:br>
              <a:rPr lang="en-US" sz="2800" dirty="0"/>
            </a:br>
            <a:endParaRPr lang="en-US" sz="2800" dirty="0"/>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245784" y="228600"/>
            <a:ext cx="1106093"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33400" y="1828800"/>
            <a:ext cx="7924800" cy="4154984"/>
          </a:xfrm>
          <a:prstGeom prst="rect">
            <a:avLst/>
          </a:prstGeom>
        </p:spPr>
        <p:txBody>
          <a:bodyPr wrap="square">
            <a:spAutoFit/>
          </a:bodyPr>
          <a:lstStyle/>
          <a:p>
            <a:pPr marL="342900" indent="-342900" algn="just">
              <a:buFont typeface="Arial" pitchFamily="34" charset="0"/>
              <a:buChar char="•"/>
            </a:pPr>
            <a:r>
              <a:rPr lang="mn-MN" sz="2400" dirty="0">
                <a:latin typeface="0 Arial " pitchFamily="34" charset="-52"/>
              </a:rPr>
              <a:t>Аймаг, сумын Ахмадын хороодтой хамтран </a:t>
            </a:r>
            <a:r>
              <a:rPr lang="mn-MN" sz="2400" dirty="0" smtClean="0">
                <a:latin typeface="0 Arial " pitchFamily="34" charset="-52"/>
              </a:rPr>
              <a:t>өндөр настан, </a:t>
            </a:r>
            <a:r>
              <a:rPr lang="mn-MN" sz="2400" dirty="0">
                <a:latin typeface="0 Arial " pitchFamily="34" charset="-52"/>
              </a:rPr>
              <a:t>малчин 12 айл </a:t>
            </a:r>
            <a:r>
              <a:rPr lang="mn-MN" sz="2400" dirty="0" smtClean="0">
                <a:latin typeface="0 Arial " pitchFamily="34" charset="-52"/>
              </a:rPr>
              <a:t>өрхөөр өвөлжилтийн болон цаг </a:t>
            </a:r>
            <a:r>
              <a:rPr lang="mn-MN" sz="2400" dirty="0">
                <a:latin typeface="0 Arial " pitchFamily="34" charset="-52"/>
              </a:rPr>
              <a:t>үеийн байдал, мал төллөлт, </a:t>
            </a:r>
            <a:r>
              <a:rPr lang="mn-MN" sz="2400" dirty="0" smtClean="0">
                <a:latin typeface="0 Arial " pitchFamily="34" charset="-52"/>
              </a:rPr>
              <a:t>2020 </a:t>
            </a:r>
            <a:r>
              <a:rPr lang="mn-MN" sz="2400" dirty="0">
                <a:latin typeface="0 Arial " pitchFamily="34" charset="-52"/>
              </a:rPr>
              <a:t>онд ОНХСангийн хөрөнгөөр суманд хийгдэх </a:t>
            </a:r>
            <a:r>
              <a:rPr lang="mn-MN" sz="2400" dirty="0" smtClean="0">
                <a:latin typeface="0 Arial " pitchFamily="34" charset="-52"/>
              </a:rPr>
              <a:t>ажилд санал </a:t>
            </a:r>
            <a:r>
              <a:rPr lang="mn-MN" sz="2400" dirty="0">
                <a:latin typeface="0 Arial " pitchFamily="34" charset="-52"/>
              </a:rPr>
              <a:t>авах, 80-аас дээш насны өндөр настанд аймгийн Засаг даргын гарын бэлэг гардуулах ажлуудаар </a:t>
            </a:r>
            <a:r>
              <a:rPr lang="mn-MN" sz="2400" dirty="0" smtClean="0">
                <a:latin typeface="0 Arial " pitchFamily="34" charset="-52"/>
              </a:rPr>
              <a:t>хөдөөгийн</a:t>
            </a:r>
            <a:r>
              <a:rPr lang="en-US" sz="2400" dirty="0" smtClean="0">
                <a:latin typeface="0 Arial " pitchFamily="34" charset="-52"/>
              </a:rPr>
              <a:t> </a:t>
            </a:r>
            <a:r>
              <a:rPr lang="mn-MN" sz="2400" dirty="0" smtClean="0">
                <a:latin typeface="0 Arial " pitchFamily="34" charset="-52"/>
              </a:rPr>
              <a:t>багт ажиллалаа. </a:t>
            </a:r>
          </a:p>
          <a:p>
            <a:pPr marL="285750" indent="-285750" algn="just">
              <a:buFont typeface="Arial" pitchFamily="34" charset="0"/>
              <a:buChar char="•"/>
            </a:pPr>
            <a:r>
              <a:rPr lang="mn-MN" sz="2400" dirty="0" smtClean="0">
                <a:latin typeface="0 Arial " pitchFamily="34" charset="-52"/>
              </a:rPr>
              <a:t>Дэлхийн Зөн Олон </a:t>
            </a:r>
            <a:r>
              <a:rPr lang="mn-MN" sz="2400" dirty="0">
                <a:latin typeface="0 Arial " pitchFamily="34" charset="-52"/>
              </a:rPr>
              <a:t>У</a:t>
            </a:r>
            <a:r>
              <a:rPr lang="mn-MN" sz="2400" dirty="0" smtClean="0">
                <a:latin typeface="0 Arial " pitchFamily="34" charset="-52"/>
              </a:rPr>
              <a:t>лсын байгууллагаас  томуу, томуу төст  өвчнөөс урьдчилан сэргийлэх ажлын хүрээнд олгосон  хүнсний барааны тусламжинд сумын эмзэг бүлгийн 15 өрхийг хамруулсан.</a:t>
            </a:r>
            <a:endParaRPr lang="en-US" sz="2400" dirty="0"/>
          </a:p>
        </p:txBody>
      </p:sp>
    </p:spTree>
    <p:extLst>
      <p:ext uri="{BB962C8B-B14F-4D97-AF65-F5344CB8AC3E}">
        <p14:creationId xmlns:p14="http://schemas.microsoft.com/office/powerpoint/2010/main" val="30296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9922" y="274638"/>
            <a:ext cx="8052678" cy="1143000"/>
          </a:xfrm>
        </p:spPr>
        <p:txBody>
          <a:bodyPr>
            <a:normAutofit fontScale="90000"/>
          </a:bodyPr>
          <a:lstStyle/>
          <a:p>
            <a:r>
              <a:rPr lang="mn-MN" sz="2400" dirty="0">
                <a:latin typeface="0 Arial " pitchFamily="34" charset="-52"/>
                <a:cs typeface="Times New Roman" pitchFamily="18" charset="0"/>
              </a:rPr>
              <a:t>Боловсрол, Эрүүл мэнд, Соёлын салбарын хүрээнд:</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5" name="Picture 4" descr="86501218_487894242090539_9149101332068564992_n.jpg"/>
          <p:cNvPicPr>
            <a:picLocks noChangeAspect="1"/>
          </p:cNvPicPr>
          <p:nvPr/>
        </p:nvPicPr>
        <p:blipFill>
          <a:blip r:embed="rId3" cstate="print"/>
          <a:srcRect l="4878" t="3619" r="6233" b="13143"/>
          <a:stretch>
            <a:fillRect/>
          </a:stretch>
        </p:blipFill>
        <p:spPr>
          <a:xfrm>
            <a:off x="200450" y="1447800"/>
            <a:ext cx="4066750" cy="3352800"/>
          </a:xfrm>
          <a:prstGeom prst="rect">
            <a:avLst/>
          </a:prstGeom>
          <a:ln>
            <a:noFill/>
          </a:ln>
          <a:effectLst>
            <a:softEdge rad="112500"/>
          </a:effectLst>
        </p:spPr>
      </p:pic>
      <p:pic>
        <p:nvPicPr>
          <p:cNvPr id="6" name="Picture 5" descr="86258004_995501804177710_9031940817576525824_n.jpg"/>
          <p:cNvPicPr>
            <a:picLocks noChangeAspect="1"/>
          </p:cNvPicPr>
          <p:nvPr/>
        </p:nvPicPr>
        <p:blipFill>
          <a:blip r:embed="rId4" cstate="print"/>
          <a:srcRect l="21683" t="1302" r="4921" b="3651"/>
          <a:stretch>
            <a:fillRect/>
          </a:stretch>
        </p:blipFill>
        <p:spPr>
          <a:xfrm rot="16200000">
            <a:off x="5021528" y="845872"/>
            <a:ext cx="3237518" cy="4441374"/>
          </a:xfrm>
          <a:prstGeom prst="rect">
            <a:avLst/>
          </a:prstGeom>
        </p:spPr>
      </p:pic>
      <p:sp>
        <p:nvSpPr>
          <p:cNvPr id="7" name="Rectangle 6"/>
          <p:cNvSpPr/>
          <p:nvPr/>
        </p:nvSpPr>
        <p:spPr>
          <a:xfrm>
            <a:off x="253158" y="4800600"/>
            <a:ext cx="8607816" cy="1569660"/>
          </a:xfrm>
          <a:prstGeom prst="rect">
            <a:avLst/>
          </a:prstGeom>
        </p:spPr>
        <p:txBody>
          <a:bodyPr wrap="square">
            <a:spAutoFit/>
          </a:bodyPr>
          <a:lstStyle/>
          <a:p>
            <a:pPr algn="just"/>
            <a:r>
              <a:rPr lang="mn-MN" sz="2400" dirty="0" smtClean="0">
                <a:latin typeface="Arial" pitchFamily="34" charset="0"/>
                <a:cs typeface="Arial" pitchFamily="34" charset="0"/>
              </a:rPr>
              <a:t> Сумын ЕБСургууль </a:t>
            </a:r>
            <a:r>
              <a:rPr lang="mn-MN" sz="2400" dirty="0">
                <a:latin typeface="Arial" pitchFamily="34" charset="0"/>
                <a:cs typeface="Arial" pitchFamily="34" charset="0"/>
              </a:rPr>
              <a:t>нь  БСШУСЯ-ны сайдын “Шуурхай зохион байгуулалтын арга хэмжээ авч ажиллах тухай” тушаалын хүрээнд нийт багш ажилчдаар  төлөвлөгөө гаргуулан хэрэгжилтэнд хяналт тавин ажиллаж байна.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5813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848600" cy="1143000"/>
          </a:xfrm>
        </p:spPr>
        <p:txBody>
          <a:bodyPr>
            <a:normAutofit/>
          </a:bodyPr>
          <a:lstStyle/>
          <a:p>
            <a:r>
              <a:rPr lang="mn-MN" sz="2200" b="1" dirty="0">
                <a:latin typeface="0 Arial " pitchFamily="34" charset="-52"/>
                <a:cs typeface="Times New Roman" pitchFamily="18" charset="0"/>
              </a:rPr>
              <a:t>Боловсрол, Эрүүл мэнд, Соёлын салбарын хүрээнд:</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endParaRPr lang="en-US" sz="2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5" name="Picture 4" descr="84602726_181040999848226_2241169172627193856_n.jpg"/>
          <p:cNvPicPr>
            <a:picLocks noChangeAspect="1"/>
          </p:cNvPicPr>
          <p:nvPr/>
        </p:nvPicPr>
        <p:blipFill>
          <a:blip r:embed="rId3" cstate="print"/>
          <a:srcRect t="22095" b="26476"/>
          <a:stretch>
            <a:fillRect/>
          </a:stretch>
        </p:blipFill>
        <p:spPr>
          <a:xfrm>
            <a:off x="213829" y="1447800"/>
            <a:ext cx="2757971" cy="3526972"/>
          </a:xfrm>
          <a:prstGeom prst="rect">
            <a:avLst/>
          </a:prstGeom>
        </p:spPr>
      </p:pic>
      <p:pic>
        <p:nvPicPr>
          <p:cNvPr id="6" name="Picture 5" descr="86180116_1719841188195598_3789157368441339904_n.jpg"/>
          <p:cNvPicPr>
            <a:picLocks noChangeAspect="1"/>
          </p:cNvPicPr>
          <p:nvPr/>
        </p:nvPicPr>
        <p:blipFill>
          <a:blip r:embed="rId4" cstate="print"/>
          <a:srcRect t="10476" b="20952"/>
          <a:stretch>
            <a:fillRect/>
          </a:stretch>
        </p:blipFill>
        <p:spPr>
          <a:xfrm>
            <a:off x="3124200" y="1369313"/>
            <a:ext cx="2768795" cy="3605459"/>
          </a:xfrm>
          <a:prstGeom prst="rect">
            <a:avLst/>
          </a:prstGeom>
        </p:spPr>
      </p:pic>
      <p:pic>
        <p:nvPicPr>
          <p:cNvPr id="7" name="Picture 6" descr="86378853_172037904099438_2847149084832169984_n.jpg"/>
          <p:cNvPicPr>
            <a:picLocks noChangeAspect="1"/>
          </p:cNvPicPr>
          <p:nvPr/>
        </p:nvPicPr>
        <p:blipFill>
          <a:blip r:embed="rId5" cstate="print"/>
          <a:srcRect t="14667" b="32762"/>
          <a:stretch>
            <a:fillRect/>
          </a:stretch>
        </p:blipFill>
        <p:spPr>
          <a:xfrm>
            <a:off x="6096000" y="1447909"/>
            <a:ext cx="2819400" cy="3526863"/>
          </a:xfrm>
          <a:prstGeom prst="rect">
            <a:avLst/>
          </a:prstGeom>
        </p:spPr>
      </p:pic>
      <p:sp>
        <p:nvSpPr>
          <p:cNvPr id="3" name="Rectangle 2"/>
          <p:cNvSpPr/>
          <p:nvPr/>
        </p:nvSpPr>
        <p:spPr>
          <a:xfrm>
            <a:off x="216287" y="5181600"/>
            <a:ext cx="8699113" cy="1569660"/>
          </a:xfrm>
          <a:prstGeom prst="rect">
            <a:avLst/>
          </a:prstGeom>
        </p:spPr>
        <p:txBody>
          <a:bodyPr wrap="square">
            <a:spAutoFit/>
          </a:bodyPr>
          <a:lstStyle/>
          <a:p>
            <a:pPr algn="just">
              <a:buNone/>
            </a:pPr>
            <a:r>
              <a:rPr lang="mn-MN" dirty="0" smtClean="0">
                <a:latin typeface="Arial" pitchFamily="34" charset="0"/>
                <a:cs typeface="Arial" pitchFamily="34" charset="0"/>
              </a:rPr>
              <a:t>    </a:t>
            </a:r>
            <a:r>
              <a:rPr lang="mn-MN" sz="2400" dirty="0" smtClean="0">
                <a:latin typeface="Arial" pitchFamily="34" charset="0"/>
                <a:cs typeface="Arial" pitchFamily="34" charset="0"/>
              </a:rPr>
              <a:t>Багш </a:t>
            </a:r>
            <a:r>
              <a:rPr lang="mn-MN" sz="2400" dirty="0">
                <a:latin typeface="Arial" pitchFamily="34" charset="0"/>
                <a:cs typeface="Arial" pitchFamily="34" charset="0"/>
              </a:rPr>
              <a:t>нар ангийн фэйсбүүк групп нээж зурагтаар заагдах хичээлийн </a:t>
            </a:r>
            <a:r>
              <a:rPr lang="mn-MN" sz="2400" dirty="0" smtClean="0">
                <a:latin typeface="Arial" pitchFamily="34" charset="0"/>
                <a:cs typeface="Arial" pitchFamily="34" charset="0"/>
              </a:rPr>
              <a:t>хуваарийг </a:t>
            </a:r>
            <a:r>
              <a:rPr lang="mn-MN" sz="2400" dirty="0">
                <a:latin typeface="Arial" pitchFamily="34" charset="0"/>
                <a:cs typeface="Arial" pitchFamily="34" charset="0"/>
              </a:rPr>
              <a:t>тухай бүрт нь байршуулж сурагчдад хичээл үзсэний дараа </a:t>
            </a:r>
            <a:r>
              <a:rPr lang="mn-MN" sz="2400" dirty="0" smtClean="0">
                <a:latin typeface="Arial" pitchFamily="34" charset="0"/>
                <a:cs typeface="Arial" pitchFamily="34" charset="0"/>
              </a:rPr>
              <a:t>даалгавар</a:t>
            </a:r>
            <a:r>
              <a:rPr lang="mn-MN" sz="2400" dirty="0">
                <a:latin typeface="Arial" pitchFamily="34" charset="0"/>
                <a:cs typeface="Arial" pitchFamily="34" charset="0"/>
              </a:rPr>
              <a:t>,</a:t>
            </a:r>
            <a:r>
              <a:rPr lang="mn-MN" sz="2400" dirty="0" smtClean="0">
                <a:latin typeface="Arial" pitchFamily="34" charset="0"/>
                <a:cs typeface="Arial" pitchFamily="34" charset="0"/>
              </a:rPr>
              <a:t> </a:t>
            </a:r>
            <a:r>
              <a:rPr lang="mn-MN" sz="2400" dirty="0">
                <a:latin typeface="Arial" pitchFamily="34" charset="0"/>
                <a:cs typeface="Arial" pitchFamily="34" charset="0"/>
              </a:rPr>
              <a:t>зөвлөгөө </a:t>
            </a:r>
            <a:r>
              <a:rPr lang="mn-MN" sz="2400" dirty="0" smtClean="0">
                <a:latin typeface="Arial" pitchFamily="34" charset="0"/>
                <a:cs typeface="Arial" pitchFamily="34" charset="0"/>
              </a:rPr>
              <a:t>өгч ажиллаж  </a:t>
            </a:r>
            <a:r>
              <a:rPr lang="mn-MN" sz="2400" dirty="0">
                <a:latin typeface="Arial" pitchFamily="34" charset="0"/>
                <a:cs typeface="Arial" pitchFamily="34" charset="0"/>
              </a:rPr>
              <a:t>байна.</a:t>
            </a:r>
          </a:p>
        </p:txBody>
      </p:sp>
    </p:spTree>
    <p:extLst>
      <p:ext uri="{BB962C8B-B14F-4D97-AF65-F5344CB8AC3E}">
        <p14:creationId xmlns:p14="http://schemas.microsoft.com/office/powerpoint/2010/main" val="24717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922" y="274638"/>
            <a:ext cx="7900278" cy="1143000"/>
          </a:xfrm>
        </p:spPr>
        <p:txBody>
          <a:bodyPr>
            <a:normAutofit/>
          </a:bodyPr>
          <a:lstStyle/>
          <a:p>
            <a:r>
              <a:rPr lang="mn-MN" sz="2200" b="1" dirty="0">
                <a:latin typeface="0 Arial " pitchFamily="34" charset="-52"/>
                <a:cs typeface="Times New Roman" pitchFamily="18" charset="0"/>
              </a:rPr>
              <a:t>Боловсрол, Эрүүл мэнд, Соёлын салбарын хүрээнд:</a:t>
            </a: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endParaRPr lang="en-US" sz="2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5" name="Picture 4" descr="86184716_966608060399853_3908312409911066624_n.jpg"/>
          <p:cNvPicPr>
            <a:picLocks noChangeAspect="1"/>
          </p:cNvPicPr>
          <p:nvPr/>
        </p:nvPicPr>
        <p:blipFill>
          <a:blip r:embed="rId3" cstate="print"/>
          <a:srcRect t="3619" b="6857"/>
          <a:stretch>
            <a:fillRect/>
          </a:stretch>
        </p:blipFill>
        <p:spPr>
          <a:xfrm>
            <a:off x="250700" y="1310002"/>
            <a:ext cx="3254500" cy="3109597"/>
          </a:xfrm>
          <a:prstGeom prst="rect">
            <a:avLst/>
          </a:prstGeom>
        </p:spPr>
      </p:pic>
      <p:pic>
        <p:nvPicPr>
          <p:cNvPr id="6" name="Picture 5" descr="86192603_1055754008109202_4871448397858471936_n.jpg"/>
          <p:cNvPicPr>
            <a:picLocks noChangeAspect="1"/>
          </p:cNvPicPr>
          <p:nvPr/>
        </p:nvPicPr>
        <p:blipFill>
          <a:blip r:embed="rId4" cstate="print"/>
          <a:srcRect t="4000" b="6286"/>
          <a:stretch>
            <a:fillRect/>
          </a:stretch>
        </p:blipFill>
        <p:spPr>
          <a:xfrm>
            <a:off x="4687529" y="1447800"/>
            <a:ext cx="3694471" cy="2895601"/>
          </a:xfrm>
          <a:prstGeom prst="rect">
            <a:avLst/>
          </a:prstGeom>
        </p:spPr>
      </p:pic>
      <p:sp>
        <p:nvSpPr>
          <p:cNvPr id="7" name="Rectangle 6"/>
          <p:cNvSpPr/>
          <p:nvPr/>
        </p:nvSpPr>
        <p:spPr>
          <a:xfrm>
            <a:off x="457200" y="4876800"/>
            <a:ext cx="8077200" cy="1477328"/>
          </a:xfrm>
          <a:prstGeom prst="rect">
            <a:avLst/>
          </a:prstGeom>
        </p:spPr>
        <p:txBody>
          <a:bodyPr wrap="square">
            <a:spAutoFit/>
          </a:bodyPr>
          <a:lstStyle/>
          <a:p>
            <a:pPr algn="just"/>
            <a:r>
              <a:rPr lang="mn-MN" dirty="0" smtClean="0">
                <a:latin typeface="Arial" pitchFamily="34" charset="0"/>
                <a:cs typeface="Arial" pitchFamily="34" charset="0"/>
              </a:rPr>
              <a:t>Сургуулийн өмнөх боловсролын болон  ЕБСургуулийн үйл ажиллагааны талаар Фэйсбүүк </a:t>
            </a:r>
            <a:r>
              <a:rPr lang="mn-MN" dirty="0">
                <a:latin typeface="Arial" pitchFamily="34" charset="0"/>
                <a:cs typeface="Arial" pitchFamily="34" charset="0"/>
              </a:rPr>
              <a:t>группээр </a:t>
            </a:r>
            <a:r>
              <a:rPr lang="mn-MN" dirty="0" smtClean="0">
                <a:latin typeface="Arial" pitchFamily="34" charset="0"/>
                <a:cs typeface="Arial" pitchFamily="34" charset="0"/>
              </a:rPr>
              <a:t>байнгын </a:t>
            </a:r>
            <a:r>
              <a:rPr lang="mn-MN" dirty="0">
                <a:latin typeface="Arial" pitchFamily="34" charset="0"/>
                <a:cs typeface="Arial" pitchFamily="34" charset="0"/>
              </a:rPr>
              <a:t>мэдээ мэдээлэл </a:t>
            </a:r>
            <a:r>
              <a:rPr lang="mn-MN" dirty="0" smtClean="0">
                <a:latin typeface="Arial" pitchFamily="34" charset="0"/>
                <a:cs typeface="Arial" pitchFamily="34" charset="0"/>
              </a:rPr>
              <a:t>солилцож, багш </a:t>
            </a:r>
            <a:r>
              <a:rPr lang="mn-MN" dirty="0">
                <a:latin typeface="Arial" pitchFamily="34" charset="0"/>
                <a:cs typeface="Arial" pitchFamily="34" charset="0"/>
              </a:rPr>
              <a:t>ажилчид </a:t>
            </a:r>
            <a:r>
              <a:rPr lang="mn-MN" dirty="0" smtClean="0">
                <a:latin typeface="Arial" pitchFamily="34" charset="0"/>
                <a:cs typeface="Arial" pitchFamily="34" charset="0"/>
              </a:rPr>
              <a:t>баталсан  </a:t>
            </a:r>
            <a:r>
              <a:rPr lang="mn-MN" dirty="0">
                <a:latin typeface="Arial" pitchFamily="34" charset="0"/>
                <a:cs typeface="Arial" pitchFamily="34" charset="0"/>
              </a:rPr>
              <a:t>хуваарийн дагуу хариуцлагатай жижүүр хийж сурагчид болон  эцэг эхчүүдэд халдварт өвчнөөс хэрхэн урьдчилан сэргийлэх талаар заавар </a:t>
            </a:r>
            <a:r>
              <a:rPr lang="mn-MN" dirty="0" smtClean="0">
                <a:latin typeface="Arial" pitchFamily="34" charset="0"/>
                <a:cs typeface="Arial" pitchFamily="34" charset="0"/>
              </a:rPr>
              <a:t>зөвлөгөөг цахимаар өгч </a:t>
            </a:r>
            <a:r>
              <a:rPr lang="mn-MN" dirty="0">
                <a:latin typeface="Arial" pitchFamily="34" charset="0"/>
                <a:cs typeface="Arial" pitchFamily="34" charset="0"/>
              </a:rPr>
              <a:t>байна. </a:t>
            </a:r>
            <a:endParaRPr lang="en-US" dirty="0">
              <a:latin typeface="Arial" pitchFamily="34" charset="0"/>
              <a:cs typeface="Arial" pitchFamily="34" charset="0"/>
            </a:endParaRPr>
          </a:p>
        </p:txBody>
      </p:sp>
    </p:spTree>
    <p:extLst>
      <p:ext uri="{BB962C8B-B14F-4D97-AF65-F5344CB8AC3E}">
        <p14:creationId xmlns:p14="http://schemas.microsoft.com/office/powerpoint/2010/main" val="96102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696200" cy="1143000"/>
          </a:xfrm>
        </p:spPr>
        <p:txBody>
          <a:bodyPr>
            <a:normAutofit fontScale="90000"/>
          </a:bodyPr>
          <a:lstStyle/>
          <a:p>
            <a:r>
              <a:rPr lang="mn-MN" sz="2400" b="1" dirty="0">
                <a:latin typeface="0 Arial " pitchFamily="34" charset="-52"/>
                <a:cs typeface="Times New Roman" pitchFamily="18" charset="0"/>
              </a:rPr>
              <a:t>Боловсрол, Эрүүл мэнд, Соёлын салбарын хүрээнд:</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106093" cy="1071570"/>
          </a:xfrm>
          <a:prstGeom prst="rect">
            <a:avLst/>
          </a:prstGeom>
          <a:ln>
            <a:noFill/>
          </a:ln>
          <a:effectLst>
            <a:outerShdw blurRad="292100" dist="139700" dir="2700000" algn="tl" rotWithShape="0">
              <a:srgbClr val="333333">
                <a:alpha val="65000"/>
              </a:srgbClr>
            </a:outerShdw>
          </a:effectLst>
        </p:spPr>
      </p:pic>
      <p:pic>
        <p:nvPicPr>
          <p:cNvPr id="6" name="Picture 5" descr="84629184_1141491589354590_1660480093740335104_n.jpg"/>
          <p:cNvPicPr>
            <a:picLocks noChangeAspect="1"/>
          </p:cNvPicPr>
          <p:nvPr/>
        </p:nvPicPr>
        <p:blipFill>
          <a:blip r:embed="rId3" cstate="print"/>
          <a:stretch>
            <a:fillRect/>
          </a:stretch>
        </p:blipFill>
        <p:spPr>
          <a:xfrm>
            <a:off x="4601497" y="1575619"/>
            <a:ext cx="3940628" cy="3422469"/>
          </a:xfrm>
          <a:prstGeom prst="rect">
            <a:avLst/>
          </a:prstGeom>
        </p:spPr>
      </p:pic>
      <p:sp>
        <p:nvSpPr>
          <p:cNvPr id="7" name="Rectangle 6"/>
          <p:cNvSpPr/>
          <p:nvPr/>
        </p:nvSpPr>
        <p:spPr>
          <a:xfrm>
            <a:off x="428077" y="5257800"/>
            <a:ext cx="8114047" cy="1200329"/>
          </a:xfrm>
          <a:prstGeom prst="rect">
            <a:avLst/>
          </a:prstGeom>
        </p:spPr>
        <p:txBody>
          <a:bodyPr wrap="square">
            <a:spAutoFit/>
          </a:bodyPr>
          <a:lstStyle/>
          <a:p>
            <a:pPr algn="just"/>
            <a:r>
              <a:rPr lang="mn-MN" dirty="0" smtClean="0">
                <a:latin typeface="Arial" pitchFamily="34" charset="0"/>
                <a:cs typeface="Arial" pitchFamily="34" charset="0"/>
              </a:rPr>
              <a:t> </a:t>
            </a:r>
            <a:r>
              <a:rPr lang="mn-MN" sz="2400" dirty="0" smtClean="0">
                <a:latin typeface="Arial" pitchFamily="34" charset="0"/>
                <a:cs typeface="Arial" pitchFamily="34" charset="0"/>
              </a:rPr>
              <a:t>Сумын албан байгууллагууд  </a:t>
            </a:r>
            <a:r>
              <a:rPr lang="mn-MN" sz="2400" dirty="0">
                <a:latin typeface="Arial" pitchFamily="34" charset="0"/>
                <a:cs typeface="Arial" pitchFamily="34" charset="0"/>
              </a:rPr>
              <a:t>цэвэрлэгээ ариутгалыг цаг тухай бүрт хийж </a:t>
            </a:r>
            <a:r>
              <a:rPr lang="mn-MN" sz="2400" dirty="0" smtClean="0">
                <a:latin typeface="Arial" pitchFamily="34" charset="0"/>
                <a:cs typeface="Arial" pitchFamily="34" charset="0"/>
              </a:rPr>
              <a:t> урьдчилан сэргийлэх заавар зөвлөмжийг хэрэгжүүлэн ажиллаж байна</a:t>
            </a:r>
            <a:r>
              <a:rPr lang="mn-MN" sz="2400" dirty="0">
                <a:latin typeface="Arial" pitchFamily="34" charset="0"/>
                <a:cs typeface="Arial" pitchFamily="34" charset="0"/>
              </a:rPr>
              <a:t>. </a:t>
            </a:r>
            <a:endParaRPr lang="en-US" sz="2400" dirty="0">
              <a:latin typeface="Arial" pitchFamily="34" charset="0"/>
              <a:cs typeface="Arial" pitchFamily="34" charset="0"/>
            </a:endParaRPr>
          </a:p>
        </p:txBody>
      </p:sp>
      <p:pic>
        <p:nvPicPr>
          <p:cNvPr id="8" name="Picture 7" descr="86410762_503468367025429_6866033288885043200_n.jpg"/>
          <p:cNvPicPr>
            <a:picLocks noChangeAspect="1"/>
          </p:cNvPicPr>
          <p:nvPr/>
        </p:nvPicPr>
        <p:blipFill>
          <a:blip r:embed="rId4" cstate="print"/>
          <a:srcRect l="19709" r="21797"/>
          <a:stretch>
            <a:fillRect/>
          </a:stretch>
        </p:blipFill>
        <p:spPr>
          <a:xfrm>
            <a:off x="533401" y="1575619"/>
            <a:ext cx="3851886" cy="3479619"/>
          </a:xfrm>
          <a:prstGeom prst="rect">
            <a:avLst/>
          </a:prstGeom>
        </p:spPr>
      </p:pic>
    </p:spTree>
    <p:extLst>
      <p:ext uri="{BB962C8B-B14F-4D97-AF65-F5344CB8AC3E}">
        <p14:creationId xmlns:p14="http://schemas.microsoft.com/office/powerpoint/2010/main" val="106124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781</TotalTime>
  <Words>632</Words>
  <Application>Microsoft Office PowerPoint</Application>
  <PresentationFormat>On-screen Show (4:3)</PresentationFormat>
  <Paragraphs>37</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PowerPoint Presentation</vt:lpstr>
      <vt:lpstr>Удирдлага зохион байгуулалтын хүрээнд: </vt:lpstr>
      <vt:lpstr>Удирдлага зохион байгуулалтын хүрээнд: </vt:lpstr>
      <vt:lpstr>Удирдлага зохион байгуулалтын хүрээнд: </vt:lpstr>
      <vt:lpstr>Удирдлага зохион байгуулалтын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Боловсрол, Эрүүл мэнд, Соёлын салбарын хүрээнд: </vt:lpstr>
      <vt:lpstr>Санхүү,эдийн засгийн бодлогын хүрээнд: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Dotood-ajiltan</dc:creator>
  <cp:lastModifiedBy>Dotood-ajiltan</cp:lastModifiedBy>
  <cp:revision>65</cp:revision>
  <cp:lastPrinted>2020-02-14T04:37:16Z</cp:lastPrinted>
  <dcterms:created xsi:type="dcterms:W3CDTF">2020-02-13T03:11:20Z</dcterms:created>
  <dcterms:modified xsi:type="dcterms:W3CDTF">2020-02-14T07:31:45Z</dcterms:modified>
</cp:coreProperties>
</file>