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sldIdLst>
    <p:sldId id="256" r:id="rId2"/>
    <p:sldId id="257" r:id="rId3"/>
    <p:sldId id="258" r:id="rId4"/>
    <p:sldId id="259" r:id="rId5"/>
    <p:sldId id="260" r:id="rId6"/>
    <p:sldId id="262" r:id="rId7"/>
    <p:sldId id="263" r:id="rId8"/>
    <p:sldId id="270" r:id="rId9"/>
    <p:sldId id="268" r:id="rId10"/>
    <p:sldId id="269" r:id="rId11"/>
    <p:sldId id="264" r:id="rId12"/>
    <p:sldId id="266"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7C47EF1-4ABF-4459-93F5-50E2485C52D6}" type="datetimeFigureOut">
              <a:rPr lang="en-US" smtClean="0"/>
              <a:t>4/24/2020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6AE44-9A84-468D-9C87-E211A7D2A5A0}" type="slidenum">
              <a:rPr lang="en-US" smtClean="0"/>
              <a:t>‹#›</a:t>
            </a:fld>
            <a:endParaRPr lang="en-US"/>
          </a:p>
        </p:txBody>
      </p:sp>
    </p:spTree>
    <p:extLst>
      <p:ext uri="{BB962C8B-B14F-4D97-AF65-F5344CB8AC3E}">
        <p14:creationId xmlns:p14="http://schemas.microsoft.com/office/powerpoint/2010/main" val="2868376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7C47EF1-4ABF-4459-93F5-50E2485C52D6}" type="datetimeFigureOut">
              <a:rPr lang="en-US" smtClean="0"/>
              <a:t>4/24/2020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6AE44-9A84-468D-9C87-E211A7D2A5A0}" type="slidenum">
              <a:rPr lang="en-US" smtClean="0"/>
              <a:t>‹#›</a:t>
            </a:fld>
            <a:endParaRPr lang="en-US"/>
          </a:p>
        </p:txBody>
      </p:sp>
    </p:spTree>
    <p:extLst>
      <p:ext uri="{BB962C8B-B14F-4D97-AF65-F5344CB8AC3E}">
        <p14:creationId xmlns:p14="http://schemas.microsoft.com/office/powerpoint/2010/main" val="383594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7C47EF1-4ABF-4459-93F5-50E2485C52D6}" type="datetimeFigureOut">
              <a:rPr lang="en-US" smtClean="0"/>
              <a:t>4/24/2020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6AE44-9A84-468D-9C87-E211A7D2A5A0}"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759467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7C47EF1-4ABF-4459-93F5-50E2485C52D6}" type="datetimeFigureOut">
              <a:rPr lang="en-US" smtClean="0"/>
              <a:t>4/24/2020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6AE44-9A84-468D-9C87-E211A7D2A5A0}" type="slidenum">
              <a:rPr lang="en-US" smtClean="0"/>
              <a:t>‹#›</a:t>
            </a:fld>
            <a:endParaRPr lang="en-US"/>
          </a:p>
        </p:txBody>
      </p:sp>
    </p:spTree>
    <p:extLst>
      <p:ext uri="{BB962C8B-B14F-4D97-AF65-F5344CB8AC3E}">
        <p14:creationId xmlns:p14="http://schemas.microsoft.com/office/powerpoint/2010/main" val="1883137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7C47EF1-4ABF-4459-93F5-50E2485C52D6}" type="datetimeFigureOut">
              <a:rPr lang="en-US" smtClean="0"/>
              <a:t>4/24/2020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6AE44-9A84-468D-9C87-E211A7D2A5A0}"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31870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7C47EF1-4ABF-4459-93F5-50E2485C52D6}" type="datetimeFigureOut">
              <a:rPr lang="en-US" smtClean="0"/>
              <a:t>4/24/2020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6AE44-9A84-468D-9C87-E211A7D2A5A0}" type="slidenum">
              <a:rPr lang="en-US" smtClean="0"/>
              <a:t>‹#›</a:t>
            </a:fld>
            <a:endParaRPr lang="en-US"/>
          </a:p>
        </p:txBody>
      </p:sp>
    </p:spTree>
    <p:extLst>
      <p:ext uri="{BB962C8B-B14F-4D97-AF65-F5344CB8AC3E}">
        <p14:creationId xmlns:p14="http://schemas.microsoft.com/office/powerpoint/2010/main" val="17568442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C47EF1-4ABF-4459-93F5-50E2485C52D6}" type="datetimeFigureOut">
              <a:rPr lang="en-US" smtClean="0"/>
              <a:t>4/24/2020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6AE44-9A84-468D-9C87-E211A7D2A5A0}" type="slidenum">
              <a:rPr lang="en-US" smtClean="0"/>
              <a:t>‹#›</a:t>
            </a:fld>
            <a:endParaRPr lang="en-US"/>
          </a:p>
        </p:txBody>
      </p:sp>
    </p:spTree>
    <p:extLst>
      <p:ext uri="{BB962C8B-B14F-4D97-AF65-F5344CB8AC3E}">
        <p14:creationId xmlns:p14="http://schemas.microsoft.com/office/powerpoint/2010/main" val="27678536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C47EF1-4ABF-4459-93F5-50E2485C52D6}" type="datetimeFigureOut">
              <a:rPr lang="en-US" smtClean="0"/>
              <a:t>4/24/2020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6AE44-9A84-468D-9C87-E211A7D2A5A0}" type="slidenum">
              <a:rPr lang="en-US" smtClean="0"/>
              <a:t>‹#›</a:t>
            </a:fld>
            <a:endParaRPr lang="en-US"/>
          </a:p>
        </p:txBody>
      </p:sp>
    </p:spTree>
    <p:extLst>
      <p:ext uri="{BB962C8B-B14F-4D97-AF65-F5344CB8AC3E}">
        <p14:creationId xmlns:p14="http://schemas.microsoft.com/office/powerpoint/2010/main" val="1532475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C47EF1-4ABF-4459-93F5-50E2485C52D6}" type="datetimeFigureOut">
              <a:rPr lang="en-US" smtClean="0"/>
              <a:t>4/24/2020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6AE44-9A84-468D-9C87-E211A7D2A5A0}" type="slidenum">
              <a:rPr lang="en-US" smtClean="0"/>
              <a:t>‹#›</a:t>
            </a:fld>
            <a:endParaRPr lang="en-US"/>
          </a:p>
        </p:txBody>
      </p:sp>
    </p:spTree>
    <p:extLst>
      <p:ext uri="{BB962C8B-B14F-4D97-AF65-F5344CB8AC3E}">
        <p14:creationId xmlns:p14="http://schemas.microsoft.com/office/powerpoint/2010/main" val="3345929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7C47EF1-4ABF-4459-93F5-50E2485C52D6}" type="datetimeFigureOut">
              <a:rPr lang="en-US" smtClean="0"/>
              <a:t>4/24/2020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6AE44-9A84-468D-9C87-E211A7D2A5A0}" type="slidenum">
              <a:rPr lang="en-US" smtClean="0"/>
              <a:t>‹#›</a:t>
            </a:fld>
            <a:endParaRPr lang="en-US"/>
          </a:p>
        </p:txBody>
      </p:sp>
    </p:spTree>
    <p:extLst>
      <p:ext uri="{BB962C8B-B14F-4D97-AF65-F5344CB8AC3E}">
        <p14:creationId xmlns:p14="http://schemas.microsoft.com/office/powerpoint/2010/main" val="192833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7C47EF1-4ABF-4459-93F5-50E2485C52D6}" type="datetimeFigureOut">
              <a:rPr lang="en-US" smtClean="0"/>
              <a:t>4/24/2020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D6AE44-9A84-468D-9C87-E211A7D2A5A0}" type="slidenum">
              <a:rPr lang="en-US" smtClean="0"/>
              <a:t>‹#›</a:t>
            </a:fld>
            <a:endParaRPr lang="en-US"/>
          </a:p>
        </p:txBody>
      </p:sp>
    </p:spTree>
    <p:extLst>
      <p:ext uri="{BB962C8B-B14F-4D97-AF65-F5344CB8AC3E}">
        <p14:creationId xmlns:p14="http://schemas.microsoft.com/office/powerpoint/2010/main" val="1713894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7C47EF1-4ABF-4459-93F5-50E2485C52D6}" type="datetimeFigureOut">
              <a:rPr lang="en-US" smtClean="0"/>
              <a:t>4/24/2020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D6AE44-9A84-468D-9C87-E211A7D2A5A0}" type="slidenum">
              <a:rPr lang="en-US" smtClean="0"/>
              <a:t>‹#›</a:t>
            </a:fld>
            <a:endParaRPr lang="en-US"/>
          </a:p>
        </p:txBody>
      </p:sp>
    </p:spTree>
    <p:extLst>
      <p:ext uri="{BB962C8B-B14F-4D97-AF65-F5344CB8AC3E}">
        <p14:creationId xmlns:p14="http://schemas.microsoft.com/office/powerpoint/2010/main" val="553128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C47EF1-4ABF-4459-93F5-50E2485C52D6}" type="datetimeFigureOut">
              <a:rPr lang="en-US" smtClean="0"/>
              <a:t>4/24/2020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D6AE44-9A84-468D-9C87-E211A7D2A5A0}" type="slidenum">
              <a:rPr lang="en-US" smtClean="0"/>
              <a:t>‹#›</a:t>
            </a:fld>
            <a:endParaRPr lang="en-US"/>
          </a:p>
        </p:txBody>
      </p:sp>
    </p:spTree>
    <p:extLst>
      <p:ext uri="{BB962C8B-B14F-4D97-AF65-F5344CB8AC3E}">
        <p14:creationId xmlns:p14="http://schemas.microsoft.com/office/powerpoint/2010/main" val="265417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C47EF1-4ABF-4459-93F5-50E2485C52D6}" type="datetimeFigureOut">
              <a:rPr lang="en-US" smtClean="0"/>
              <a:t>4/24/2020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D6AE44-9A84-468D-9C87-E211A7D2A5A0}" type="slidenum">
              <a:rPr lang="en-US" smtClean="0"/>
              <a:t>‹#›</a:t>
            </a:fld>
            <a:endParaRPr lang="en-US"/>
          </a:p>
        </p:txBody>
      </p:sp>
    </p:spTree>
    <p:extLst>
      <p:ext uri="{BB962C8B-B14F-4D97-AF65-F5344CB8AC3E}">
        <p14:creationId xmlns:p14="http://schemas.microsoft.com/office/powerpoint/2010/main" val="894354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7C47EF1-4ABF-4459-93F5-50E2485C52D6}" type="datetimeFigureOut">
              <a:rPr lang="en-US" smtClean="0"/>
              <a:t>4/24/2020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D6AE44-9A84-468D-9C87-E211A7D2A5A0}" type="slidenum">
              <a:rPr lang="en-US" smtClean="0"/>
              <a:t>‹#›</a:t>
            </a:fld>
            <a:endParaRPr lang="en-US"/>
          </a:p>
        </p:txBody>
      </p:sp>
    </p:spTree>
    <p:extLst>
      <p:ext uri="{BB962C8B-B14F-4D97-AF65-F5344CB8AC3E}">
        <p14:creationId xmlns:p14="http://schemas.microsoft.com/office/powerpoint/2010/main" val="2856993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7C47EF1-4ABF-4459-93F5-50E2485C52D6}" type="datetimeFigureOut">
              <a:rPr lang="en-US" smtClean="0"/>
              <a:t>4/24/2020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D6AE44-9A84-468D-9C87-E211A7D2A5A0}" type="slidenum">
              <a:rPr lang="en-US" smtClean="0"/>
              <a:t>‹#›</a:t>
            </a:fld>
            <a:endParaRPr lang="en-US"/>
          </a:p>
        </p:txBody>
      </p:sp>
    </p:spTree>
    <p:extLst>
      <p:ext uri="{BB962C8B-B14F-4D97-AF65-F5344CB8AC3E}">
        <p14:creationId xmlns:p14="http://schemas.microsoft.com/office/powerpoint/2010/main" val="1494624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7C47EF1-4ABF-4459-93F5-50E2485C52D6}" type="datetimeFigureOut">
              <a:rPr lang="en-US" smtClean="0"/>
              <a:t>4/24/2020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BD6AE44-9A84-468D-9C87-E211A7D2A5A0}" type="slidenum">
              <a:rPr lang="en-US" smtClean="0"/>
              <a:t>‹#›</a:t>
            </a:fld>
            <a:endParaRPr lang="en-US"/>
          </a:p>
        </p:txBody>
      </p:sp>
    </p:spTree>
    <p:extLst>
      <p:ext uri="{BB962C8B-B14F-4D97-AF65-F5344CB8AC3E}">
        <p14:creationId xmlns:p14="http://schemas.microsoft.com/office/powerpoint/2010/main" val="125839545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Home\Desktop\Bayantal LOGO.jpg"/>
          <p:cNvPicPr>
            <a:picLocks noChangeAspect="1" noChangeArrowheads="1"/>
          </p:cNvPicPr>
          <p:nvPr/>
        </p:nvPicPr>
        <p:blipFill>
          <a:blip r:embed="rId2" cstate="print"/>
          <a:srcRect/>
          <a:stretch>
            <a:fillRect/>
          </a:stretch>
        </p:blipFill>
        <p:spPr bwMode="auto">
          <a:xfrm>
            <a:off x="4295152" y="178526"/>
            <a:ext cx="2971800" cy="3019444"/>
          </a:xfrm>
          <a:prstGeom prst="ellipse">
            <a:avLst/>
          </a:prstGeom>
          <a:ln>
            <a:noFill/>
          </a:ln>
          <a:effectLst>
            <a:softEdge rad="112500"/>
          </a:effectLst>
        </p:spPr>
      </p:pic>
      <p:sp>
        <p:nvSpPr>
          <p:cNvPr id="5" name="Rectangle 4"/>
          <p:cNvSpPr/>
          <p:nvPr/>
        </p:nvSpPr>
        <p:spPr>
          <a:xfrm>
            <a:off x="809898" y="3599545"/>
            <a:ext cx="10202092" cy="2554545"/>
          </a:xfrm>
          <a:prstGeom prst="rect">
            <a:avLst/>
          </a:prstGeom>
        </p:spPr>
        <p:txBody>
          <a:bodyPr wrap="square">
            <a:spAutoFit/>
          </a:bodyPr>
          <a:lstStyle/>
          <a:p>
            <a:pPr algn="ctr"/>
            <a:r>
              <a:rPr lang="mn-MN" sz="4000" b="1" dirty="0">
                <a:solidFill>
                  <a:schemeClr val="tx2">
                    <a:lumMod val="50000"/>
                  </a:schemeClr>
                </a:solidFill>
                <a:latin typeface="0 Arial "/>
                <a:cs typeface="Times New Roman" pitchFamily="18" charset="0"/>
              </a:rPr>
              <a:t>ГОВЬСҮМБЭР </a:t>
            </a:r>
            <a:r>
              <a:rPr lang="mn-MN" sz="4000" b="1" dirty="0" smtClean="0">
                <a:solidFill>
                  <a:schemeClr val="tx2">
                    <a:lumMod val="50000"/>
                  </a:schemeClr>
                </a:solidFill>
                <a:latin typeface="0 Arial "/>
                <a:cs typeface="Times New Roman" pitchFamily="18" charset="0"/>
              </a:rPr>
              <a:t>АЙМГИЙН</a:t>
            </a:r>
            <a:endParaRPr lang="mn-MN" sz="4000" b="1" dirty="0">
              <a:solidFill>
                <a:schemeClr val="tx2">
                  <a:lumMod val="50000"/>
                </a:schemeClr>
              </a:solidFill>
              <a:latin typeface="0 Arial "/>
              <a:cs typeface="Times New Roman" pitchFamily="18" charset="0"/>
            </a:endParaRPr>
          </a:p>
          <a:p>
            <a:pPr algn="ctr"/>
            <a:r>
              <a:rPr lang="mn-MN" sz="4000" b="1" dirty="0">
                <a:solidFill>
                  <a:schemeClr val="tx2">
                    <a:lumMod val="50000"/>
                  </a:schemeClr>
                </a:solidFill>
                <a:latin typeface="0 Arial "/>
                <a:cs typeface="Times New Roman" pitchFamily="18" charset="0"/>
              </a:rPr>
              <a:t> БАЯНТАЛ СУМ</a:t>
            </a:r>
          </a:p>
          <a:p>
            <a:pPr algn="ctr"/>
            <a:r>
              <a:rPr lang="en-US" sz="4000" b="1" dirty="0">
                <a:solidFill>
                  <a:schemeClr val="tx2">
                    <a:lumMod val="50000"/>
                  </a:schemeClr>
                </a:solidFill>
                <a:latin typeface="Times New Roman" pitchFamily="18" charset="0"/>
                <a:cs typeface="Times New Roman" pitchFamily="18" charset="0"/>
              </a:rPr>
              <a:t/>
            </a:r>
            <a:br>
              <a:rPr lang="en-US" sz="4000" b="1" dirty="0">
                <a:solidFill>
                  <a:schemeClr val="tx2">
                    <a:lumMod val="50000"/>
                  </a:schemeClr>
                </a:solidFill>
                <a:latin typeface="Times New Roman" pitchFamily="18" charset="0"/>
                <a:cs typeface="Times New Roman" pitchFamily="18" charset="0"/>
              </a:rPr>
            </a:br>
            <a:r>
              <a:rPr lang="en-US" sz="4000" b="1" dirty="0" smtClean="0">
                <a:solidFill>
                  <a:schemeClr val="tx2">
                    <a:lumMod val="50000"/>
                  </a:schemeClr>
                </a:solidFill>
                <a:latin typeface="Times New Roman" pitchFamily="18" charset="0"/>
                <a:cs typeface="Times New Roman" pitchFamily="18" charset="0"/>
              </a:rPr>
              <a:t>2020.04.27</a:t>
            </a:r>
            <a:endParaRPr lang="en-US" sz="4000" dirty="0">
              <a:solidFill>
                <a:schemeClr val="tx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90628345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1496" y="312874"/>
            <a:ext cx="9213669" cy="1325563"/>
          </a:xfrm>
        </p:spPr>
        <p:txBody>
          <a:bodyPr/>
          <a:lstStyle/>
          <a:p>
            <a:r>
              <a:rPr lang="mn-MN" dirty="0">
                <a:solidFill>
                  <a:schemeClr val="accent1">
                    <a:lumMod val="50000"/>
                  </a:schemeClr>
                </a:solidFill>
                <a:latin typeface="0 Arial "/>
              </a:rPr>
              <a:t>Мал эмнэлэгийн ажлын хүрээнд:</a:t>
            </a:r>
            <a:endParaRPr lang="en-US" dirty="0"/>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213829" y="228600"/>
            <a:ext cx="1233971" cy="121920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829" y="1638437"/>
            <a:ext cx="3861782" cy="340382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6458" y="1638437"/>
            <a:ext cx="3852612" cy="340382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36045" y="1638437"/>
            <a:ext cx="3755657" cy="3403826"/>
          </a:xfrm>
          <a:prstGeom prst="rect">
            <a:avLst/>
          </a:prstGeom>
        </p:spPr>
      </p:pic>
      <p:sp>
        <p:nvSpPr>
          <p:cNvPr id="8" name="Rectangle 7"/>
          <p:cNvSpPr/>
          <p:nvPr/>
        </p:nvSpPr>
        <p:spPr>
          <a:xfrm>
            <a:off x="213828" y="5103674"/>
            <a:ext cx="11777873" cy="1754326"/>
          </a:xfrm>
          <a:prstGeom prst="rect">
            <a:avLst/>
          </a:prstGeom>
        </p:spPr>
        <p:txBody>
          <a:bodyPr wrap="square">
            <a:spAutoFit/>
          </a:bodyPr>
          <a:lstStyle/>
          <a:p>
            <a:pPr algn="just"/>
            <a:r>
              <a:rPr lang="mn-MN" dirty="0" smtClean="0">
                <a:latin typeface="Arial" panose="020B0604020202020204" pitchFamily="34" charset="0"/>
                <a:cs typeface="Arial" panose="020B0604020202020204" pitchFamily="34" charset="0"/>
              </a:rPr>
              <a:t>     Аймгийн </a:t>
            </a:r>
            <a:r>
              <a:rPr lang="mn-MN" dirty="0">
                <a:latin typeface="Arial" panose="020B0604020202020204" pitchFamily="34" charset="0"/>
                <a:cs typeface="Arial" panose="020B0604020202020204" pitchFamily="34" charset="0"/>
              </a:rPr>
              <a:t>МЭГазартай хамтарч шүлхий өвчний байгалийн халдвар илрүүлэх шинжилгээнд 1,2-р багийн 15 малчин өрхийн 225 толгой </a:t>
            </a:r>
            <a:r>
              <a:rPr lang="mn-MN" dirty="0" smtClean="0">
                <a:latin typeface="Arial" panose="020B0604020202020204" pitchFamily="34" charset="0"/>
                <a:cs typeface="Arial" panose="020B0604020202020204" pitchFamily="34" charset="0"/>
              </a:rPr>
              <a:t>малаас </a:t>
            </a:r>
            <a:r>
              <a:rPr lang="mn-MN" dirty="0">
                <a:latin typeface="Arial" panose="020B0604020202020204" pitchFamily="34" charset="0"/>
                <a:cs typeface="Arial" panose="020B0604020202020204" pitchFamily="34" charset="0"/>
              </a:rPr>
              <a:t>цусны дээжийг цуглуулж холбогдох газар хүргүүлэн </a:t>
            </a:r>
            <a:r>
              <a:rPr lang="mn-MN" dirty="0" smtClean="0">
                <a:latin typeface="Arial" panose="020B0604020202020204" pitchFamily="34" charset="0"/>
                <a:cs typeface="Arial" panose="020B0604020202020204" pitchFamily="34" charset="0"/>
              </a:rPr>
              <a:t>ажилласан. </a:t>
            </a:r>
          </a:p>
          <a:p>
            <a:pPr algn="just"/>
            <a:r>
              <a:rPr lang="mn-MN" dirty="0">
                <a:latin typeface="Arial" panose="020B0604020202020204" pitchFamily="34" charset="0"/>
                <a:cs typeface="Arial" panose="020B0604020202020204" pitchFamily="34" charset="0"/>
              </a:rPr>
              <a:t> </a:t>
            </a:r>
            <a:r>
              <a:rPr lang="mn-MN" dirty="0" smtClean="0">
                <a:latin typeface="Arial" panose="020B0604020202020204" pitchFamily="34" charset="0"/>
                <a:cs typeface="Arial" panose="020B0604020202020204" pitchFamily="34" charset="0"/>
              </a:rPr>
              <a:t>    2020 </a:t>
            </a:r>
            <a:r>
              <a:rPr lang="mn-MN" dirty="0">
                <a:latin typeface="Arial" panose="020B0604020202020204" pitchFamily="34" charset="0"/>
                <a:cs typeface="Arial" panose="020B0604020202020204" pitchFamily="34" charset="0"/>
              </a:rPr>
              <a:t>оны 04 дүгээр сарын 22-ны өдрийн байдлаар тус сумын нутаг дэвсгэрт </a:t>
            </a:r>
            <a:r>
              <a:rPr lang="mn-MN" dirty="0" smtClean="0">
                <a:latin typeface="Arial" panose="020B0604020202020204" pitchFamily="34" charset="0"/>
                <a:cs typeface="Arial" panose="020B0604020202020204" pitchFamily="34" charset="0"/>
              </a:rPr>
              <a:t>бусад аймаг, </a:t>
            </a:r>
            <a:r>
              <a:rPr lang="mn-MN" dirty="0">
                <a:latin typeface="Arial" panose="020B0604020202020204" pitchFamily="34" charset="0"/>
                <a:cs typeface="Arial" panose="020B0604020202020204" pitchFamily="34" charset="0"/>
              </a:rPr>
              <a:t>сумаас 4 малчин өрхийн 4745 толгой мал отроор </a:t>
            </a:r>
            <a:r>
              <a:rPr lang="mn-MN" dirty="0" smtClean="0">
                <a:latin typeface="Arial" panose="020B0604020202020204" pitchFamily="34" charset="0"/>
                <a:cs typeface="Arial" panose="020B0604020202020204" pitchFamily="34" charset="0"/>
              </a:rPr>
              <a:t>хаваржиж байгаа бөгөөд </a:t>
            </a:r>
            <a:r>
              <a:rPr lang="mn-MN" dirty="0">
                <a:latin typeface="Arial" panose="020B0604020202020204" pitchFamily="34" charset="0"/>
                <a:cs typeface="Arial" panose="020B0604020202020204" pitchFamily="34" charset="0"/>
              </a:rPr>
              <a:t>малын шилжилт хөдөлгөөнд хяналт тавин ажиллаж байна </a:t>
            </a:r>
            <a:br>
              <a:rPr lang="mn-MN" dirty="0">
                <a:latin typeface="Arial" panose="020B0604020202020204" pitchFamily="34" charset="0"/>
                <a:cs typeface="Arial" panose="020B0604020202020204" pitchFamily="34" charset="0"/>
              </a:rPr>
            </a:br>
            <a:r>
              <a:rPr lang="mn-MN" dirty="0">
                <a:latin typeface="Arial" panose="020B0604020202020204" pitchFamily="34" charset="0"/>
                <a:cs typeface="Arial" panose="020B0604020202020204" pitchFamily="34" charset="0"/>
              </a:rPr>
              <a:t>	</a:t>
            </a:r>
            <a:r>
              <a:rPr lang="mn-MN" dirty="0" smtClean="0">
                <a:latin typeface="Arial" panose="020B0604020202020204" pitchFamily="34" charset="0"/>
                <a:cs typeface="Arial" panose="020B0604020202020204" pitchFamily="34" charset="0"/>
              </a:rPr>
              <a:t> </a:t>
            </a:r>
            <a:endParaRPr lang="en-US" dirty="0"/>
          </a:p>
        </p:txBody>
      </p:sp>
    </p:spTree>
    <p:extLst>
      <p:ext uri="{BB962C8B-B14F-4D97-AF65-F5344CB8AC3E}">
        <p14:creationId xmlns:p14="http://schemas.microsoft.com/office/powerpoint/2010/main" val="3945215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65125"/>
            <a:ext cx="10744200" cy="1325563"/>
          </a:xfrm>
        </p:spPr>
        <p:txBody>
          <a:bodyPr>
            <a:normAutofit/>
          </a:bodyPr>
          <a:lstStyle/>
          <a:p>
            <a:r>
              <a:rPr lang="mn-MN" sz="3600" dirty="0" smtClean="0">
                <a:solidFill>
                  <a:schemeClr val="accent1">
                    <a:lumMod val="50000"/>
                  </a:schemeClr>
                </a:solidFill>
                <a:latin typeface="0 Arial "/>
              </a:rPr>
              <a:t>     Байгаль орчны салбарын ажлын хүрээнд:</a:t>
            </a:r>
            <a:endParaRPr lang="en-US" sz="3600" dirty="0">
              <a:solidFill>
                <a:schemeClr val="accent1">
                  <a:lumMod val="50000"/>
                </a:schemeClr>
              </a:solidFill>
            </a:endParaRPr>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213829" y="228600"/>
            <a:ext cx="1233971" cy="1219200"/>
          </a:xfrm>
          <a:prstGeom prst="rect">
            <a:avLst/>
          </a:prstGeom>
          <a:ln>
            <a:noFill/>
          </a:ln>
          <a:effectLst>
            <a:outerShdw blurRad="292100" dist="139700" dir="2700000" algn="tl" rotWithShape="0">
              <a:srgbClr val="333333">
                <a:alpha val="65000"/>
              </a:srgbClr>
            </a:outerShdw>
          </a:effectLst>
        </p:spPr>
      </p:pic>
      <p:pic>
        <p:nvPicPr>
          <p:cNvPr id="5122" name="Picture 2" descr="Image may contain: sky, cloud, outdoor and na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078" y="1690687"/>
            <a:ext cx="3862659" cy="405696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39077" y="5934670"/>
            <a:ext cx="11809333" cy="646331"/>
          </a:xfrm>
          <a:prstGeom prst="rect">
            <a:avLst/>
          </a:prstGeom>
        </p:spPr>
        <p:txBody>
          <a:bodyPr wrap="square">
            <a:spAutoFit/>
          </a:bodyPr>
          <a:lstStyle/>
          <a:p>
            <a:r>
              <a:rPr lang="mn-MN" b="0" i="0" dirty="0" smtClean="0">
                <a:solidFill>
                  <a:srgbClr val="1D2129"/>
                </a:solidFill>
                <a:effectLst/>
                <a:latin typeface="Helvetica" panose="020B0604020202020204" pitchFamily="34" charset="0"/>
              </a:rPr>
              <a:t>2020 оны 04 дүгээр сарын 21-ны өдөр сумын наадмын талбайг тойруулж ухсан нүхийг булуулж, 04 дүгээр сарын 23-ны өдөр сумын хэмжээнд нийтийн их цэвэрлэгээг хийлгэлээ.</a:t>
            </a:r>
            <a:endParaRPr lang="en-US" dirty="0"/>
          </a:p>
        </p:txBody>
      </p:sp>
      <p:pic>
        <p:nvPicPr>
          <p:cNvPr id="11" name="Picture 2" descr="https://scontent.fuln1-1.fna.fbcdn.net/v/t1.15752-9/93583382_2597671440470872_1894521498878607360_n.jpg?_nc_cat=109&amp;_nc_sid=b96e70&amp;_nc_ohc=9nco8FxCgGEAX8cvFB8&amp;_nc_ht=scontent.fuln1-1.fna&amp;oh=ffae4a2f69bc2db2c2bfe3312866a0a5&amp;oe=5EC7C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5726" y="1690686"/>
            <a:ext cx="3792685" cy="405696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p:nvPr/>
        </p:nvPicPr>
        <p:blipFill>
          <a:blip r:embed="rId5">
            <a:extLst>
              <a:ext uri="{28A0092B-C50C-407E-A947-70E740481C1C}">
                <a14:useLocalDpi xmlns:a14="http://schemas.microsoft.com/office/drawing/2010/main" val="0"/>
              </a:ext>
            </a:extLst>
          </a:blip>
          <a:stretch>
            <a:fillRect/>
          </a:stretch>
        </p:blipFill>
        <p:spPr>
          <a:xfrm>
            <a:off x="4227602" y="1690686"/>
            <a:ext cx="3884535" cy="4056969"/>
          </a:xfrm>
          <a:prstGeom prst="rect">
            <a:avLst/>
          </a:prstGeom>
        </p:spPr>
      </p:pic>
    </p:spTree>
    <p:extLst>
      <p:ext uri="{BB962C8B-B14F-4D97-AF65-F5344CB8AC3E}">
        <p14:creationId xmlns:p14="http://schemas.microsoft.com/office/powerpoint/2010/main" val="2132799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122"/>
                                        </p:tgtEl>
                                        <p:attrNameLst>
                                          <p:attrName>style.visibility</p:attrName>
                                        </p:attrNameLst>
                                      </p:cBhvr>
                                      <p:to>
                                        <p:strVal val="visible"/>
                                      </p:to>
                                    </p:set>
                                    <p:animEffect transition="in" filter="fade">
                                      <p:cBhvr>
                                        <p:cTn id="13" dur="1000"/>
                                        <p:tgtEl>
                                          <p:spTgt spid="5122"/>
                                        </p:tgtEl>
                                      </p:cBhvr>
                                    </p:animEffect>
                                    <p:anim calcmode="lin" valueType="num">
                                      <p:cBhvr>
                                        <p:cTn id="14" dur="1000" fill="hold"/>
                                        <p:tgtEl>
                                          <p:spTgt spid="5122"/>
                                        </p:tgtEl>
                                        <p:attrNameLst>
                                          <p:attrName>ppt_x</p:attrName>
                                        </p:attrNameLst>
                                      </p:cBhvr>
                                      <p:tavLst>
                                        <p:tav tm="0">
                                          <p:val>
                                            <p:strVal val="#ppt_x"/>
                                          </p:val>
                                        </p:tav>
                                        <p:tav tm="100000">
                                          <p:val>
                                            <p:strVal val="#ppt_x"/>
                                          </p:val>
                                        </p:tav>
                                      </p:tavLst>
                                    </p:anim>
                                    <p:anim calcmode="lin" valueType="num">
                                      <p:cBhvr>
                                        <p:cTn id="15"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5474" y="365125"/>
            <a:ext cx="10972800" cy="1325563"/>
          </a:xfrm>
        </p:spPr>
        <p:txBody>
          <a:bodyPr>
            <a:normAutofit/>
          </a:bodyPr>
          <a:lstStyle/>
          <a:p>
            <a:r>
              <a:rPr lang="mn-MN" sz="3600" dirty="0" smtClean="0">
                <a:latin typeface="0 Arial "/>
              </a:rPr>
              <a:t> </a:t>
            </a:r>
            <a:r>
              <a:rPr lang="mn-MN" sz="3600" dirty="0" smtClean="0">
                <a:solidFill>
                  <a:schemeClr val="accent1">
                    <a:lumMod val="50000"/>
                  </a:schemeClr>
                </a:solidFill>
                <a:latin typeface="0 Arial "/>
              </a:rPr>
              <a:t>Хөдөлмөр,халамж, үйлчилгээний ажлын хүрээнд:</a:t>
            </a:r>
            <a:endParaRPr lang="en-US" sz="3600" dirty="0">
              <a:solidFill>
                <a:schemeClr val="accent1">
                  <a:lumMod val="50000"/>
                </a:schemeClr>
              </a:solidFill>
              <a:latin typeface="0 Arial "/>
            </a:endParaRPr>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221214" y="365125"/>
            <a:ext cx="1233971" cy="1219200"/>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953588" y="1854409"/>
            <a:ext cx="11090365" cy="4242187"/>
          </a:xfrm>
          <a:prstGeom prst="rect">
            <a:avLst/>
          </a:prstGeom>
        </p:spPr>
        <p:txBody>
          <a:bodyPr wrap="square">
            <a:spAutoFit/>
          </a:bodyPr>
          <a:lstStyle/>
          <a:p>
            <a:pPr marL="342900" indent="-342900" algn="just">
              <a:lnSpc>
                <a:spcPct val="115000"/>
              </a:lnSpc>
              <a:spcAft>
                <a:spcPts val="1000"/>
              </a:spcAft>
              <a:buFont typeface="Wingdings" panose="05000000000000000000" pitchFamily="2" charset="2"/>
              <a:buChar char="ü"/>
            </a:pPr>
            <a:r>
              <a:rPr lang="mn-MN" sz="2000" dirty="0" smtClean="0">
                <a:latin typeface="0 Arial "/>
                <a:ea typeface="Malgun Gothic" panose="020B0503020000020004" pitchFamily="34" charset="-127"/>
                <a:cs typeface="Times New Roman" panose="02020603050405020304" pitchFamily="18" charset="0"/>
              </a:rPr>
              <a:t>2020 оны 4 дүгээр </a:t>
            </a:r>
            <a:r>
              <a:rPr lang="mn-MN" sz="2000" dirty="0">
                <a:latin typeface="0 Arial "/>
                <a:ea typeface="Malgun Gothic" panose="020B0503020000020004" pitchFamily="34" charset="-127"/>
                <a:cs typeface="Times New Roman" panose="02020603050405020304" pitchFamily="18" charset="0"/>
              </a:rPr>
              <a:t>сард </a:t>
            </a:r>
            <a:r>
              <a:rPr lang="mn-MN" sz="2000" dirty="0" smtClean="0">
                <a:latin typeface="0 Arial "/>
                <a:ea typeface="Malgun Gothic" panose="020B0503020000020004" pitchFamily="34" charset="-127"/>
                <a:cs typeface="Times New Roman" panose="02020603050405020304" pitchFamily="18" charset="0"/>
              </a:rPr>
              <a:t>“Хишиг </a:t>
            </a:r>
            <a:r>
              <a:rPr lang="mn-MN" sz="2000" dirty="0">
                <a:latin typeface="0 Arial "/>
                <a:ea typeface="Malgun Gothic" panose="020B0503020000020004" pitchFamily="34" charset="-127"/>
                <a:cs typeface="Times New Roman" panose="02020603050405020304" pitchFamily="18" charset="0"/>
              </a:rPr>
              <a:t>баян </a:t>
            </a:r>
            <a:r>
              <a:rPr lang="mn-MN" sz="2000" dirty="0" smtClean="0">
                <a:latin typeface="0 Arial "/>
                <a:ea typeface="Malgun Gothic" panose="020B0503020000020004" pitchFamily="34" charset="-127"/>
                <a:cs typeface="Times New Roman" panose="02020603050405020304" pitchFamily="18" charset="0"/>
              </a:rPr>
              <a:t>Уул” ХХК-ний дэлгүүрээс </a:t>
            </a:r>
            <a:r>
              <a:rPr lang="mn-MN" sz="2000" dirty="0">
                <a:latin typeface="0 Arial "/>
                <a:ea typeface="Malgun Gothic" panose="020B0503020000020004" pitchFamily="34" charset="-127"/>
                <a:cs typeface="Times New Roman" panose="02020603050405020304" pitchFamily="18" charset="0"/>
              </a:rPr>
              <a:t>хүнсний эрхийн бичгээр 7 өрхийн 38 хүнд 384000 мянган төгрөгний хүнсний бараа олгосон байна. </a:t>
            </a:r>
            <a:endParaRPr lang="en-US" sz="2000" dirty="0">
              <a:latin typeface="0 Arial "/>
              <a:ea typeface="Malgun Gothic" panose="020B0503020000020004" pitchFamily="34" charset="-127"/>
              <a:cs typeface="Times New Roman" panose="02020603050405020304" pitchFamily="18" charset="0"/>
            </a:endParaRPr>
          </a:p>
          <a:p>
            <a:pPr marL="342900" indent="-342900" algn="just">
              <a:lnSpc>
                <a:spcPct val="115000"/>
              </a:lnSpc>
              <a:spcAft>
                <a:spcPts val="1000"/>
              </a:spcAft>
              <a:buFont typeface="Wingdings" panose="05000000000000000000" pitchFamily="2" charset="2"/>
              <a:buChar char="ü"/>
            </a:pPr>
            <a:r>
              <a:rPr lang="mn-MN" sz="2000" dirty="0">
                <a:latin typeface="0 Arial "/>
                <a:ea typeface="Malgun Gothic" panose="020B0503020000020004" pitchFamily="34" charset="-127"/>
                <a:cs typeface="Times New Roman" panose="02020603050405020304" pitchFamily="18" charset="0"/>
              </a:rPr>
              <a:t>Ажлын байрыг дэмжих хөтөлбөрийн хүрээнд  “Бэлчээр хамгаалал” , “Ногоон байгууламжийн усалгаа, арчилгаа, нийтийн эзэмшлийн талбайн өнгө, үзэмжийг сайжруулах” </a:t>
            </a:r>
            <a:r>
              <a:rPr lang="mn-MN" sz="2000" dirty="0" smtClean="0">
                <a:latin typeface="0 Arial "/>
                <a:ea typeface="Malgun Gothic" panose="020B0503020000020004" pitchFamily="34" charset="-127"/>
                <a:cs typeface="Times New Roman" panose="02020603050405020304" pitchFamily="18" charset="0"/>
              </a:rPr>
              <a:t>зэрэг </a:t>
            </a:r>
            <a:r>
              <a:rPr lang="mn-MN" sz="2000" dirty="0">
                <a:latin typeface="0 Arial "/>
                <a:ea typeface="Malgun Gothic" panose="020B0503020000020004" pitchFamily="34" charset="-127"/>
                <a:cs typeface="Times New Roman" panose="02020603050405020304" pitchFamily="18" charset="0"/>
              </a:rPr>
              <a:t>нийтийг хамарсан ажилд хамрагдах, хөдөлмөр эрхлээгүй хөдөлмөрийн насны иргэдийн бүртгэл хийгдэж байна.  </a:t>
            </a:r>
            <a:endParaRPr lang="en-US" sz="2000" dirty="0">
              <a:latin typeface="0 Arial "/>
              <a:ea typeface="Malgun Gothic" panose="020B0503020000020004" pitchFamily="34" charset="-127"/>
              <a:cs typeface="Times New Roman" panose="02020603050405020304" pitchFamily="18" charset="0"/>
            </a:endParaRPr>
          </a:p>
          <a:p>
            <a:pPr marL="342900" indent="-342900" algn="just">
              <a:lnSpc>
                <a:spcPct val="115000"/>
              </a:lnSpc>
              <a:spcAft>
                <a:spcPts val="1000"/>
              </a:spcAft>
              <a:buFont typeface="Wingdings" panose="05000000000000000000" pitchFamily="2" charset="2"/>
              <a:buChar char="ü"/>
            </a:pPr>
            <a:r>
              <a:rPr lang="mn-MN" sz="2000" dirty="0">
                <a:latin typeface="0 Arial "/>
                <a:ea typeface="Malgun Gothic" panose="020B0503020000020004" pitchFamily="34" charset="-127"/>
                <a:cs typeface="Times New Roman" panose="02020603050405020304" pitchFamily="18" charset="0"/>
              </a:rPr>
              <a:t>Хөдөлмөр эрхлэлтийг дэмжих 6 хөтөлбөр, мэргэжил сонголт, </a:t>
            </a:r>
            <a:r>
              <a:rPr lang="mn-MN" sz="2000" dirty="0" smtClean="0">
                <a:latin typeface="0 Arial "/>
                <a:ea typeface="Malgun Gothic" panose="020B0503020000020004" pitchFamily="34" charset="-127"/>
                <a:cs typeface="Times New Roman" panose="02020603050405020304" pitchFamily="18" charset="0"/>
              </a:rPr>
              <a:t>бизнес </a:t>
            </a:r>
            <a:r>
              <a:rPr lang="mn-MN" sz="2000" dirty="0">
                <a:latin typeface="0 Arial "/>
                <a:ea typeface="Malgun Gothic" panose="020B0503020000020004" pitchFamily="34" charset="-127"/>
                <a:cs typeface="Times New Roman" panose="02020603050405020304" pitchFamily="18" charset="0"/>
              </a:rPr>
              <a:t>эрхлэгчдийг дэмжих арга хэмжээ, нийгмийн халамжийн тэтгэмж,тэтгэмжийн нийт 9 төрлийн 200 гаруй  ном, гарын авлагыг багийн засаг дарга нар, Ахмадын ТББ </a:t>
            </a:r>
            <a:r>
              <a:rPr lang="mn-MN" sz="2000" dirty="0" smtClean="0">
                <a:latin typeface="0 Arial "/>
                <a:ea typeface="Malgun Gothic" panose="020B0503020000020004" pitchFamily="34" charset="-127"/>
                <a:cs typeface="Times New Roman" panose="02020603050405020304" pitchFamily="18" charset="0"/>
              </a:rPr>
              <a:t>, </a:t>
            </a:r>
            <a:r>
              <a:rPr lang="mn-MN" sz="2000" dirty="0">
                <a:latin typeface="0 Arial "/>
                <a:ea typeface="Malgun Gothic" panose="020B0503020000020004" pitchFamily="34" charset="-127"/>
                <a:cs typeface="Times New Roman" panose="02020603050405020304" pitchFamily="18" charset="0"/>
              </a:rPr>
              <a:t>төсвийн 4 байгууллагын ажилтан, албан хаагчдад </a:t>
            </a:r>
            <a:r>
              <a:rPr lang="mn-MN" sz="2000" dirty="0" smtClean="0">
                <a:latin typeface="0 Arial "/>
                <a:ea typeface="Malgun Gothic" panose="020B0503020000020004" pitchFamily="34" charset="-127"/>
                <a:cs typeface="Times New Roman" panose="02020603050405020304" pitchFamily="18" charset="0"/>
              </a:rPr>
              <a:t>хүргэж, хөтөлбөрт </a:t>
            </a:r>
            <a:r>
              <a:rPr lang="mn-MN" sz="2000" dirty="0">
                <a:latin typeface="0 Arial "/>
                <a:ea typeface="Malgun Gothic" panose="020B0503020000020004" pitchFamily="34" charset="-127"/>
                <a:cs typeface="Times New Roman" panose="02020603050405020304" pitchFamily="18" charset="0"/>
              </a:rPr>
              <a:t>хамрагдах төсөл хүлээн авах зарыг сумын цахим зарын хаяг, мэдээллийн самбараар </a:t>
            </a:r>
            <a:r>
              <a:rPr lang="mn-MN" sz="2000" dirty="0" smtClean="0">
                <a:latin typeface="0 Arial "/>
                <a:ea typeface="Malgun Gothic" panose="020B0503020000020004" pitchFamily="34" charset="-127"/>
                <a:cs typeface="Times New Roman" panose="02020603050405020304" pitchFamily="18" charset="0"/>
              </a:rPr>
              <a:t>мэдээлэн ажиллаж </a:t>
            </a:r>
            <a:r>
              <a:rPr lang="mn-MN" sz="2000" dirty="0">
                <a:latin typeface="0 Arial "/>
                <a:ea typeface="Malgun Gothic" panose="020B0503020000020004" pitchFamily="34" charset="-127"/>
                <a:cs typeface="Times New Roman" panose="02020603050405020304" pitchFamily="18" charset="0"/>
              </a:rPr>
              <a:t>байна. </a:t>
            </a:r>
            <a:endParaRPr lang="en-US" sz="2000" dirty="0">
              <a:latin typeface="0 Arial "/>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405985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246" y="887639"/>
            <a:ext cx="11689080" cy="1411424"/>
          </a:xfrm>
        </p:spPr>
        <p:txBody>
          <a:bodyPr>
            <a:noAutofit/>
          </a:bodyPr>
          <a:lstStyle/>
          <a:p>
            <a:r>
              <a:rPr lang="mn-MN" sz="4400" dirty="0" smtClean="0">
                <a:solidFill>
                  <a:schemeClr val="tx2">
                    <a:lumMod val="50000"/>
                  </a:schemeClr>
                </a:solidFill>
                <a:latin typeface="0 Arial "/>
                <a:cs typeface="Times New Roman" pitchFamily="18" charset="0"/>
              </a:rPr>
              <a:t>            АНХААРАЛ   </a:t>
            </a:r>
            <a:r>
              <a:rPr lang="mn-MN" sz="4400" dirty="0">
                <a:solidFill>
                  <a:schemeClr val="tx2">
                    <a:lumMod val="50000"/>
                  </a:schemeClr>
                </a:solidFill>
                <a:latin typeface="0 Arial "/>
                <a:cs typeface="Times New Roman" pitchFamily="18" charset="0"/>
              </a:rPr>
              <a:t>ХАНДУУЛСАНД </a:t>
            </a:r>
            <a:br>
              <a:rPr lang="mn-MN" sz="4400" dirty="0">
                <a:solidFill>
                  <a:schemeClr val="tx2">
                    <a:lumMod val="50000"/>
                  </a:schemeClr>
                </a:solidFill>
                <a:latin typeface="0 Arial "/>
                <a:cs typeface="Times New Roman" pitchFamily="18" charset="0"/>
              </a:rPr>
            </a:br>
            <a:r>
              <a:rPr lang="mn-MN" sz="4400" dirty="0">
                <a:solidFill>
                  <a:schemeClr val="tx2">
                    <a:lumMod val="50000"/>
                  </a:schemeClr>
                </a:solidFill>
                <a:latin typeface="0 Arial "/>
                <a:cs typeface="Times New Roman" pitchFamily="18" charset="0"/>
              </a:rPr>
              <a:t>      </a:t>
            </a:r>
            <a:r>
              <a:rPr lang="mn-MN" sz="4400" dirty="0" smtClean="0">
                <a:solidFill>
                  <a:schemeClr val="tx2">
                    <a:lumMod val="50000"/>
                  </a:schemeClr>
                </a:solidFill>
                <a:latin typeface="0 Arial "/>
                <a:cs typeface="Times New Roman" pitchFamily="18" charset="0"/>
              </a:rPr>
              <a:t>                 БАЯРЛАЛАА</a:t>
            </a:r>
            <a:r>
              <a:rPr lang="en-US" sz="4400" dirty="0">
                <a:solidFill>
                  <a:schemeClr val="tx2">
                    <a:lumMod val="50000"/>
                  </a:schemeClr>
                </a:solidFill>
                <a:latin typeface="0 Opus Bold Italic" pitchFamily="34" charset="0"/>
                <a:cs typeface="Times New Roman" pitchFamily="18" charset="0"/>
              </a:rPr>
              <a:t/>
            </a:r>
            <a:br>
              <a:rPr lang="en-US" sz="4400" dirty="0">
                <a:solidFill>
                  <a:schemeClr val="tx2">
                    <a:lumMod val="50000"/>
                  </a:schemeClr>
                </a:solidFill>
                <a:latin typeface="0 Opus Bold Italic" pitchFamily="34" charset="0"/>
                <a:cs typeface="Times New Roman" pitchFamily="18" charset="0"/>
              </a:rPr>
            </a:br>
            <a:endParaRPr lang="en-US" sz="4400" dirty="0"/>
          </a:p>
        </p:txBody>
      </p:sp>
      <p:pic>
        <p:nvPicPr>
          <p:cNvPr id="4" name="Picture 3" descr="C:\Users\User\Documents\f2ca773fb0fd527c4a8ae444e206a6c1.jpg"/>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6999" y="2957294"/>
            <a:ext cx="617220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0474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48174"/>
            <a:ext cx="10504714" cy="1999252"/>
          </a:xfrm>
        </p:spPr>
        <p:txBody>
          <a:bodyPr>
            <a:normAutofit/>
          </a:bodyPr>
          <a:lstStyle/>
          <a:p>
            <a:r>
              <a:rPr lang="en-US" sz="3600" b="1" dirty="0" smtClean="0">
                <a:solidFill>
                  <a:schemeClr val="accent1">
                    <a:lumMod val="50000"/>
                  </a:schemeClr>
                </a:solidFill>
                <a:latin typeface="0 Arial "/>
                <a:cs typeface="Times New Roman" pitchFamily="18" charset="0"/>
              </a:rPr>
              <a:t>  </a:t>
            </a:r>
            <a:r>
              <a:rPr lang="mn-MN" sz="3600" b="1" dirty="0" smtClean="0">
                <a:solidFill>
                  <a:schemeClr val="accent1">
                    <a:lumMod val="50000"/>
                  </a:schemeClr>
                </a:solidFill>
                <a:latin typeface="0 Arial "/>
                <a:cs typeface="Times New Roman" pitchFamily="18" charset="0"/>
              </a:rPr>
              <a:t>Удирдлага </a:t>
            </a:r>
            <a:r>
              <a:rPr lang="mn-MN" sz="3600" b="1" dirty="0">
                <a:solidFill>
                  <a:schemeClr val="accent1">
                    <a:lumMod val="50000"/>
                  </a:schemeClr>
                </a:solidFill>
                <a:latin typeface="0 Arial "/>
                <a:cs typeface="Times New Roman" pitchFamily="18" charset="0"/>
              </a:rPr>
              <a:t>зохион байгуулалтын хүрээнд</a:t>
            </a:r>
            <a:r>
              <a:rPr lang="mn-MN" sz="3600" b="1" dirty="0">
                <a:solidFill>
                  <a:schemeClr val="tx2">
                    <a:lumMod val="50000"/>
                  </a:schemeClr>
                </a:solidFill>
                <a:latin typeface="0 Arial "/>
                <a:cs typeface="Times New Roman" pitchFamily="18" charset="0"/>
              </a:rPr>
              <a:t>:</a:t>
            </a:r>
            <a:r>
              <a:rPr lang="en-US" sz="3600" dirty="0">
                <a:solidFill>
                  <a:schemeClr val="tx2">
                    <a:lumMod val="50000"/>
                  </a:schemeClr>
                </a:solidFill>
                <a:latin typeface="Times New Roman" pitchFamily="18" charset="0"/>
                <a:cs typeface="Times New Roman" pitchFamily="18" charset="0"/>
              </a:rPr>
              <a:t/>
            </a:r>
            <a:br>
              <a:rPr lang="en-US" sz="3600" dirty="0">
                <a:solidFill>
                  <a:schemeClr val="tx2">
                    <a:lumMod val="50000"/>
                  </a:schemeClr>
                </a:solidFill>
                <a:latin typeface="Times New Roman" pitchFamily="18" charset="0"/>
                <a:cs typeface="Times New Roman" pitchFamily="18" charset="0"/>
              </a:rPr>
            </a:br>
            <a:r>
              <a:rPr lang="en-US" dirty="0"/>
              <a:t/>
            </a:r>
            <a:br>
              <a:rPr lang="en-US" dirty="0"/>
            </a:br>
            <a:endParaRPr lang="en-US" dirty="0"/>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213829" y="228600"/>
            <a:ext cx="1233971" cy="1219200"/>
          </a:xfrm>
          <a:prstGeom prst="rect">
            <a:avLst/>
          </a:prstGeom>
          <a:ln>
            <a:noFill/>
          </a:ln>
          <a:effectLst>
            <a:outerShdw blurRad="292100" dist="139700" dir="2700000" algn="tl" rotWithShape="0">
              <a:srgbClr val="333333">
                <a:alpha val="65000"/>
              </a:srgbClr>
            </a:outerShdw>
          </a:effectLst>
        </p:spPr>
      </p:pic>
      <p:pic>
        <p:nvPicPr>
          <p:cNvPr id="3074" name="Picture 2" descr="https://scontent.fuln1-2.fna.fbcdn.net/v/t1.15752-9/94580722_231522267952263_8686088404267433984_n.jpg?_nc_cat=108&amp;_nc_sid=b96e70&amp;_nc_ohc=cNHKEOg2PvgAX8_xIGj&amp;_nc_ht=scontent.fuln1-2.fna&amp;oh=10f42accf11e234e08b89ab6c5b7c446&amp;oe=5EC6B20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485" y="1667375"/>
            <a:ext cx="3744217" cy="393659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o photo description availa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998" y="1667375"/>
            <a:ext cx="3671842" cy="393659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may contain: text that says 'уриалж байна COVID- эцэг олон нийтийн газраар бага насны дагуулж явахгуй, тог талбайд тог оглуулахгуй байж COVID-19 19 овчноос урьдчилан аймгийн онцгой комисс'"/>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7793" y="1667375"/>
            <a:ext cx="3854722" cy="393659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13828" y="5603967"/>
            <a:ext cx="11738685" cy="777457"/>
          </a:xfrm>
          <a:prstGeom prst="rect">
            <a:avLst/>
          </a:prstGeom>
        </p:spPr>
        <p:txBody>
          <a:bodyPr wrap="square">
            <a:spAutoFit/>
          </a:bodyPr>
          <a:lstStyle/>
          <a:p>
            <a:pPr algn="just">
              <a:lnSpc>
                <a:spcPct val="115000"/>
              </a:lnSpc>
              <a:spcAft>
                <a:spcPts val="1000"/>
              </a:spcAft>
            </a:pPr>
            <a:r>
              <a:rPr lang="mn-MN" dirty="0" smtClean="0">
                <a:latin typeface="Calibri" panose="020F0502020204030204" pitchFamily="34" charset="0"/>
                <a:ea typeface="Malgun Gothic" panose="020B0503020000020004" pitchFamily="34" charset="-127"/>
                <a:cs typeface="Times New Roman" panose="02020603050405020304" pitchFamily="18" charset="0"/>
              </a:rPr>
              <a:t>    </a:t>
            </a:r>
            <a:r>
              <a:rPr lang="mn-MN" sz="2000" dirty="0" smtClean="0">
                <a:latin typeface="0 Arial "/>
                <a:ea typeface="Malgun Gothic" panose="020B0503020000020004" pitchFamily="34" charset="-127"/>
                <a:cs typeface="Times New Roman" panose="02020603050405020304" pitchFamily="18" charset="0"/>
              </a:rPr>
              <a:t>Сумын </a:t>
            </a:r>
            <a:r>
              <a:rPr lang="mn-MN" sz="2000" dirty="0">
                <a:latin typeface="0 Arial "/>
                <a:ea typeface="Malgun Gothic" panose="020B0503020000020004" pitchFamily="34" charset="-127"/>
                <a:cs typeface="Times New Roman" panose="02020603050405020304" pitchFamily="18" charset="0"/>
              </a:rPr>
              <a:t>Шуурхай штаб нь иргэдэд КОВИД-19 –н халдвараас урьдчилан сэргийлэх сэрэмжлүүлэг мэдээллийг тогтмол </a:t>
            </a:r>
            <a:r>
              <a:rPr lang="mn-MN" sz="2000" dirty="0" smtClean="0">
                <a:latin typeface="0 Arial "/>
                <a:ea typeface="Malgun Gothic" panose="020B0503020000020004" pitchFamily="34" charset="-127"/>
                <a:cs typeface="Times New Roman" panose="02020603050405020304" pitchFamily="18" charset="0"/>
              </a:rPr>
              <a:t>хүргэн </a:t>
            </a:r>
            <a:r>
              <a:rPr lang="mn-MN" sz="2000" dirty="0">
                <a:latin typeface="0 Arial "/>
                <a:ea typeface="Malgun Gothic" panose="020B0503020000020004" pitchFamily="34" charset="-127"/>
                <a:cs typeface="Times New Roman" panose="02020603050405020304" pitchFamily="18" charset="0"/>
              </a:rPr>
              <a:t>ажиллаж байна</a:t>
            </a:r>
            <a:r>
              <a:rPr lang="mn-MN" sz="2000" dirty="0" smtClean="0">
                <a:latin typeface="0 Arial "/>
                <a:ea typeface="Malgun Gothic" panose="020B0503020000020004" pitchFamily="34" charset="-127"/>
                <a:cs typeface="Times New Roman" panose="02020603050405020304" pitchFamily="18" charset="0"/>
              </a:rPr>
              <a:t>. </a:t>
            </a:r>
            <a:endParaRPr lang="en-US" sz="2000" dirty="0">
              <a:latin typeface="Calibri" panose="020F0502020204030204" pitchFamily="34"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2509918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additive="base">
                                        <p:cTn id="13" dur="500" fill="hold"/>
                                        <p:tgtEl>
                                          <p:spTgt spid="3074"/>
                                        </p:tgtEl>
                                        <p:attrNameLst>
                                          <p:attrName>ppt_x</p:attrName>
                                        </p:attrNameLst>
                                      </p:cBhvr>
                                      <p:tavLst>
                                        <p:tav tm="0">
                                          <p:val>
                                            <p:strVal val="#ppt_x"/>
                                          </p:val>
                                        </p:tav>
                                        <p:tav tm="100000">
                                          <p:val>
                                            <p:strVal val="#ppt_x"/>
                                          </p:val>
                                        </p:tav>
                                      </p:tavLst>
                                    </p:anim>
                                    <p:anim calcmode="lin" valueType="num">
                                      <p:cBhvr additive="base">
                                        <p:cTn id="14"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6"/>
                                        </p:tgtEl>
                                        <p:attrNameLst>
                                          <p:attrName>style.visibility</p:attrName>
                                        </p:attrNameLst>
                                      </p:cBhvr>
                                      <p:to>
                                        <p:strVal val="visible"/>
                                      </p:to>
                                    </p:set>
                                    <p:anim calcmode="lin" valueType="num">
                                      <p:cBhvr additive="base">
                                        <p:cTn id="19" dur="500" fill="hold"/>
                                        <p:tgtEl>
                                          <p:spTgt spid="3076"/>
                                        </p:tgtEl>
                                        <p:attrNameLst>
                                          <p:attrName>ppt_x</p:attrName>
                                        </p:attrNameLst>
                                      </p:cBhvr>
                                      <p:tavLst>
                                        <p:tav tm="0">
                                          <p:val>
                                            <p:strVal val="#ppt_x"/>
                                          </p:val>
                                        </p:tav>
                                        <p:tav tm="100000">
                                          <p:val>
                                            <p:strVal val="#ppt_x"/>
                                          </p:val>
                                        </p:tav>
                                      </p:tavLst>
                                    </p:anim>
                                    <p:anim calcmode="lin" valueType="num">
                                      <p:cBhvr additive="base">
                                        <p:cTn id="20"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78"/>
                                        </p:tgtEl>
                                        <p:attrNameLst>
                                          <p:attrName>style.visibility</p:attrName>
                                        </p:attrNameLst>
                                      </p:cBhvr>
                                      <p:to>
                                        <p:strVal val="visible"/>
                                      </p:to>
                                    </p:set>
                                    <p:anim calcmode="lin" valueType="num">
                                      <p:cBhvr additive="base">
                                        <p:cTn id="25" dur="500" fill="hold"/>
                                        <p:tgtEl>
                                          <p:spTgt spid="3078"/>
                                        </p:tgtEl>
                                        <p:attrNameLst>
                                          <p:attrName>ppt_x</p:attrName>
                                        </p:attrNameLst>
                                      </p:cBhvr>
                                      <p:tavLst>
                                        <p:tav tm="0">
                                          <p:val>
                                            <p:strVal val="#ppt_x"/>
                                          </p:val>
                                        </p:tav>
                                        <p:tav tm="100000">
                                          <p:val>
                                            <p:strVal val="#ppt_x"/>
                                          </p:val>
                                        </p:tav>
                                      </p:tavLst>
                                    </p:anim>
                                    <p:anim calcmode="lin" valueType="num">
                                      <p:cBhvr additive="base">
                                        <p:cTn id="26" dur="500" fill="hold"/>
                                        <p:tgtEl>
                                          <p:spTgt spid="30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7359" y="365125"/>
            <a:ext cx="10319657" cy="1325563"/>
          </a:xfrm>
        </p:spPr>
        <p:txBody>
          <a:bodyPr>
            <a:normAutofit/>
          </a:bodyPr>
          <a:lstStyle/>
          <a:p>
            <a:r>
              <a:rPr lang="en-US" sz="3200" b="1" dirty="0" smtClean="0">
                <a:solidFill>
                  <a:schemeClr val="accent1">
                    <a:lumMod val="50000"/>
                  </a:schemeClr>
                </a:solidFill>
                <a:latin typeface="0 Arial "/>
                <a:cs typeface="Times New Roman" pitchFamily="18" charset="0"/>
              </a:rPr>
              <a:t> </a:t>
            </a:r>
            <a:r>
              <a:rPr lang="mn-MN" sz="3600" b="1" dirty="0" smtClean="0">
                <a:solidFill>
                  <a:schemeClr val="accent1">
                    <a:lumMod val="50000"/>
                  </a:schemeClr>
                </a:solidFill>
                <a:latin typeface="0 Arial "/>
                <a:cs typeface="Times New Roman" pitchFamily="18" charset="0"/>
              </a:rPr>
              <a:t>Удирдлага </a:t>
            </a:r>
            <a:r>
              <a:rPr lang="mn-MN" sz="3600" b="1" dirty="0">
                <a:solidFill>
                  <a:schemeClr val="accent1">
                    <a:lumMod val="50000"/>
                  </a:schemeClr>
                </a:solidFill>
                <a:latin typeface="0 Arial "/>
                <a:cs typeface="Times New Roman" pitchFamily="18" charset="0"/>
              </a:rPr>
              <a:t>зохион байгуулалтын хүрээнд</a:t>
            </a:r>
            <a:r>
              <a:rPr lang="mn-MN" sz="3600" b="1" dirty="0">
                <a:solidFill>
                  <a:schemeClr val="tx2">
                    <a:lumMod val="50000"/>
                  </a:schemeClr>
                </a:solidFill>
                <a:latin typeface="0 Arial "/>
                <a:cs typeface="Times New Roman" pitchFamily="18" charset="0"/>
              </a:rPr>
              <a:t>:</a:t>
            </a:r>
            <a:r>
              <a:rPr lang="en-US" sz="3600" dirty="0">
                <a:solidFill>
                  <a:schemeClr val="tx2">
                    <a:lumMod val="50000"/>
                  </a:schemeClr>
                </a:solidFill>
                <a:latin typeface="Times New Roman" pitchFamily="18" charset="0"/>
                <a:cs typeface="Times New Roman" pitchFamily="18" charset="0"/>
              </a:rPr>
              <a:t/>
            </a:r>
            <a:br>
              <a:rPr lang="en-US" sz="3600" dirty="0">
                <a:solidFill>
                  <a:schemeClr val="tx2">
                    <a:lumMod val="50000"/>
                  </a:schemeClr>
                </a:solidFill>
                <a:latin typeface="Times New Roman" pitchFamily="18" charset="0"/>
                <a:cs typeface="Times New Roman" pitchFamily="18" charset="0"/>
              </a:rPr>
            </a:br>
            <a:endParaRPr lang="en-US" sz="3600" dirty="0"/>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213829" y="228600"/>
            <a:ext cx="1233971" cy="1219200"/>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213829" y="5297398"/>
            <a:ext cx="11555102" cy="923330"/>
          </a:xfrm>
          <a:prstGeom prst="rect">
            <a:avLst/>
          </a:prstGeom>
        </p:spPr>
        <p:txBody>
          <a:bodyPr wrap="square">
            <a:spAutoFit/>
          </a:bodyPr>
          <a:lstStyle/>
          <a:p>
            <a:pPr algn="just"/>
            <a:r>
              <a:rPr lang="mn-MN" dirty="0" smtClean="0"/>
              <a:t>     </a:t>
            </a:r>
            <a:r>
              <a:rPr lang="mn-MN" dirty="0"/>
              <a:t>Сумын төвөөс засмал зам </a:t>
            </a:r>
            <a:r>
              <a:rPr lang="mn-MN" dirty="0" smtClean="0"/>
              <a:t>хүртэлх </a:t>
            </a:r>
            <a:r>
              <a:rPr lang="mn-MN" dirty="0"/>
              <a:t>газрыг </a:t>
            </a:r>
            <a:r>
              <a:rPr lang="mn-MN" dirty="0" smtClean="0"/>
              <a:t>маршрутын дагуу  хусуулан замыг шинэчлэн  гаргаж байна.</a:t>
            </a:r>
            <a:r>
              <a:rPr lang="mn-MN" dirty="0" smtClean="0"/>
              <a:t> Сумын төвийн мал бүхий  иргэдэд малыг төвөөр бэлчээрлүүлэн хог хаягдал тараалгахгүй, дахин оруулж ирэхгүй байх шаардлагыг хүргүүлсэн. Сумын хэмжээнд цэргийн зарлан дуудах хуудсыг эздэд нь хүргэн  ажиллаж байна.</a:t>
            </a:r>
            <a:endParaRPr lang="en-US" dirty="0"/>
          </a:p>
        </p:txBody>
      </p:sp>
      <p:pic>
        <p:nvPicPr>
          <p:cNvPr id="2052" name="Picture 4" descr="Image may contain: sky, outdoor and na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829" y="1690688"/>
            <a:ext cx="3547093" cy="351214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may contain: sky and outdo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4964" y="1737972"/>
            <a:ext cx="3684556" cy="351214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No photo description availab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3212" y="1737972"/>
            <a:ext cx="4153285" cy="3512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606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1000"/>
                                        <p:tgtEl>
                                          <p:spTgt spid="2052"/>
                                        </p:tgtEl>
                                      </p:cBhvr>
                                    </p:animEffect>
                                    <p:anim calcmode="lin" valueType="num">
                                      <p:cBhvr>
                                        <p:cTn id="8" dur="1000" fill="hold"/>
                                        <p:tgtEl>
                                          <p:spTgt spid="2052"/>
                                        </p:tgtEl>
                                        <p:attrNameLst>
                                          <p:attrName>ppt_x</p:attrName>
                                        </p:attrNameLst>
                                      </p:cBhvr>
                                      <p:tavLst>
                                        <p:tav tm="0">
                                          <p:val>
                                            <p:strVal val="#ppt_x"/>
                                          </p:val>
                                        </p:tav>
                                        <p:tav tm="100000">
                                          <p:val>
                                            <p:strVal val="#ppt_x"/>
                                          </p:val>
                                        </p:tav>
                                      </p:tavLst>
                                    </p:anim>
                                    <p:anim calcmode="lin" valueType="num">
                                      <p:cBhvr>
                                        <p:cTn id="9"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56"/>
                                        </p:tgtEl>
                                        <p:attrNameLst>
                                          <p:attrName>style.visibility</p:attrName>
                                        </p:attrNameLst>
                                      </p:cBhvr>
                                      <p:to>
                                        <p:strVal val="visible"/>
                                      </p:to>
                                    </p:set>
                                    <p:animEffect transition="in" filter="fade">
                                      <p:cBhvr>
                                        <p:cTn id="21" dur="1000"/>
                                        <p:tgtEl>
                                          <p:spTgt spid="2056"/>
                                        </p:tgtEl>
                                      </p:cBhvr>
                                    </p:animEffect>
                                    <p:anim calcmode="lin" valueType="num">
                                      <p:cBhvr>
                                        <p:cTn id="22" dur="1000" fill="hold"/>
                                        <p:tgtEl>
                                          <p:spTgt spid="2056"/>
                                        </p:tgtEl>
                                        <p:attrNameLst>
                                          <p:attrName>ppt_x</p:attrName>
                                        </p:attrNameLst>
                                      </p:cBhvr>
                                      <p:tavLst>
                                        <p:tav tm="0">
                                          <p:val>
                                            <p:strVal val="#ppt_x"/>
                                          </p:val>
                                        </p:tav>
                                        <p:tav tm="100000">
                                          <p:val>
                                            <p:strVal val="#ppt_x"/>
                                          </p:val>
                                        </p:tav>
                                      </p:tavLst>
                                    </p:anim>
                                    <p:anim calcmode="lin" valueType="num">
                                      <p:cBhvr>
                                        <p:cTn id="23" dur="1000" fill="hold"/>
                                        <p:tgtEl>
                                          <p:spTgt spid="205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058"/>
                                        </p:tgtEl>
                                        <p:attrNameLst>
                                          <p:attrName>style.visibility</p:attrName>
                                        </p:attrNameLst>
                                      </p:cBhvr>
                                      <p:to>
                                        <p:strVal val="visible"/>
                                      </p:to>
                                    </p:set>
                                    <p:animEffect transition="in" filter="fade">
                                      <p:cBhvr>
                                        <p:cTn id="28" dur="1000"/>
                                        <p:tgtEl>
                                          <p:spTgt spid="2058"/>
                                        </p:tgtEl>
                                      </p:cBhvr>
                                    </p:animEffect>
                                    <p:anim calcmode="lin" valueType="num">
                                      <p:cBhvr>
                                        <p:cTn id="29" dur="1000" fill="hold"/>
                                        <p:tgtEl>
                                          <p:spTgt spid="2058"/>
                                        </p:tgtEl>
                                        <p:attrNameLst>
                                          <p:attrName>ppt_x</p:attrName>
                                        </p:attrNameLst>
                                      </p:cBhvr>
                                      <p:tavLst>
                                        <p:tav tm="0">
                                          <p:val>
                                            <p:strVal val="#ppt_x"/>
                                          </p:val>
                                        </p:tav>
                                        <p:tav tm="100000">
                                          <p:val>
                                            <p:strVal val="#ppt_x"/>
                                          </p:val>
                                        </p:tav>
                                      </p:tavLst>
                                    </p:anim>
                                    <p:anim calcmode="lin" valueType="num">
                                      <p:cBhvr>
                                        <p:cTn id="30" dur="1000" fill="hold"/>
                                        <p:tgtEl>
                                          <p:spTgt spid="20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794" y="365125"/>
            <a:ext cx="10267406" cy="1325563"/>
          </a:xfrm>
        </p:spPr>
        <p:txBody>
          <a:bodyPr>
            <a:normAutofit/>
          </a:bodyPr>
          <a:lstStyle/>
          <a:p>
            <a:r>
              <a:rPr lang="mn-MN" sz="3600" b="1" dirty="0">
                <a:solidFill>
                  <a:schemeClr val="accent1">
                    <a:lumMod val="50000"/>
                  </a:schemeClr>
                </a:solidFill>
                <a:latin typeface="0 Arial "/>
                <a:cs typeface="Times New Roman" pitchFamily="18" charset="0"/>
              </a:rPr>
              <a:t>Удирдлага зохион байгуулалтын хүрээнд</a:t>
            </a:r>
            <a:r>
              <a:rPr lang="mn-MN" sz="3600" b="1" dirty="0">
                <a:solidFill>
                  <a:schemeClr val="tx2">
                    <a:lumMod val="50000"/>
                  </a:schemeClr>
                </a:solidFill>
                <a:latin typeface="0 Arial "/>
                <a:cs typeface="Times New Roman" pitchFamily="18" charset="0"/>
              </a:rPr>
              <a:t>:</a:t>
            </a:r>
            <a:r>
              <a:rPr lang="en-US" dirty="0">
                <a:solidFill>
                  <a:schemeClr val="tx2">
                    <a:lumMod val="50000"/>
                  </a:schemeClr>
                </a:solidFill>
                <a:latin typeface="Times New Roman" pitchFamily="18" charset="0"/>
                <a:cs typeface="Times New Roman" pitchFamily="18" charset="0"/>
              </a:rPr>
              <a:t/>
            </a:r>
            <a:br>
              <a:rPr lang="en-US" dirty="0">
                <a:solidFill>
                  <a:schemeClr val="tx2">
                    <a:lumMod val="50000"/>
                  </a:schemeClr>
                </a:solidFill>
                <a:latin typeface="Times New Roman" pitchFamily="18" charset="0"/>
                <a:cs typeface="Times New Roman" pitchFamily="18" charset="0"/>
              </a:rPr>
            </a:br>
            <a:endParaRPr lang="en-US" dirty="0"/>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213829" y="228600"/>
            <a:ext cx="1233971" cy="1219200"/>
          </a:xfrm>
          <a:prstGeom prst="rect">
            <a:avLst/>
          </a:prstGeom>
          <a:ln>
            <a:noFill/>
          </a:ln>
          <a:effectLst>
            <a:outerShdw blurRad="292100" dist="139700" dir="2700000" algn="tl" rotWithShape="0">
              <a:srgbClr val="333333">
                <a:alpha val="65000"/>
              </a:srgbClr>
            </a:outerShdw>
          </a:effectLst>
        </p:spPr>
      </p:pic>
      <p:pic>
        <p:nvPicPr>
          <p:cNvPr id="1026" name="Picture 2" descr="https://scontent.fuln1-2.fna.fbcdn.net/v/t1.15752-9/93621374_248019593009582_5037829886102732800_n.jpg?_nc_cat=100&amp;_nc_sid=b96e70&amp;_nc_ohc=N-cxPmdK-zcAX_eA7OR&amp;_nc_ht=scontent.fuln1-2.fna&amp;oh=e70b75cdbef6277c1fe1900204c67d4d&amp;oe=5EC886B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709" y="1596119"/>
            <a:ext cx="5076628" cy="36728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content.fuln1-2.fna.fbcdn.net/v/t1.15752-9/93687061_1523050874530308_896049672525709312_n.jpg?_nc_cat=110&amp;_nc_sid=b96e70&amp;_nc_ohc=eXW8O14jGo4AX_e8YIW&amp;_nc_ht=scontent.fuln1-2.fna&amp;oh=5f294a91cd8aa53abcc101f0e7402a80&amp;oe=5EC85D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4228" y="1578429"/>
            <a:ext cx="5381897" cy="369053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96709" y="5381898"/>
            <a:ext cx="11059416" cy="923330"/>
          </a:xfrm>
          <a:prstGeom prst="rect">
            <a:avLst/>
          </a:prstGeom>
        </p:spPr>
        <p:txBody>
          <a:bodyPr wrap="square">
            <a:spAutoFit/>
          </a:bodyPr>
          <a:lstStyle/>
          <a:p>
            <a:pPr algn="just"/>
            <a:r>
              <a:rPr lang="mn-MN" b="0" i="0" dirty="0" smtClean="0">
                <a:effectLst/>
                <a:latin typeface="0 Arial "/>
              </a:rPr>
              <a:t>      Сумын </a:t>
            </a:r>
            <a:r>
              <a:rPr lang="mn-MN" b="0" i="0" dirty="0" smtClean="0">
                <a:effectLst/>
                <a:latin typeface="0 Arial "/>
              </a:rPr>
              <a:t>хэмжээнд </a:t>
            </a:r>
            <a:r>
              <a:rPr lang="mn-MN" dirty="0" smtClean="0">
                <a:latin typeface="0 Arial "/>
              </a:rPr>
              <a:t>хаврын </a:t>
            </a:r>
            <a:r>
              <a:rPr lang="mn-MN" dirty="0">
                <a:latin typeface="0 Arial "/>
              </a:rPr>
              <a:t>хуурайшилттай холбоотой цахилгаан</a:t>
            </a:r>
            <a:r>
              <a:rPr lang="mn-MN" dirty="0" smtClean="0">
                <a:latin typeface="0 Arial "/>
              </a:rPr>
              <a:t>, галын </a:t>
            </a:r>
            <a:r>
              <a:rPr lang="mn-MN" dirty="0">
                <a:latin typeface="0 Arial "/>
              </a:rPr>
              <a:t>аюулгүй </a:t>
            </a:r>
            <a:r>
              <a:rPr lang="mn-MN" dirty="0" smtClean="0">
                <a:latin typeface="0 Arial "/>
              </a:rPr>
              <a:t>байдлын </a:t>
            </a:r>
            <a:r>
              <a:rPr lang="mn-MN" dirty="0">
                <a:latin typeface="0 Arial "/>
              </a:rPr>
              <a:t>үзлэг </a:t>
            </a:r>
            <a:r>
              <a:rPr lang="mn-MN" dirty="0" smtClean="0">
                <a:latin typeface="0 Arial "/>
              </a:rPr>
              <a:t>шалгалтыг </a:t>
            </a:r>
            <a:r>
              <a:rPr lang="mn-MN" dirty="0">
                <a:latin typeface="0 Arial "/>
              </a:rPr>
              <a:t>гэр </a:t>
            </a:r>
            <a:r>
              <a:rPr lang="mn-MN" dirty="0" smtClean="0">
                <a:latin typeface="0 Arial "/>
              </a:rPr>
              <a:t>хорооллын </a:t>
            </a:r>
            <a:r>
              <a:rPr lang="mn-MN" dirty="0">
                <a:latin typeface="0 Arial "/>
              </a:rPr>
              <a:t>22 өрхөд хийж гарсан зөрчлийг арилгах хугацаатай албан </a:t>
            </a:r>
            <a:r>
              <a:rPr lang="mn-MN" dirty="0" smtClean="0">
                <a:latin typeface="0 Arial "/>
              </a:rPr>
              <a:t>шаардлагыг</a:t>
            </a:r>
            <a:r>
              <a:rPr lang="mn-MN" b="0" i="0" dirty="0" smtClean="0">
                <a:effectLst/>
                <a:latin typeface="0 Arial "/>
              </a:rPr>
              <a:t>  2 өрхөд өгч  мэргэжлийн байгууллагатай хамтран ажилласан. </a:t>
            </a:r>
            <a:endParaRPr lang="en-US" dirty="0"/>
          </a:p>
        </p:txBody>
      </p:sp>
    </p:spTree>
    <p:extLst>
      <p:ext uri="{BB962C8B-B14F-4D97-AF65-F5344CB8AC3E}">
        <p14:creationId xmlns:p14="http://schemas.microsoft.com/office/powerpoint/2010/main" val="339358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fade">
                                      <p:cBhvr>
                                        <p:cTn id="21" dur="1000"/>
                                        <p:tgtEl>
                                          <p:spTgt spid="1028"/>
                                        </p:tgtEl>
                                      </p:cBhvr>
                                    </p:animEffect>
                                    <p:anim calcmode="lin" valueType="num">
                                      <p:cBhvr>
                                        <p:cTn id="22" dur="1000" fill="hold"/>
                                        <p:tgtEl>
                                          <p:spTgt spid="1028"/>
                                        </p:tgtEl>
                                        <p:attrNameLst>
                                          <p:attrName>ppt_x</p:attrName>
                                        </p:attrNameLst>
                                      </p:cBhvr>
                                      <p:tavLst>
                                        <p:tav tm="0">
                                          <p:val>
                                            <p:strVal val="#ppt_x"/>
                                          </p:val>
                                        </p:tav>
                                        <p:tav tm="100000">
                                          <p:val>
                                            <p:strVal val="#ppt_x"/>
                                          </p:val>
                                        </p:tav>
                                      </p:tavLst>
                                    </p:anim>
                                    <p:anim calcmode="lin" valueType="num">
                                      <p:cBhvr>
                                        <p:cTn id="23"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65125"/>
            <a:ext cx="10583090" cy="1325563"/>
          </a:xfrm>
        </p:spPr>
        <p:txBody>
          <a:bodyPr>
            <a:noAutofit/>
          </a:bodyPr>
          <a:lstStyle/>
          <a:p>
            <a:r>
              <a:rPr lang="en-US" sz="3600" b="1" dirty="0" smtClean="0">
                <a:solidFill>
                  <a:schemeClr val="accent1">
                    <a:lumMod val="50000"/>
                  </a:schemeClr>
                </a:solidFill>
                <a:latin typeface="0 Arial " pitchFamily="34" charset="-52"/>
                <a:cs typeface="Times New Roman" pitchFamily="18" charset="0"/>
              </a:rPr>
              <a:t>   </a:t>
            </a:r>
            <a:r>
              <a:rPr lang="mn-MN" sz="3600" b="1" dirty="0" smtClean="0">
                <a:solidFill>
                  <a:schemeClr val="accent1">
                    <a:lumMod val="50000"/>
                  </a:schemeClr>
                </a:solidFill>
                <a:latin typeface="0 Arial " pitchFamily="34" charset="-52"/>
                <a:cs typeface="Times New Roman" pitchFamily="18" charset="0"/>
              </a:rPr>
              <a:t>Боловсрол</a:t>
            </a:r>
            <a:r>
              <a:rPr lang="mn-MN" sz="3600" b="1" dirty="0">
                <a:solidFill>
                  <a:schemeClr val="accent1">
                    <a:lumMod val="50000"/>
                  </a:schemeClr>
                </a:solidFill>
                <a:latin typeface="0 Arial " pitchFamily="34" charset="-52"/>
                <a:cs typeface="Times New Roman" pitchFamily="18" charset="0"/>
              </a:rPr>
              <a:t>, Эрүүл мэнд, Соёлын салбарын </a:t>
            </a:r>
            <a:br>
              <a:rPr lang="mn-MN" sz="3600" b="1" dirty="0">
                <a:solidFill>
                  <a:schemeClr val="accent1">
                    <a:lumMod val="50000"/>
                  </a:schemeClr>
                </a:solidFill>
                <a:latin typeface="0 Arial " pitchFamily="34" charset="-52"/>
                <a:cs typeface="Times New Roman" pitchFamily="18" charset="0"/>
              </a:rPr>
            </a:br>
            <a:r>
              <a:rPr lang="en-US" sz="3600" b="1" dirty="0" smtClean="0">
                <a:solidFill>
                  <a:schemeClr val="accent1">
                    <a:lumMod val="50000"/>
                  </a:schemeClr>
                </a:solidFill>
                <a:latin typeface="0 Arial " pitchFamily="34" charset="-52"/>
                <a:cs typeface="Times New Roman" pitchFamily="18" charset="0"/>
              </a:rPr>
              <a:t>                               </a:t>
            </a:r>
            <a:r>
              <a:rPr lang="mn-MN" sz="3600" b="1" dirty="0" smtClean="0">
                <a:solidFill>
                  <a:schemeClr val="accent1">
                    <a:lumMod val="50000"/>
                  </a:schemeClr>
                </a:solidFill>
                <a:latin typeface="0 Arial " pitchFamily="34" charset="-52"/>
                <a:cs typeface="Times New Roman" pitchFamily="18" charset="0"/>
              </a:rPr>
              <a:t>хүрээнд</a:t>
            </a:r>
            <a:r>
              <a:rPr lang="mn-MN" sz="3600" b="1" dirty="0">
                <a:solidFill>
                  <a:schemeClr val="accent1">
                    <a:lumMod val="50000"/>
                  </a:schemeClr>
                </a:solidFill>
                <a:latin typeface="0 Arial " pitchFamily="34" charset="-52"/>
                <a:cs typeface="Times New Roman" pitchFamily="18" charset="0"/>
              </a:rPr>
              <a:t>:</a:t>
            </a:r>
            <a:endParaRPr lang="en-US" sz="3600" dirty="0"/>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213829" y="228600"/>
            <a:ext cx="1233971" cy="1219200"/>
          </a:xfrm>
          <a:prstGeom prst="rect">
            <a:avLst/>
          </a:prstGeom>
          <a:ln>
            <a:noFill/>
          </a:ln>
          <a:effectLst>
            <a:outerShdw blurRad="292100" dist="139700" dir="2700000" algn="tl" rotWithShape="0">
              <a:srgbClr val="333333">
                <a:alpha val="65000"/>
              </a:srgbClr>
            </a:outerShdw>
          </a:effectLst>
        </p:spPr>
      </p:pic>
      <p:pic>
        <p:nvPicPr>
          <p:cNvPr id="4098" name="Picture 2" descr="Image may contain: 2 people, people standing, beard and scre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6356" y="1827211"/>
            <a:ext cx="3822594" cy="350052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No photo description availa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30" y="1827213"/>
            <a:ext cx="3645716" cy="350052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No photo description availab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38160" y="1827212"/>
            <a:ext cx="3735977" cy="350052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430" y="5464263"/>
            <a:ext cx="11622707" cy="1600438"/>
          </a:xfrm>
          <a:prstGeom prst="rect">
            <a:avLst/>
          </a:prstGeom>
        </p:spPr>
        <p:txBody>
          <a:bodyPr wrap="square">
            <a:spAutoFit/>
          </a:bodyPr>
          <a:lstStyle/>
          <a:p>
            <a:pPr algn="just"/>
            <a:r>
              <a:rPr lang="mn-MN" sz="2000" b="0" i="0" dirty="0" smtClean="0">
                <a:effectLst/>
                <a:latin typeface="0 Arial "/>
              </a:rPr>
              <a:t>     Аймгийн засаг даргын 2016-2020 оны мөрийн хөтөлбөрийн хүрээнд сумын Соёлын төвийн номын сангийн  фондыг </a:t>
            </a:r>
            <a:r>
              <a:rPr lang="mn-MN" sz="2000" dirty="0" smtClean="0">
                <a:latin typeface="0 Arial "/>
              </a:rPr>
              <a:t>орон нутаг хөгжил сангийн </a:t>
            </a:r>
            <a:r>
              <a:rPr lang="mn-MN" sz="2000" b="0" i="0" dirty="0" smtClean="0">
                <a:effectLst/>
                <a:latin typeface="0 Arial "/>
              </a:rPr>
              <a:t>2.594.000 төгрөгөөр  шинэ ном хэвлэлээр баяжуулж</a:t>
            </a:r>
            <a:r>
              <a:rPr lang="mn-MN" sz="2000" dirty="0" smtClean="0">
                <a:latin typeface="0 Arial "/>
              </a:rPr>
              <a:t> </a:t>
            </a:r>
            <a:r>
              <a:rPr lang="mn-MN" sz="2000" dirty="0">
                <a:latin typeface="0 Arial "/>
              </a:rPr>
              <a:t>нийт 122 нэрийн 264 номыг хүлээн авч техник ажиллагааг хийж, </a:t>
            </a:r>
            <a:r>
              <a:rPr lang="mn-MN" sz="2000" dirty="0" smtClean="0">
                <a:latin typeface="0 Arial "/>
              </a:rPr>
              <a:t>ном нэг </a:t>
            </a:r>
            <a:r>
              <a:rPr lang="mn-MN" sz="2000" dirty="0">
                <a:latin typeface="0 Arial "/>
              </a:rPr>
              <a:t>бүрийн шинэ мэдээг гарган иргэдэд цахимаар хүргэж байна. </a:t>
            </a:r>
            <a:endParaRPr lang="en-US" sz="2000" dirty="0"/>
          </a:p>
          <a:p>
            <a:endParaRPr lang="en-US" dirty="0"/>
          </a:p>
        </p:txBody>
      </p:sp>
    </p:spTree>
    <p:extLst>
      <p:ext uri="{BB962C8B-B14F-4D97-AF65-F5344CB8AC3E}">
        <p14:creationId xmlns:p14="http://schemas.microsoft.com/office/powerpoint/2010/main" val="234598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100"/>
                                        </p:tgtEl>
                                        <p:attrNameLst>
                                          <p:attrName>style.visibility</p:attrName>
                                        </p:attrNameLst>
                                      </p:cBhvr>
                                      <p:to>
                                        <p:strVal val="visible"/>
                                      </p:to>
                                    </p:set>
                                    <p:animEffect transition="in" filter="fade">
                                      <p:cBhvr>
                                        <p:cTn id="14" dur="1000"/>
                                        <p:tgtEl>
                                          <p:spTgt spid="4100"/>
                                        </p:tgtEl>
                                      </p:cBhvr>
                                    </p:animEffect>
                                    <p:anim calcmode="lin" valueType="num">
                                      <p:cBhvr>
                                        <p:cTn id="15" dur="1000" fill="hold"/>
                                        <p:tgtEl>
                                          <p:spTgt spid="4100"/>
                                        </p:tgtEl>
                                        <p:attrNameLst>
                                          <p:attrName>ppt_x</p:attrName>
                                        </p:attrNameLst>
                                      </p:cBhvr>
                                      <p:tavLst>
                                        <p:tav tm="0">
                                          <p:val>
                                            <p:strVal val="#ppt_x"/>
                                          </p:val>
                                        </p:tav>
                                        <p:tav tm="100000">
                                          <p:val>
                                            <p:strVal val="#ppt_x"/>
                                          </p:val>
                                        </p:tav>
                                      </p:tavLst>
                                    </p:anim>
                                    <p:anim calcmode="lin" valueType="num">
                                      <p:cBhvr>
                                        <p:cTn id="16"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098"/>
                                        </p:tgtEl>
                                        <p:attrNameLst>
                                          <p:attrName>style.visibility</p:attrName>
                                        </p:attrNameLst>
                                      </p:cBhvr>
                                      <p:to>
                                        <p:strVal val="visible"/>
                                      </p:to>
                                    </p:set>
                                    <p:animEffect transition="in" filter="fade">
                                      <p:cBhvr>
                                        <p:cTn id="21" dur="1000"/>
                                        <p:tgtEl>
                                          <p:spTgt spid="4098"/>
                                        </p:tgtEl>
                                      </p:cBhvr>
                                    </p:animEffect>
                                    <p:anim calcmode="lin" valueType="num">
                                      <p:cBhvr>
                                        <p:cTn id="22" dur="1000" fill="hold"/>
                                        <p:tgtEl>
                                          <p:spTgt spid="4098"/>
                                        </p:tgtEl>
                                        <p:attrNameLst>
                                          <p:attrName>ppt_x</p:attrName>
                                        </p:attrNameLst>
                                      </p:cBhvr>
                                      <p:tavLst>
                                        <p:tav tm="0">
                                          <p:val>
                                            <p:strVal val="#ppt_x"/>
                                          </p:val>
                                        </p:tav>
                                        <p:tav tm="100000">
                                          <p:val>
                                            <p:strVal val="#ppt_x"/>
                                          </p:val>
                                        </p:tav>
                                      </p:tavLst>
                                    </p:anim>
                                    <p:anim calcmode="lin" valueType="num">
                                      <p:cBhvr>
                                        <p:cTn id="23"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102"/>
                                        </p:tgtEl>
                                        <p:attrNameLst>
                                          <p:attrName>style.visibility</p:attrName>
                                        </p:attrNameLst>
                                      </p:cBhvr>
                                      <p:to>
                                        <p:strVal val="visible"/>
                                      </p:to>
                                    </p:set>
                                    <p:animEffect transition="in" filter="fade">
                                      <p:cBhvr>
                                        <p:cTn id="28" dur="1000"/>
                                        <p:tgtEl>
                                          <p:spTgt spid="4102"/>
                                        </p:tgtEl>
                                      </p:cBhvr>
                                    </p:animEffect>
                                    <p:anim calcmode="lin" valueType="num">
                                      <p:cBhvr>
                                        <p:cTn id="29" dur="1000" fill="hold"/>
                                        <p:tgtEl>
                                          <p:spTgt spid="4102"/>
                                        </p:tgtEl>
                                        <p:attrNameLst>
                                          <p:attrName>ppt_x</p:attrName>
                                        </p:attrNameLst>
                                      </p:cBhvr>
                                      <p:tavLst>
                                        <p:tav tm="0">
                                          <p:val>
                                            <p:strVal val="#ppt_x"/>
                                          </p:val>
                                        </p:tav>
                                        <p:tav tm="100000">
                                          <p:val>
                                            <p:strVal val="#ppt_x"/>
                                          </p:val>
                                        </p:tav>
                                      </p:tavLst>
                                    </p:anim>
                                    <p:anim calcmode="lin" valueType="num">
                                      <p:cBhvr>
                                        <p:cTn id="30"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4296" y="365125"/>
            <a:ext cx="10467703" cy="1325563"/>
          </a:xfrm>
        </p:spPr>
        <p:txBody>
          <a:bodyPr>
            <a:normAutofit/>
          </a:bodyPr>
          <a:lstStyle/>
          <a:p>
            <a:r>
              <a:rPr lang="mn-MN" sz="3600" b="1" dirty="0">
                <a:solidFill>
                  <a:schemeClr val="accent1">
                    <a:lumMod val="50000"/>
                  </a:schemeClr>
                </a:solidFill>
                <a:latin typeface="0 Arial " pitchFamily="34" charset="-52"/>
                <a:cs typeface="Times New Roman" pitchFamily="18" charset="0"/>
              </a:rPr>
              <a:t>Боловсрол, Эрүүл мэнд, Соёлын салбарын </a:t>
            </a:r>
            <a:br>
              <a:rPr lang="mn-MN" sz="3600" b="1" dirty="0">
                <a:solidFill>
                  <a:schemeClr val="accent1">
                    <a:lumMod val="50000"/>
                  </a:schemeClr>
                </a:solidFill>
                <a:latin typeface="0 Arial " pitchFamily="34" charset="-52"/>
                <a:cs typeface="Times New Roman" pitchFamily="18" charset="0"/>
              </a:rPr>
            </a:br>
            <a:r>
              <a:rPr lang="en-US" sz="3600" b="1" dirty="0">
                <a:solidFill>
                  <a:schemeClr val="accent1">
                    <a:lumMod val="50000"/>
                  </a:schemeClr>
                </a:solidFill>
                <a:latin typeface="0 Arial " pitchFamily="34" charset="-52"/>
                <a:cs typeface="Times New Roman" pitchFamily="18" charset="0"/>
              </a:rPr>
              <a:t>                          </a:t>
            </a:r>
            <a:r>
              <a:rPr lang="mn-MN" sz="3600" b="1" dirty="0">
                <a:solidFill>
                  <a:schemeClr val="accent1">
                    <a:lumMod val="50000"/>
                  </a:schemeClr>
                </a:solidFill>
                <a:latin typeface="0 Arial " pitchFamily="34" charset="-52"/>
                <a:cs typeface="Times New Roman" pitchFamily="18" charset="0"/>
              </a:rPr>
              <a:t>хүрээнд:</a:t>
            </a:r>
            <a:endParaRPr lang="en-US" sz="36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384022" y="1520495"/>
            <a:ext cx="3469145" cy="3809531"/>
          </a:xfrm>
        </p:spPr>
      </p:pic>
      <p:pic>
        <p:nvPicPr>
          <p:cNvPr id="4" name="Picture 3" descr="C:\Users\Home\Desktop\Bayantal LOGO.jpg"/>
          <p:cNvPicPr>
            <a:picLocks noChangeAspect="1" noChangeArrowheads="1"/>
          </p:cNvPicPr>
          <p:nvPr/>
        </p:nvPicPr>
        <p:blipFill>
          <a:blip r:embed="rId3" cstate="print"/>
          <a:srcRect/>
          <a:stretch>
            <a:fillRect/>
          </a:stretch>
        </p:blipFill>
        <p:spPr bwMode="auto">
          <a:xfrm>
            <a:off x="213829" y="228600"/>
            <a:ext cx="1233971" cy="1219200"/>
          </a:xfrm>
          <a:prstGeom prst="rect">
            <a:avLst/>
          </a:prstGeom>
          <a:ln>
            <a:noFill/>
          </a:ln>
          <a:effectLst>
            <a:outerShdw blurRad="292100" dist="139700" dir="2700000" algn="tl" rotWithShape="0">
              <a:srgbClr val="333333">
                <a:alpha val="65000"/>
              </a:srgbClr>
            </a:outerShdw>
          </a:effectLst>
        </p:spPr>
      </p:pic>
      <p:pic>
        <p:nvPicPr>
          <p:cNvPr id="7"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1511" y="1690687"/>
            <a:ext cx="3702554" cy="3469146"/>
          </a:xfrm>
          <a:prstGeom prst="rect">
            <a:avLst/>
          </a:prstGeom>
        </p:spPr>
      </p:pic>
      <p:sp>
        <p:nvSpPr>
          <p:cNvPr id="8" name="Rectangle 7"/>
          <p:cNvSpPr/>
          <p:nvPr/>
        </p:nvSpPr>
        <p:spPr>
          <a:xfrm>
            <a:off x="213830" y="5288340"/>
            <a:ext cx="11787286" cy="1938992"/>
          </a:xfrm>
          <a:prstGeom prst="rect">
            <a:avLst/>
          </a:prstGeom>
        </p:spPr>
        <p:txBody>
          <a:bodyPr wrap="square">
            <a:spAutoFit/>
          </a:bodyPr>
          <a:lstStyle/>
          <a:p>
            <a:pPr algn="just"/>
            <a:r>
              <a:rPr lang="en-US" sz="2400" dirty="0" smtClean="0">
                <a:latin typeface="0 Arial "/>
              </a:rPr>
              <a:t>  </a:t>
            </a:r>
            <a:r>
              <a:rPr lang="mn-MN" sz="2400" dirty="0" smtClean="0">
                <a:latin typeface="0 Arial "/>
              </a:rPr>
              <a:t>СӨББайгууллага нь хариуцлагатай жижүүрийг  хуваарийн дагуу гаргаж </a:t>
            </a:r>
            <a:r>
              <a:rPr lang="mn-MN" sz="2400" dirty="0">
                <a:latin typeface="0 Arial "/>
              </a:rPr>
              <a:t>байгаа </a:t>
            </a:r>
            <a:r>
              <a:rPr lang="mn-MN" sz="2400" dirty="0" smtClean="0">
                <a:latin typeface="0 Arial "/>
              </a:rPr>
              <a:t>бөгөөд гадна болон дотор цэвэрлэгээ </a:t>
            </a:r>
            <a:r>
              <a:rPr lang="mn-MN" sz="2400" dirty="0">
                <a:latin typeface="0 Arial "/>
              </a:rPr>
              <a:t>үйлчилгээг тогтмол хийж сумын шуурхай штаб болон </a:t>
            </a:r>
            <a:r>
              <a:rPr lang="mn-MN" sz="2400" dirty="0" smtClean="0">
                <a:latin typeface="0 Arial "/>
              </a:rPr>
              <a:t>БСУГ-тай шуурхай мэдээллийг байнга солилцон  </a:t>
            </a:r>
            <a:r>
              <a:rPr lang="mn-MN" sz="2400" dirty="0">
                <a:latin typeface="0 Arial "/>
              </a:rPr>
              <a:t>ажиллаж  байна</a:t>
            </a:r>
            <a:r>
              <a:rPr lang="mn-MN" sz="2400" dirty="0" smtClean="0">
                <a:latin typeface="0 Arial "/>
              </a:rPr>
              <a:t>.</a:t>
            </a:r>
            <a:r>
              <a:rPr lang="mn-MN" sz="2400" dirty="0" smtClean="0">
                <a:latin typeface="0 Arial "/>
              </a:rPr>
              <a:t> Мөн “Дэлхийн зөн”ОУБ-аас өгсөн 100 ширхэг санитолыг 21 өрхөд тараан ажиллаа.</a:t>
            </a:r>
            <a:endParaRPr lang="en-US" sz="2400" dirty="0"/>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42216" y="1690687"/>
            <a:ext cx="4058900" cy="3469146"/>
          </a:xfrm>
          <a:prstGeom prst="rect">
            <a:avLst/>
          </a:prstGeom>
        </p:spPr>
      </p:pic>
    </p:spTree>
    <p:extLst>
      <p:ext uri="{BB962C8B-B14F-4D97-AF65-F5344CB8AC3E}">
        <p14:creationId xmlns:p14="http://schemas.microsoft.com/office/powerpoint/2010/main" val="2063426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65125"/>
            <a:ext cx="10465526" cy="941161"/>
          </a:xfrm>
        </p:spPr>
        <p:txBody>
          <a:bodyPr>
            <a:normAutofit/>
          </a:bodyPr>
          <a:lstStyle/>
          <a:p>
            <a:r>
              <a:rPr lang="mn-MN" sz="3600" dirty="0" smtClean="0">
                <a:solidFill>
                  <a:schemeClr val="accent1">
                    <a:lumMod val="50000"/>
                  </a:schemeClr>
                </a:solidFill>
                <a:latin typeface="0 Arial " pitchFamily="34" charset="-52"/>
              </a:rPr>
              <a:t>        Хөдөө </a:t>
            </a:r>
            <a:r>
              <a:rPr lang="mn-MN" sz="3600" dirty="0">
                <a:solidFill>
                  <a:schemeClr val="accent1">
                    <a:lumMod val="50000"/>
                  </a:schemeClr>
                </a:solidFill>
                <a:latin typeface="0 Arial " pitchFamily="34" charset="-52"/>
              </a:rPr>
              <a:t>аж ахуйн салбарын хүрээнд:</a:t>
            </a:r>
            <a:endParaRPr lang="en-US" sz="3600" dirty="0"/>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213829" y="228600"/>
            <a:ext cx="1233971" cy="1219200"/>
          </a:xfrm>
          <a:prstGeom prst="rect">
            <a:avLst/>
          </a:prstGeom>
          <a:ln>
            <a:noFill/>
          </a:ln>
          <a:effectLst>
            <a:outerShdw blurRad="292100" dist="139700" dir="2700000" algn="tl" rotWithShape="0">
              <a:srgbClr val="333333">
                <a:alpha val="65000"/>
              </a:srgbClr>
            </a:outerShdw>
          </a:effectLst>
        </p:spPr>
      </p:pic>
      <p:pic>
        <p:nvPicPr>
          <p:cNvPr id="6150" name="Picture 6" descr="Image may contain: one or more people, sky, outdoor and na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0674" y="1570310"/>
            <a:ext cx="3689037" cy="3625895"/>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Image may contain: 2 people, people sitt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829" y="1584325"/>
            <a:ext cx="3706899" cy="3625895"/>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https://scontent.fuln1-1.fna.fbcdn.net/v/t1.0-9/s960x960/93834811_739301189940838_8003760865645953024_o.jpg?_nc_cat=103&amp;_nc_sid=ca434c&amp;_nc_ohc=U4Af4FRnw1sAX82NmQc&amp;_nc_ht=scontent.fuln1-1.fna&amp;_nc_tp=7&amp;oh=ae935d55fb6a3c604445d23fed7b2857&amp;oe=5EC67E8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4963" y="1584325"/>
            <a:ext cx="4102916" cy="361188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13510" y="5346745"/>
            <a:ext cx="11716202" cy="1200329"/>
          </a:xfrm>
          <a:prstGeom prst="rect">
            <a:avLst/>
          </a:prstGeom>
        </p:spPr>
        <p:txBody>
          <a:bodyPr wrap="square">
            <a:spAutoFit/>
          </a:bodyPr>
          <a:lstStyle/>
          <a:p>
            <a:pPr algn="just"/>
            <a:r>
              <a:rPr lang="mn-MN" dirty="0"/>
              <a:t> </a:t>
            </a:r>
            <a:r>
              <a:rPr lang="mn-MN" dirty="0" smtClean="0"/>
              <a:t>     </a:t>
            </a:r>
            <a:r>
              <a:rPr lang="mn-MN" dirty="0" smtClean="0">
                <a:latin typeface="0 Arial "/>
              </a:rPr>
              <a:t>2020 оны 04 дүгээр сарын 17-ны өдөр с</a:t>
            </a:r>
            <a:r>
              <a:rPr lang="mn-MN" dirty="0" smtClean="0">
                <a:latin typeface="0 Arial "/>
              </a:rPr>
              <a:t>умаас </a:t>
            </a:r>
            <a:r>
              <a:rPr lang="en-US" dirty="0" smtClean="0"/>
              <a:t>5 </a:t>
            </a:r>
            <a:r>
              <a:rPr lang="mn-MN" dirty="0" smtClean="0">
                <a:latin typeface="0 Arial "/>
              </a:rPr>
              <a:t>хүний бүрэлдэхүүнтэй ажлын хэсэг хөдөөгүүр ажиллаж цаг үеийн ажлын талаар танилцуулж, ОНХСангийн хөрөнгөөр 2021 онд хийгдэх ажлын саналыг малчдаас авч, эрүүл мэндийн үйлчилгээ үзүүлж, бэлчээрийн мэрэгч амьтан буюу үлийн цагаан оготоно устгалын ажлыг 04 дүгээр сарын 28-ны өдөр эхлэхийг танилцуулан, бэлтгэл ажлыг ханган ажиллаж байна.</a:t>
            </a:r>
          </a:p>
        </p:txBody>
      </p:sp>
    </p:spTree>
    <p:extLst>
      <p:ext uri="{BB962C8B-B14F-4D97-AF65-F5344CB8AC3E}">
        <p14:creationId xmlns:p14="http://schemas.microsoft.com/office/powerpoint/2010/main" val="1435791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152"/>
                                        </p:tgtEl>
                                        <p:attrNameLst>
                                          <p:attrName>style.visibility</p:attrName>
                                        </p:attrNameLst>
                                      </p:cBhvr>
                                      <p:to>
                                        <p:strVal val="visible"/>
                                      </p:to>
                                    </p:set>
                                    <p:animEffect transition="in" filter="fade">
                                      <p:cBhvr>
                                        <p:cTn id="13" dur="1000"/>
                                        <p:tgtEl>
                                          <p:spTgt spid="6152"/>
                                        </p:tgtEl>
                                      </p:cBhvr>
                                    </p:animEffect>
                                    <p:anim calcmode="lin" valueType="num">
                                      <p:cBhvr>
                                        <p:cTn id="14" dur="1000" fill="hold"/>
                                        <p:tgtEl>
                                          <p:spTgt spid="6152"/>
                                        </p:tgtEl>
                                        <p:attrNameLst>
                                          <p:attrName>ppt_x</p:attrName>
                                        </p:attrNameLst>
                                      </p:cBhvr>
                                      <p:tavLst>
                                        <p:tav tm="0">
                                          <p:val>
                                            <p:strVal val="#ppt_x"/>
                                          </p:val>
                                        </p:tav>
                                        <p:tav tm="100000">
                                          <p:val>
                                            <p:strVal val="#ppt_x"/>
                                          </p:val>
                                        </p:tav>
                                      </p:tavLst>
                                    </p:anim>
                                    <p:anim calcmode="lin" valueType="num">
                                      <p:cBhvr>
                                        <p:cTn id="15" dur="1000" fill="hold"/>
                                        <p:tgtEl>
                                          <p:spTgt spid="615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6154"/>
                                        </p:tgtEl>
                                        <p:attrNameLst>
                                          <p:attrName>style.visibility</p:attrName>
                                        </p:attrNameLst>
                                      </p:cBhvr>
                                      <p:to>
                                        <p:strVal val="visible"/>
                                      </p:to>
                                    </p:set>
                                    <p:animEffect transition="in" filter="fade">
                                      <p:cBhvr>
                                        <p:cTn id="20" dur="1000"/>
                                        <p:tgtEl>
                                          <p:spTgt spid="6154"/>
                                        </p:tgtEl>
                                      </p:cBhvr>
                                    </p:animEffect>
                                    <p:anim calcmode="lin" valueType="num">
                                      <p:cBhvr>
                                        <p:cTn id="21" dur="1000" fill="hold"/>
                                        <p:tgtEl>
                                          <p:spTgt spid="6154"/>
                                        </p:tgtEl>
                                        <p:attrNameLst>
                                          <p:attrName>ppt_x</p:attrName>
                                        </p:attrNameLst>
                                      </p:cBhvr>
                                      <p:tavLst>
                                        <p:tav tm="0">
                                          <p:val>
                                            <p:strVal val="#ppt_x"/>
                                          </p:val>
                                        </p:tav>
                                        <p:tav tm="100000">
                                          <p:val>
                                            <p:strVal val="#ppt_x"/>
                                          </p:val>
                                        </p:tav>
                                      </p:tavLst>
                                    </p:anim>
                                    <p:anim calcmode="lin" valueType="num">
                                      <p:cBhvr>
                                        <p:cTn id="22" dur="1000" fill="hold"/>
                                        <p:tgtEl>
                                          <p:spTgt spid="615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6150"/>
                                        </p:tgtEl>
                                        <p:attrNameLst>
                                          <p:attrName>style.visibility</p:attrName>
                                        </p:attrNameLst>
                                      </p:cBhvr>
                                      <p:to>
                                        <p:strVal val="visible"/>
                                      </p:to>
                                    </p:set>
                                    <p:animEffect transition="in" filter="fade">
                                      <p:cBhvr>
                                        <p:cTn id="27" dur="1000"/>
                                        <p:tgtEl>
                                          <p:spTgt spid="6150"/>
                                        </p:tgtEl>
                                      </p:cBhvr>
                                    </p:animEffect>
                                    <p:anim calcmode="lin" valueType="num">
                                      <p:cBhvr>
                                        <p:cTn id="28" dur="1000" fill="hold"/>
                                        <p:tgtEl>
                                          <p:spTgt spid="6150"/>
                                        </p:tgtEl>
                                        <p:attrNameLst>
                                          <p:attrName>ppt_x</p:attrName>
                                        </p:attrNameLst>
                                      </p:cBhvr>
                                      <p:tavLst>
                                        <p:tav tm="0">
                                          <p:val>
                                            <p:strVal val="#ppt_x"/>
                                          </p:val>
                                        </p:tav>
                                        <p:tav tm="100000">
                                          <p:val>
                                            <p:strVal val="#ppt_x"/>
                                          </p:val>
                                        </p:tav>
                                      </p:tavLst>
                                    </p:anim>
                                    <p:anim calcmode="lin" valueType="num">
                                      <p:cBhvr>
                                        <p:cTn id="29" dur="1000" fill="hold"/>
                                        <p:tgtEl>
                                          <p:spTgt spid="61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5108" y="0"/>
            <a:ext cx="9771018" cy="1789611"/>
          </a:xfrm>
        </p:spPr>
        <p:txBody>
          <a:bodyPr/>
          <a:lstStyle/>
          <a:p>
            <a:r>
              <a:rPr lang="mn-MN" dirty="0">
                <a:solidFill>
                  <a:schemeClr val="accent1">
                    <a:lumMod val="50000"/>
                  </a:schemeClr>
                </a:solidFill>
                <a:latin typeface="0 Arial " pitchFamily="34" charset="-52"/>
              </a:rPr>
              <a:t>Хөдөө аж ахуйн салбарын хүрээнд:</a:t>
            </a:r>
            <a:endParaRPr lang="en-US" dirty="0"/>
          </a:p>
        </p:txBody>
      </p:sp>
      <p:sp>
        <p:nvSpPr>
          <p:cNvPr id="4" name="Rectangle 3"/>
          <p:cNvSpPr/>
          <p:nvPr/>
        </p:nvSpPr>
        <p:spPr>
          <a:xfrm>
            <a:off x="213829" y="5686922"/>
            <a:ext cx="11479605" cy="923330"/>
          </a:xfrm>
          <a:prstGeom prst="rect">
            <a:avLst/>
          </a:prstGeom>
        </p:spPr>
        <p:txBody>
          <a:bodyPr wrap="square">
            <a:spAutoFit/>
          </a:bodyPr>
          <a:lstStyle/>
          <a:p>
            <a:pPr algn="just"/>
            <a:r>
              <a:rPr lang="mn-MN" dirty="0">
                <a:latin typeface="0 Arial " pitchFamily="34" charset="-52"/>
              </a:rPr>
              <a:t> </a:t>
            </a:r>
            <a:r>
              <a:rPr lang="mn-MN" dirty="0" smtClean="0">
                <a:latin typeface="0 Arial " pitchFamily="34" charset="-52"/>
              </a:rPr>
              <a:t>   Сумын </a:t>
            </a:r>
            <a:r>
              <a:rPr lang="mn-MN" dirty="0">
                <a:latin typeface="0 Arial " pitchFamily="34" charset="-52"/>
              </a:rPr>
              <a:t>хэмжээнд төллөсөн мал - </a:t>
            </a:r>
            <a:r>
              <a:rPr lang="mn-MN" dirty="0" smtClean="0">
                <a:latin typeface="0 Arial " pitchFamily="34" charset="-52"/>
              </a:rPr>
              <a:t>18323, </a:t>
            </a:r>
            <a:r>
              <a:rPr lang="mn-MN" dirty="0">
                <a:latin typeface="0 Arial " pitchFamily="34" charset="-52"/>
              </a:rPr>
              <a:t>үүнээс </a:t>
            </a:r>
            <a:r>
              <a:rPr lang="mn-MN" dirty="0" smtClean="0">
                <a:latin typeface="0 Arial " pitchFamily="34" charset="-52"/>
              </a:rPr>
              <a:t>– Ингэ -5, Гүү-98, Үнээ-134 </a:t>
            </a:r>
            <a:r>
              <a:rPr lang="mn-MN" dirty="0">
                <a:latin typeface="0 Arial " pitchFamily="34" charset="-52"/>
              </a:rPr>
              <a:t>Хонь </a:t>
            </a:r>
            <a:r>
              <a:rPr lang="mn-MN" dirty="0" smtClean="0">
                <a:latin typeface="0 Arial " pitchFamily="34" charset="-52"/>
              </a:rPr>
              <a:t>-10288, </a:t>
            </a:r>
            <a:r>
              <a:rPr lang="mn-MN" dirty="0">
                <a:latin typeface="0 Arial " pitchFamily="34" charset="-52"/>
              </a:rPr>
              <a:t>Ямаа – </a:t>
            </a:r>
            <a:r>
              <a:rPr lang="mn-MN" dirty="0" smtClean="0">
                <a:latin typeface="0 Arial " pitchFamily="34" charset="-52"/>
              </a:rPr>
              <a:t>7798 </a:t>
            </a:r>
            <a:r>
              <a:rPr lang="mn-MN" dirty="0">
                <a:latin typeface="0 Arial " pitchFamily="34" charset="-52"/>
              </a:rPr>
              <a:t>байна. Бойжиж буй төл - </a:t>
            </a:r>
            <a:r>
              <a:rPr lang="mn-MN" dirty="0" smtClean="0">
                <a:latin typeface="0 Arial " pitchFamily="34" charset="-52"/>
              </a:rPr>
              <a:t>18191, </a:t>
            </a:r>
            <a:r>
              <a:rPr lang="mn-MN" dirty="0">
                <a:latin typeface="0 Arial " pitchFamily="34" charset="-52"/>
              </a:rPr>
              <a:t>үүнээс- Ботго </a:t>
            </a:r>
            <a:r>
              <a:rPr lang="mn-MN" dirty="0" smtClean="0">
                <a:latin typeface="0 Arial " pitchFamily="34" charset="-52"/>
              </a:rPr>
              <a:t>-5, унага-95, </a:t>
            </a:r>
            <a:r>
              <a:rPr lang="mn-MN" dirty="0">
                <a:latin typeface="0 Arial " pitchFamily="34" charset="-52"/>
              </a:rPr>
              <a:t>тугал </a:t>
            </a:r>
            <a:r>
              <a:rPr lang="mn-MN" dirty="0" smtClean="0">
                <a:latin typeface="0 Arial " pitchFamily="34" charset="-52"/>
              </a:rPr>
              <a:t>-130, </a:t>
            </a:r>
            <a:r>
              <a:rPr lang="mn-MN" dirty="0">
                <a:latin typeface="0 Arial " pitchFamily="34" charset="-52"/>
              </a:rPr>
              <a:t>хурга </a:t>
            </a:r>
            <a:r>
              <a:rPr lang="mn-MN" dirty="0" smtClean="0">
                <a:latin typeface="0 Arial " pitchFamily="34" charset="-52"/>
              </a:rPr>
              <a:t>-10234, </a:t>
            </a:r>
            <a:r>
              <a:rPr lang="mn-MN" dirty="0">
                <a:latin typeface="0 Arial " pitchFamily="34" charset="-52"/>
              </a:rPr>
              <a:t>ишиг – </a:t>
            </a:r>
            <a:r>
              <a:rPr lang="mn-MN" dirty="0" smtClean="0">
                <a:latin typeface="0 Arial " pitchFamily="34" charset="-52"/>
              </a:rPr>
              <a:t>7727  </a:t>
            </a:r>
            <a:r>
              <a:rPr lang="mn-MN" dirty="0">
                <a:latin typeface="0 Arial " pitchFamily="34" charset="-52"/>
              </a:rPr>
              <a:t>байна. Хорогдсон мал нийт - </a:t>
            </a:r>
            <a:r>
              <a:rPr lang="mn-MN" dirty="0" smtClean="0">
                <a:latin typeface="0 Arial " pitchFamily="34" charset="-52"/>
              </a:rPr>
              <a:t>111</a:t>
            </a:r>
            <a:r>
              <a:rPr lang="mn-MN" dirty="0">
                <a:latin typeface="0 Arial " pitchFamily="34" charset="-52"/>
              </a:rPr>
              <a:t>, үүнээс-  </a:t>
            </a:r>
            <a:r>
              <a:rPr lang="mn-MN" dirty="0" smtClean="0">
                <a:latin typeface="0 Arial " pitchFamily="34" charset="-52"/>
              </a:rPr>
              <a:t>адуу-4, </a:t>
            </a:r>
            <a:r>
              <a:rPr lang="mn-MN" dirty="0">
                <a:latin typeface="0 Arial " pitchFamily="34" charset="-52"/>
              </a:rPr>
              <a:t>үнээ- </a:t>
            </a:r>
            <a:r>
              <a:rPr lang="mn-MN" dirty="0" smtClean="0">
                <a:latin typeface="0 Arial " pitchFamily="34" charset="-52"/>
              </a:rPr>
              <a:t>9,  </a:t>
            </a:r>
            <a:r>
              <a:rPr lang="mn-MN" dirty="0">
                <a:latin typeface="0 Arial " pitchFamily="34" charset="-52"/>
              </a:rPr>
              <a:t>хонь- </a:t>
            </a:r>
            <a:r>
              <a:rPr lang="mn-MN" dirty="0" smtClean="0">
                <a:latin typeface="0 Arial " pitchFamily="34" charset="-52"/>
              </a:rPr>
              <a:t>41,  </a:t>
            </a:r>
            <a:r>
              <a:rPr lang="mn-MN" dirty="0">
                <a:latin typeface="0 Arial " pitchFamily="34" charset="-52"/>
              </a:rPr>
              <a:t>ямаа – </a:t>
            </a:r>
            <a:r>
              <a:rPr lang="mn-MN" dirty="0" smtClean="0">
                <a:latin typeface="0 Arial " pitchFamily="34" charset="-52"/>
              </a:rPr>
              <a:t>57 </a:t>
            </a:r>
            <a:r>
              <a:rPr lang="mn-MN" dirty="0">
                <a:latin typeface="0 Arial " pitchFamily="34" charset="-52"/>
              </a:rPr>
              <a:t>байна.</a:t>
            </a:r>
            <a:endParaRPr lang="en-US" dirty="0"/>
          </a:p>
        </p:txBody>
      </p:sp>
      <p:pic>
        <p:nvPicPr>
          <p:cNvPr id="5" name="Picture 4" descr="C:\Users\Home\Desktop\Bayantal LOGO.jpg"/>
          <p:cNvPicPr>
            <a:picLocks noChangeAspect="1" noChangeArrowheads="1"/>
          </p:cNvPicPr>
          <p:nvPr/>
        </p:nvPicPr>
        <p:blipFill>
          <a:blip r:embed="rId2" cstate="print"/>
          <a:srcRect/>
          <a:stretch>
            <a:fillRect/>
          </a:stretch>
        </p:blipFill>
        <p:spPr bwMode="auto">
          <a:xfrm>
            <a:off x="213829" y="228600"/>
            <a:ext cx="1233971" cy="1219200"/>
          </a:xfrm>
          <a:prstGeom prst="rect">
            <a:avLst/>
          </a:prstGeom>
          <a:ln>
            <a:noFill/>
          </a:ln>
          <a:effectLst>
            <a:outerShdw blurRad="292100" dist="139700" dir="2700000" algn="tl" rotWithShape="0">
              <a:srgbClr val="333333">
                <a:alpha val="65000"/>
              </a:srgbClr>
            </a:outerShdw>
          </a:effectLst>
        </p:spPr>
      </p:pic>
      <p:pic>
        <p:nvPicPr>
          <p:cNvPr id="7170" name="Picture 2" descr="https://scontent.fuln1-1.fna.fbcdn.net/v/t1.15752-9/93861746_228283161777564_5065612015200894976_n.jpg?_nc_cat=109&amp;_nc_sid=b96e70&amp;_nc_ohc=3cYrbQVbifwAX9s4Bv5&amp;_nc_ht=scontent.fuln1-1.fna&amp;oh=f65be6a55f22b379e984dc055252a3f8&amp;oe=5EC7D18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830" y="1520030"/>
            <a:ext cx="5991027" cy="398145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scontent.fuln1-1.fna.fbcdn.net/v/t1.15752-9/93835995_233909091018900_810751926969827328_n.jpg?_nc_cat=109&amp;_nc_sid=b96e70&amp;_nc_ohc=QUbBir8knYwAX-zJgQX&amp;_nc_ht=scontent.fuln1-1.fna&amp;oh=8199b40fde851956761ff8e0548140be&amp;oe=5EC8E6E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7369" y="1520030"/>
            <a:ext cx="5346065" cy="3981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3578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170"/>
                                        </p:tgtEl>
                                        <p:attrNameLst>
                                          <p:attrName>style.visibility</p:attrName>
                                        </p:attrNameLst>
                                      </p:cBhvr>
                                      <p:to>
                                        <p:strVal val="visible"/>
                                      </p:to>
                                    </p:set>
                                    <p:animEffect transition="in" filter="fade">
                                      <p:cBhvr>
                                        <p:cTn id="13" dur="1000"/>
                                        <p:tgtEl>
                                          <p:spTgt spid="7170"/>
                                        </p:tgtEl>
                                      </p:cBhvr>
                                    </p:animEffect>
                                    <p:anim calcmode="lin" valueType="num">
                                      <p:cBhvr>
                                        <p:cTn id="14" dur="1000" fill="hold"/>
                                        <p:tgtEl>
                                          <p:spTgt spid="7170"/>
                                        </p:tgtEl>
                                        <p:attrNameLst>
                                          <p:attrName>ppt_x</p:attrName>
                                        </p:attrNameLst>
                                      </p:cBhvr>
                                      <p:tavLst>
                                        <p:tav tm="0">
                                          <p:val>
                                            <p:strVal val="#ppt_x"/>
                                          </p:val>
                                        </p:tav>
                                        <p:tav tm="100000">
                                          <p:val>
                                            <p:strVal val="#ppt_x"/>
                                          </p:val>
                                        </p:tav>
                                      </p:tavLst>
                                    </p:anim>
                                    <p:anim calcmode="lin" valueType="num">
                                      <p:cBhvr>
                                        <p:cTn id="15"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172"/>
                                        </p:tgtEl>
                                        <p:attrNameLst>
                                          <p:attrName>style.visibility</p:attrName>
                                        </p:attrNameLst>
                                      </p:cBhvr>
                                      <p:to>
                                        <p:strVal val="visible"/>
                                      </p:to>
                                    </p:set>
                                    <p:animEffect transition="in" filter="fade">
                                      <p:cBhvr>
                                        <p:cTn id="20" dur="1000"/>
                                        <p:tgtEl>
                                          <p:spTgt spid="7172"/>
                                        </p:tgtEl>
                                      </p:cBhvr>
                                    </p:animEffect>
                                    <p:anim calcmode="lin" valueType="num">
                                      <p:cBhvr>
                                        <p:cTn id="21" dur="1000" fill="hold"/>
                                        <p:tgtEl>
                                          <p:spTgt spid="7172"/>
                                        </p:tgtEl>
                                        <p:attrNameLst>
                                          <p:attrName>ppt_x</p:attrName>
                                        </p:attrNameLst>
                                      </p:cBhvr>
                                      <p:tavLst>
                                        <p:tav tm="0">
                                          <p:val>
                                            <p:strVal val="#ppt_x"/>
                                          </p:val>
                                        </p:tav>
                                        <p:tav tm="100000">
                                          <p:val>
                                            <p:strVal val="#ppt_x"/>
                                          </p:val>
                                        </p:tav>
                                      </p:tavLst>
                                    </p:anim>
                                    <p:anim calcmode="lin" valueType="num">
                                      <p:cBhvr>
                                        <p:cTn id="22" dur="1000" fill="hold"/>
                                        <p:tgtEl>
                                          <p:spTgt spid="71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mn-MN" sz="3600" dirty="0" smtClean="0">
                <a:solidFill>
                  <a:schemeClr val="accent1">
                    <a:lumMod val="50000"/>
                  </a:schemeClr>
                </a:solidFill>
                <a:latin typeface="0 Arial "/>
              </a:rPr>
              <a:t>Мал эмнэлэгийн ажлын хүрээнд:</a:t>
            </a:r>
            <a:endParaRPr lang="en-US" sz="3600" dirty="0">
              <a:solidFill>
                <a:schemeClr val="accent1">
                  <a:lumMod val="50000"/>
                </a:schemeClr>
              </a:solidFill>
              <a:latin typeface="0 Arial "/>
            </a:endParaRPr>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213829" y="228600"/>
            <a:ext cx="1233971" cy="121920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829" y="1690685"/>
            <a:ext cx="3697713" cy="289437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2061" y="1690683"/>
            <a:ext cx="3635025" cy="289437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73593" y="1690683"/>
            <a:ext cx="4104578" cy="2894375"/>
          </a:xfrm>
          <a:prstGeom prst="rect">
            <a:avLst/>
          </a:prstGeom>
        </p:spPr>
      </p:pic>
      <p:sp>
        <p:nvSpPr>
          <p:cNvPr id="8" name="Rectangle 7"/>
          <p:cNvSpPr/>
          <p:nvPr/>
        </p:nvSpPr>
        <p:spPr>
          <a:xfrm>
            <a:off x="331395" y="4827943"/>
            <a:ext cx="11646776" cy="1631216"/>
          </a:xfrm>
          <a:prstGeom prst="rect">
            <a:avLst/>
          </a:prstGeom>
        </p:spPr>
        <p:txBody>
          <a:bodyPr wrap="square">
            <a:spAutoFit/>
          </a:bodyPr>
          <a:lstStyle/>
          <a:p>
            <a:pPr algn="just"/>
            <a:r>
              <a:rPr lang="mn-MN" dirty="0" smtClean="0">
                <a:latin typeface="Arial" panose="020B0604020202020204" pitchFamily="34" charset="0"/>
                <a:cs typeface="Arial" panose="020B0604020202020204" pitchFamily="34" charset="0"/>
              </a:rPr>
              <a:t>   </a:t>
            </a:r>
            <a:r>
              <a:rPr lang="mn-MN" sz="2000" dirty="0" smtClean="0">
                <a:latin typeface="Arial" panose="020B0604020202020204" pitchFamily="34" charset="0"/>
                <a:cs typeface="Arial" panose="020B0604020202020204" pitchFamily="34" charset="0"/>
              </a:rPr>
              <a:t>Аймгийн Мал эмнэлэгийн газар,Сумын Засаг дарга, Мал эмнэлэгийн үйлчилгээний нэгжтэй хамтран ажиллах гурвалсан гэрээний төлөвлөгөөний дагуу шөвөг яр өвчнөөс урьдчилан сэргийлэх вакцинжуулалтанд 3000 ишиг хамруулахаас 24 өрхийн 2968 ишиг хамруулж гүйцэтгэл 98.9%-тай, Боом өвчнөөс урьдчилан сэргийлэх вакцинд 1200 толгой мал хамруулахаас 2 өрхийн 1134 толгой мал хамруулж гүйцэтгэл 94.5%-тай байна.</a:t>
            </a:r>
            <a:endParaRPr lang="mn-MN"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452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228</TotalTime>
  <Words>668</Words>
  <Application>Microsoft Office PowerPoint</Application>
  <PresentationFormat>Widescreen</PresentationFormat>
  <Paragraphs>29</Paragraphs>
  <Slides>13</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Malgun Gothic</vt:lpstr>
      <vt:lpstr>0 Arial </vt:lpstr>
      <vt:lpstr>0 Opus Bold Italic</vt:lpstr>
      <vt:lpstr>Arial</vt:lpstr>
      <vt:lpstr>Calibri</vt:lpstr>
      <vt:lpstr>Helvetica</vt:lpstr>
      <vt:lpstr>Times New Roman</vt:lpstr>
      <vt:lpstr>Trebuchet MS</vt:lpstr>
      <vt:lpstr>Wingdings</vt:lpstr>
      <vt:lpstr>Wingdings 3</vt:lpstr>
      <vt:lpstr>Facet</vt:lpstr>
      <vt:lpstr>PowerPoint Presentation</vt:lpstr>
      <vt:lpstr>  Удирдлага зохион байгуулалтын хүрээнд:  </vt:lpstr>
      <vt:lpstr> Удирдлага зохион байгуулалтын хүрээнд: </vt:lpstr>
      <vt:lpstr>Удирдлага зохион байгуулалтын хүрээнд: </vt:lpstr>
      <vt:lpstr>   Боловсрол, Эрүүл мэнд, Соёлын салбарын                                 хүрээнд:</vt:lpstr>
      <vt:lpstr>Боловсрол, Эрүүл мэнд, Соёлын салбарын                            хүрээнд:</vt:lpstr>
      <vt:lpstr>        Хөдөө аж ахуйн салбарын хүрээнд:</vt:lpstr>
      <vt:lpstr>Хөдөө аж ахуйн салбарын хүрээнд:</vt:lpstr>
      <vt:lpstr>Мал эмнэлэгийн ажлын хүрээнд:</vt:lpstr>
      <vt:lpstr>Мал эмнэлэгийн ажлын хүрээнд:</vt:lpstr>
      <vt:lpstr>     Байгаль орчны салбарын ажлын хүрээнд:</vt:lpstr>
      <vt:lpstr> Хөдөлмөр,халамж, үйлчилгээний ажлын хүрээнд:</vt:lpstr>
      <vt:lpstr>            АНХААРАЛ   ХАНДУУЛСАНД                         БАЯРЛАЛАА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86</cp:revision>
  <dcterms:created xsi:type="dcterms:W3CDTF">2020-04-24T00:27:52Z</dcterms:created>
  <dcterms:modified xsi:type="dcterms:W3CDTF">2020-04-24T04:15:53Z</dcterms:modified>
</cp:coreProperties>
</file>