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8" r:id="rId3"/>
    <p:sldId id="259" r:id="rId4"/>
    <p:sldId id="266" r:id="rId5"/>
    <p:sldId id="267" r:id="rId6"/>
    <p:sldId id="260" r:id="rId7"/>
    <p:sldId id="261" r:id="rId8"/>
    <p:sldId id="262" r:id="rId9"/>
    <p:sldId id="268" r:id="rId10"/>
    <p:sldId id="269" r:id="rId11"/>
    <p:sldId id="263" r:id="rId12"/>
    <p:sldId id="265" r:id="rId13"/>
    <p:sldId id="271"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51CFD-34F4-4EE5-BD1E-7FAAF69AD58C}"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39851-CF17-4626-8E34-C81C7C934837}" type="slidenum">
              <a:rPr lang="en-US" smtClean="0"/>
              <a:t>‹#›</a:t>
            </a:fld>
            <a:endParaRPr lang="en-US"/>
          </a:p>
        </p:txBody>
      </p:sp>
    </p:spTree>
    <p:extLst>
      <p:ext uri="{BB962C8B-B14F-4D97-AF65-F5344CB8AC3E}">
        <p14:creationId xmlns:p14="http://schemas.microsoft.com/office/powerpoint/2010/main" val="220319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051CFD-34F4-4EE5-BD1E-7FAAF69AD58C}"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39851-CF17-4626-8E34-C81C7C934837}" type="slidenum">
              <a:rPr lang="en-US" smtClean="0"/>
              <a:t>‹#›</a:t>
            </a:fld>
            <a:endParaRPr lang="en-US"/>
          </a:p>
        </p:txBody>
      </p:sp>
    </p:spTree>
    <p:extLst>
      <p:ext uri="{BB962C8B-B14F-4D97-AF65-F5344CB8AC3E}">
        <p14:creationId xmlns:p14="http://schemas.microsoft.com/office/powerpoint/2010/main" val="275687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051CFD-34F4-4EE5-BD1E-7FAAF69AD58C}"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39851-CF17-4626-8E34-C81C7C93483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3901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051CFD-34F4-4EE5-BD1E-7FAAF69AD58C}"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39851-CF17-4626-8E34-C81C7C934837}" type="slidenum">
              <a:rPr lang="en-US" smtClean="0"/>
              <a:t>‹#›</a:t>
            </a:fld>
            <a:endParaRPr lang="en-US"/>
          </a:p>
        </p:txBody>
      </p:sp>
    </p:spTree>
    <p:extLst>
      <p:ext uri="{BB962C8B-B14F-4D97-AF65-F5344CB8AC3E}">
        <p14:creationId xmlns:p14="http://schemas.microsoft.com/office/powerpoint/2010/main" val="2773723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051CFD-34F4-4EE5-BD1E-7FAAF69AD58C}"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39851-CF17-4626-8E34-C81C7C93483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188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051CFD-34F4-4EE5-BD1E-7FAAF69AD58C}"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39851-CF17-4626-8E34-C81C7C934837}" type="slidenum">
              <a:rPr lang="en-US" smtClean="0"/>
              <a:t>‹#›</a:t>
            </a:fld>
            <a:endParaRPr lang="en-US"/>
          </a:p>
        </p:txBody>
      </p:sp>
    </p:spTree>
    <p:extLst>
      <p:ext uri="{BB962C8B-B14F-4D97-AF65-F5344CB8AC3E}">
        <p14:creationId xmlns:p14="http://schemas.microsoft.com/office/powerpoint/2010/main" val="2080543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051CFD-34F4-4EE5-BD1E-7FAAF69AD58C}"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39851-CF17-4626-8E34-C81C7C934837}" type="slidenum">
              <a:rPr lang="en-US" smtClean="0"/>
              <a:t>‹#›</a:t>
            </a:fld>
            <a:endParaRPr lang="en-US"/>
          </a:p>
        </p:txBody>
      </p:sp>
    </p:spTree>
    <p:extLst>
      <p:ext uri="{BB962C8B-B14F-4D97-AF65-F5344CB8AC3E}">
        <p14:creationId xmlns:p14="http://schemas.microsoft.com/office/powerpoint/2010/main" val="2912364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051CFD-34F4-4EE5-BD1E-7FAAF69AD58C}"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39851-CF17-4626-8E34-C81C7C934837}" type="slidenum">
              <a:rPr lang="en-US" smtClean="0"/>
              <a:t>‹#›</a:t>
            </a:fld>
            <a:endParaRPr lang="en-US"/>
          </a:p>
        </p:txBody>
      </p:sp>
    </p:spTree>
    <p:extLst>
      <p:ext uri="{BB962C8B-B14F-4D97-AF65-F5344CB8AC3E}">
        <p14:creationId xmlns:p14="http://schemas.microsoft.com/office/powerpoint/2010/main" val="154198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051CFD-34F4-4EE5-BD1E-7FAAF69AD58C}"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39851-CF17-4626-8E34-C81C7C934837}" type="slidenum">
              <a:rPr lang="en-US" smtClean="0"/>
              <a:t>‹#›</a:t>
            </a:fld>
            <a:endParaRPr lang="en-US"/>
          </a:p>
        </p:txBody>
      </p:sp>
    </p:spTree>
    <p:extLst>
      <p:ext uri="{BB962C8B-B14F-4D97-AF65-F5344CB8AC3E}">
        <p14:creationId xmlns:p14="http://schemas.microsoft.com/office/powerpoint/2010/main" val="422755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051CFD-34F4-4EE5-BD1E-7FAAF69AD58C}"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39851-CF17-4626-8E34-C81C7C934837}" type="slidenum">
              <a:rPr lang="en-US" smtClean="0"/>
              <a:t>‹#›</a:t>
            </a:fld>
            <a:endParaRPr lang="en-US"/>
          </a:p>
        </p:txBody>
      </p:sp>
    </p:spTree>
    <p:extLst>
      <p:ext uri="{BB962C8B-B14F-4D97-AF65-F5344CB8AC3E}">
        <p14:creationId xmlns:p14="http://schemas.microsoft.com/office/powerpoint/2010/main" val="12959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51CFD-34F4-4EE5-BD1E-7FAAF69AD58C}"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39851-CF17-4626-8E34-C81C7C934837}" type="slidenum">
              <a:rPr lang="en-US" smtClean="0"/>
              <a:t>‹#›</a:t>
            </a:fld>
            <a:endParaRPr lang="en-US"/>
          </a:p>
        </p:txBody>
      </p:sp>
    </p:spTree>
    <p:extLst>
      <p:ext uri="{BB962C8B-B14F-4D97-AF65-F5344CB8AC3E}">
        <p14:creationId xmlns:p14="http://schemas.microsoft.com/office/powerpoint/2010/main" val="2878272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051CFD-34F4-4EE5-BD1E-7FAAF69AD58C}" type="datetimeFigureOut">
              <a:rPr lang="en-US" smtClean="0"/>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39851-CF17-4626-8E34-C81C7C934837}" type="slidenum">
              <a:rPr lang="en-US" smtClean="0"/>
              <a:t>‹#›</a:t>
            </a:fld>
            <a:endParaRPr lang="en-US"/>
          </a:p>
        </p:txBody>
      </p:sp>
    </p:spTree>
    <p:extLst>
      <p:ext uri="{BB962C8B-B14F-4D97-AF65-F5344CB8AC3E}">
        <p14:creationId xmlns:p14="http://schemas.microsoft.com/office/powerpoint/2010/main" val="115069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051CFD-34F4-4EE5-BD1E-7FAAF69AD58C}" type="datetimeFigureOut">
              <a:rPr lang="en-US" smtClean="0"/>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39851-CF17-4626-8E34-C81C7C934837}" type="slidenum">
              <a:rPr lang="en-US" smtClean="0"/>
              <a:t>‹#›</a:t>
            </a:fld>
            <a:endParaRPr lang="en-US"/>
          </a:p>
        </p:txBody>
      </p:sp>
    </p:spTree>
    <p:extLst>
      <p:ext uri="{BB962C8B-B14F-4D97-AF65-F5344CB8AC3E}">
        <p14:creationId xmlns:p14="http://schemas.microsoft.com/office/powerpoint/2010/main" val="189435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51CFD-34F4-4EE5-BD1E-7FAAF69AD58C}" type="datetimeFigureOut">
              <a:rPr lang="en-US" smtClean="0"/>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39851-CF17-4626-8E34-C81C7C934837}" type="slidenum">
              <a:rPr lang="en-US" smtClean="0"/>
              <a:t>‹#›</a:t>
            </a:fld>
            <a:endParaRPr lang="en-US"/>
          </a:p>
        </p:txBody>
      </p:sp>
    </p:spTree>
    <p:extLst>
      <p:ext uri="{BB962C8B-B14F-4D97-AF65-F5344CB8AC3E}">
        <p14:creationId xmlns:p14="http://schemas.microsoft.com/office/powerpoint/2010/main" val="268294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051CFD-34F4-4EE5-BD1E-7FAAF69AD58C}"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39851-CF17-4626-8E34-C81C7C934837}" type="slidenum">
              <a:rPr lang="en-US" smtClean="0"/>
              <a:t>‹#›</a:t>
            </a:fld>
            <a:endParaRPr lang="en-US"/>
          </a:p>
        </p:txBody>
      </p:sp>
    </p:spTree>
    <p:extLst>
      <p:ext uri="{BB962C8B-B14F-4D97-AF65-F5344CB8AC3E}">
        <p14:creationId xmlns:p14="http://schemas.microsoft.com/office/powerpoint/2010/main" val="60153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39851-CF17-4626-8E34-C81C7C934837}" type="slidenum">
              <a:rPr lang="en-US" smtClean="0"/>
              <a:t>‹#›</a:t>
            </a:fld>
            <a:endParaRPr lang="en-US"/>
          </a:p>
        </p:txBody>
      </p:sp>
      <p:sp>
        <p:nvSpPr>
          <p:cNvPr id="5" name="Date Placeholder 4"/>
          <p:cNvSpPr>
            <a:spLocks noGrp="1"/>
          </p:cNvSpPr>
          <p:nvPr>
            <p:ph type="dt" sz="half" idx="10"/>
          </p:nvPr>
        </p:nvSpPr>
        <p:spPr/>
        <p:txBody>
          <a:bodyPr/>
          <a:lstStyle/>
          <a:p>
            <a:fld id="{A2051CFD-34F4-4EE5-BD1E-7FAAF69AD58C}" type="datetimeFigureOut">
              <a:rPr lang="en-US" smtClean="0"/>
              <a:t>5/8/2020</a:t>
            </a:fld>
            <a:endParaRPr lang="en-US"/>
          </a:p>
        </p:txBody>
      </p:sp>
    </p:spTree>
    <p:extLst>
      <p:ext uri="{BB962C8B-B14F-4D97-AF65-F5344CB8AC3E}">
        <p14:creationId xmlns:p14="http://schemas.microsoft.com/office/powerpoint/2010/main" val="342813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051CFD-34F4-4EE5-BD1E-7FAAF69AD58C}" type="datetimeFigureOut">
              <a:rPr lang="en-US" smtClean="0"/>
              <a:t>5/8/2020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1C39851-CF17-4626-8E34-C81C7C934837}" type="slidenum">
              <a:rPr lang="en-US" smtClean="0"/>
              <a:t>‹#›</a:t>
            </a:fld>
            <a:endParaRPr lang="en-US"/>
          </a:p>
        </p:txBody>
      </p:sp>
    </p:spTree>
    <p:extLst>
      <p:ext uri="{BB962C8B-B14F-4D97-AF65-F5344CB8AC3E}">
        <p14:creationId xmlns:p14="http://schemas.microsoft.com/office/powerpoint/2010/main" val="42271876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4334341" y="139337"/>
            <a:ext cx="2971800" cy="3019444"/>
          </a:xfrm>
          <a:prstGeom prst="ellipse">
            <a:avLst/>
          </a:prstGeom>
          <a:ln>
            <a:noFill/>
          </a:ln>
          <a:effectLst>
            <a:softEdge rad="112500"/>
          </a:effectLst>
        </p:spPr>
      </p:pic>
      <p:sp>
        <p:nvSpPr>
          <p:cNvPr id="5" name="Rectangle 4"/>
          <p:cNvSpPr/>
          <p:nvPr/>
        </p:nvSpPr>
        <p:spPr>
          <a:xfrm>
            <a:off x="1763486" y="3599544"/>
            <a:ext cx="8425543" cy="2800767"/>
          </a:xfrm>
          <a:prstGeom prst="rect">
            <a:avLst/>
          </a:prstGeom>
        </p:spPr>
        <p:txBody>
          <a:bodyPr wrap="square">
            <a:spAutoFit/>
          </a:bodyPr>
          <a:lstStyle/>
          <a:p>
            <a:pPr algn="ctr"/>
            <a:r>
              <a:rPr lang="mn-MN" sz="4400" b="1" dirty="0">
                <a:solidFill>
                  <a:schemeClr val="tx2">
                    <a:lumMod val="50000"/>
                  </a:schemeClr>
                </a:solidFill>
                <a:latin typeface="0 Arial "/>
                <a:cs typeface="Times New Roman" pitchFamily="18" charset="0"/>
              </a:rPr>
              <a:t>ГОВЬСҮМБЭР АЙМГИЙН</a:t>
            </a:r>
          </a:p>
          <a:p>
            <a:pPr algn="ctr"/>
            <a:r>
              <a:rPr lang="mn-MN" sz="4400" b="1" dirty="0">
                <a:solidFill>
                  <a:schemeClr val="tx2">
                    <a:lumMod val="50000"/>
                  </a:schemeClr>
                </a:solidFill>
                <a:latin typeface="0 Arial "/>
                <a:cs typeface="Times New Roman" pitchFamily="18" charset="0"/>
              </a:rPr>
              <a:t> БАЯНТАЛ СУМ</a:t>
            </a:r>
          </a:p>
          <a:p>
            <a:pPr algn="ctr"/>
            <a:r>
              <a:rPr lang="en-US" sz="4400" b="1" dirty="0">
                <a:solidFill>
                  <a:schemeClr val="tx2">
                    <a:lumMod val="50000"/>
                  </a:schemeClr>
                </a:solidFill>
                <a:latin typeface="Times New Roman" pitchFamily="18" charset="0"/>
                <a:cs typeface="Times New Roman" pitchFamily="18" charset="0"/>
              </a:rPr>
              <a:t/>
            </a:r>
            <a:br>
              <a:rPr lang="en-US" sz="4400" b="1" dirty="0">
                <a:solidFill>
                  <a:schemeClr val="tx2">
                    <a:lumMod val="50000"/>
                  </a:schemeClr>
                </a:solidFill>
                <a:latin typeface="Times New Roman" pitchFamily="18" charset="0"/>
                <a:cs typeface="Times New Roman" pitchFamily="18" charset="0"/>
              </a:rPr>
            </a:br>
            <a:r>
              <a:rPr lang="en-US" sz="4400" b="1" dirty="0" smtClean="0">
                <a:solidFill>
                  <a:schemeClr val="tx2">
                    <a:lumMod val="50000"/>
                  </a:schemeClr>
                </a:solidFill>
                <a:latin typeface="Times New Roman" pitchFamily="18" charset="0"/>
                <a:cs typeface="Times New Roman" pitchFamily="18" charset="0"/>
              </a:rPr>
              <a:t>2020.05.11</a:t>
            </a:r>
            <a:endParaRPr lang="en-US" sz="440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932754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185" y="123825"/>
            <a:ext cx="10510393" cy="1325563"/>
          </a:xfrm>
        </p:spPr>
        <p:txBody>
          <a:bodyPr>
            <a:normAutofit/>
          </a:bodyPr>
          <a:lstStyle/>
          <a:p>
            <a:r>
              <a:rPr lang="mn-MN" sz="2800" b="1" dirty="0" smtClean="0">
                <a:solidFill>
                  <a:schemeClr val="accent1">
                    <a:lumMod val="50000"/>
                  </a:schemeClr>
                </a:solidFill>
                <a:latin typeface="0 Arial " pitchFamily="34" charset="-52"/>
                <a:cs typeface="Times New Roman" pitchFamily="18" charset="0"/>
              </a:rPr>
              <a:t>  </a:t>
            </a:r>
            <a:r>
              <a:rPr lang="en-US" sz="2800" b="1" dirty="0" smtClean="0">
                <a:solidFill>
                  <a:schemeClr val="accent1">
                    <a:lumMod val="50000"/>
                  </a:schemeClr>
                </a:solidFill>
                <a:latin typeface="0 Arial " pitchFamily="34" charset="-52"/>
                <a:cs typeface="Times New Roman" pitchFamily="18" charset="0"/>
              </a:rPr>
              <a:t/>
            </a:r>
            <a:br>
              <a:rPr lang="en-US" sz="2800" b="1" dirty="0" smtClean="0">
                <a:solidFill>
                  <a:schemeClr val="accent1">
                    <a:lumMod val="50000"/>
                  </a:schemeClr>
                </a:solidFill>
                <a:latin typeface="0 Arial " pitchFamily="34" charset="-52"/>
                <a:cs typeface="Times New Roman" pitchFamily="18" charset="0"/>
              </a:rPr>
            </a:br>
            <a:r>
              <a:rPr lang="en-US" sz="2800" b="1" dirty="0">
                <a:solidFill>
                  <a:schemeClr val="accent1">
                    <a:lumMod val="50000"/>
                  </a:schemeClr>
                </a:solidFill>
                <a:latin typeface="0 Arial " pitchFamily="34" charset="-52"/>
                <a:cs typeface="Times New Roman" pitchFamily="18" charset="0"/>
              </a:rPr>
              <a:t> </a:t>
            </a:r>
            <a:r>
              <a:rPr lang="en-US" sz="2800" b="1" dirty="0" smtClean="0">
                <a:solidFill>
                  <a:schemeClr val="accent1">
                    <a:lumMod val="50000"/>
                  </a:schemeClr>
                </a:solidFill>
                <a:latin typeface="0 Arial " pitchFamily="34" charset="-52"/>
                <a:cs typeface="Times New Roman" pitchFamily="18" charset="0"/>
              </a:rPr>
              <a:t> </a:t>
            </a:r>
            <a:r>
              <a:rPr lang="mn-MN" sz="2800" b="1" dirty="0" smtClean="0">
                <a:solidFill>
                  <a:schemeClr val="tx1"/>
                </a:solidFill>
                <a:latin typeface="0 Arial " pitchFamily="34" charset="-52"/>
                <a:cs typeface="Times New Roman" pitchFamily="18" charset="0"/>
              </a:rPr>
              <a:t>Боловсрол</a:t>
            </a:r>
            <a:r>
              <a:rPr lang="mn-MN" sz="2800" b="1" dirty="0">
                <a:solidFill>
                  <a:schemeClr val="tx1"/>
                </a:solidFill>
                <a:latin typeface="0 Arial " pitchFamily="34" charset="-52"/>
                <a:cs typeface="Times New Roman" pitchFamily="18" charset="0"/>
              </a:rPr>
              <a:t>, Эрүүл мэнд, Соёлын салбарын хүрээнд:</a:t>
            </a:r>
            <a:endParaRPr lang="en-US" sz="2800" dirty="0">
              <a:solidFill>
                <a:schemeClr val="tx1"/>
              </a:solidFill>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21214" y="230188"/>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44137" y="1689854"/>
            <a:ext cx="4799256" cy="830997"/>
          </a:xfrm>
          <a:prstGeom prst="rect">
            <a:avLst/>
          </a:prstGeom>
        </p:spPr>
        <p:txBody>
          <a:bodyPr wrap="square">
            <a:spAutoFit/>
          </a:bodyPr>
          <a:lstStyle/>
          <a:p>
            <a:r>
              <a:rPr lang="mn-MN" sz="2400" b="1" dirty="0" smtClean="0">
                <a:latin typeface="0 Arial "/>
              </a:rPr>
              <a:t>Эмнэлгийн </a:t>
            </a:r>
            <a:r>
              <a:rPr lang="mn-MN" sz="2400" b="1" dirty="0">
                <a:latin typeface="0 Arial "/>
              </a:rPr>
              <a:t>тусламж </a:t>
            </a:r>
            <a:r>
              <a:rPr lang="mn-MN" sz="2400" b="1" dirty="0" smtClean="0">
                <a:latin typeface="0 Arial "/>
              </a:rPr>
              <a:t>үйлчилгээ:</a:t>
            </a:r>
            <a:endParaRPr lang="en-US" sz="2400" b="1" dirty="0"/>
          </a:p>
        </p:txBody>
      </p:sp>
      <p:sp>
        <p:nvSpPr>
          <p:cNvPr id="6" name="Rectangle 5"/>
          <p:cNvSpPr/>
          <p:nvPr/>
        </p:nvSpPr>
        <p:spPr>
          <a:xfrm>
            <a:off x="795085" y="2660077"/>
            <a:ext cx="5915296" cy="3693319"/>
          </a:xfrm>
          <a:prstGeom prst="rect">
            <a:avLst/>
          </a:prstGeom>
        </p:spPr>
        <p:txBody>
          <a:bodyPr wrap="square">
            <a:spAutoFit/>
          </a:bodyPr>
          <a:lstStyle/>
          <a:p>
            <a:pPr marL="285750" indent="-285750">
              <a:buFont typeface="Wingdings" panose="05000000000000000000" pitchFamily="2" charset="2"/>
              <a:buChar char="Ø"/>
            </a:pPr>
            <a:r>
              <a:rPr lang="mn-MN" sz="2400" dirty="0">
                <a:latin typeface="0 Arial "/>
              </a:rPr>
              <a:t>Нийт үзлэг -</a:t>
            </a:r>
            <a:r>
              <a:rPr lang="en-US" sz="2400" dirty="0"/>
              <a:t>213</a:t>
            </a:r>
            <a:endParaRPr lang="mn-MN" sz="2400" dirty="0">
              <a:latin typeface="0 Arial "/>
            </a:endParaRPr>
          </a:p>
          <a:p>
            <a:pPr marL="285750" indent="-285750">
              <a:buFont typeface="Wingdings" panose="05000000000000000000" pitchFamily="2" charset="2"/>
              <a:buChar char="Ø"/>
            </a:pPr>
            <a:r>
              <a:rPr lang="mn-MN" sz="2400" dirty="0">
                <a:latin typeface="0 Arial "/>
              </a:rPr>
              <a:t>Эр</a:t>
            </a:r>
            <a:r>
              <a:rPr lang="en-US" sz="2400" dirty="0"/>
              <a:t>  96</a:t>
            </a:r>
            <a:endParaRPr lang="mn-MN" sz="2400" dirty="0">
              <a:latin typeface="0 Arial "/>
            </a:endParaRPr>
          </a:p>
          <a:p>
            <a:pPr marL="285750" indent="-285750">
              <a:buFont typeface="Wingdings" panose="05000000000000000000" pitchFamily="2" charset="2"/>
              <a:buChar char="Ø"/>
            </a:pPr>
            <a:r>
              <a:rPr lang="mn-MN" sz="2400" dirty="0">
                <a:latin typeface="0 Arial "/>
              </a:rPr>
              <a:t>Эм</a:t>
            </a:r>
            <a:r>
              <a:rPr lang="en-US" sz="2400" dirty="0"/>
              <a:t> 117</a:t>
            </a:r>
            <a:endParaRPr lang="mn-MN" sz="2400" dirty="0">
              <a:latin typeface="0 Arial "/>
            </a:endParaRPr>
          </a:p>
          <a:p>
            <a:pPr marL="285750" indent="-285750">
              <a:buFont typeface="Wingdings" panose="05000000000000000000" pitchFamily="2" charset="2"/>
              <a:buChar char="§"/>
            </a:pPr>
            <a:r>
              <a:rPr lang="mn-MN" sz="2400" dirty="0" smtClean="0">
                <a:latin typeface="0 Arial "/>
              </a:rPr>
              <a:t>Дуудлага -нийт </a:t>
            </a:r>
            <a:r>
              <a:rPr lang="en-US" sz="2400" dirty="0"/>
              <a:t>-23</a:t>
            </a:r>
            <a:endParaRPr lang="mn-MN" sz="2400" dirty="0">
              <a:latin typeface="0 Arial "/>
            </a:endParaRPr>
          </a:p>
          <a:p>
            <a:pPr marL="285750" indent="-285750">
              <a:buFont typeface="Wingdings" panose="05000000000000000000" pitchFamily="2" charset="2"/>
              <a:buChar char="§"/>
            </a:pPr>
            <a:r>
              <a:rPr lang="mn-MN" sz="2400" dirty="0">
                <a:latin typeface="0 Arial "/>
              </a:rPr>
              <a:t>Алсын дуудлага- </a:t>
            </a:r>
            <a:r>
              <a:rPr lang="en-US" sz="2400" dirty="0"/>
              <a:t>3</a:t>
            </a:r>
            <a:endParaRPr lang="mn-MN" sz="2400" dirty="0">
              <a:latin typeface="0 Arial "/>
            </a:endParaRPr>
          </a:p>
          <a:p>
            <a:pPr marL="285750" indent="-285750">
              <a:buFont typeface="Wingdings" panose="05000000000000000000" pitchFamily="2" charset="2"/>
              <a:buChar char="§"/>
            </a:pPr>
            <a:r>
              <a:rPr lang="mn-MN" sz="2400" dirty="0">
                <a:latin typeface="0 Arial "/>
              </a:rPr>
              <a:t>Ойрын дуудлага -</a:t>
            </a:r>
            <a:r>
              <a:rPr lang="en-US" sz="2400" dirty="0"/>
              <a:t>20</a:t>
            </a:r>
            <a:endParaRPr lang="mn-MN" sz="2400" dirty="0">
              <a:latin typeface="0 Arial "/>
            </a:endParaRPr>
          </a:p>
          <a:p>
            <a:pPr marL="285750" indent="-285750">
              <a:buFont typeface="Wingdings" panose="05000000000000000000" pitchFamily="2" charset="2"/>
              <a:buChar char="Ø"/>
            </a:pPr>
            <a:r>
              <a:rPr lang="mn-MN" sz="2400" dirty="0">
                <a:latin typeface="0 Arial "/>
              </a:rPr>
              <a:t>Хэвтэн эмчлүүлсэн үйлчлүүлэгч-</a:t>
            </a:r>
            <a:r>
              <a:rPr lang="en-US" sz="2400" dirty="0"/>
              <a:t>5</a:t>
            </a:r>
            <a:endParaRPr lang="mn-MN" sz="2400" dirty="0">
              <a:latin typeface="0 Arial "/>
            </a:endParaRPr>
          </a:p>
          <a:p>
            <a:pPr marL="285750" indent="-285750">
              <a:buFont typeface="Wingdings" panose="05000000000000000000" pitchFamily="2" charset="2"/>
              <a:buChar char="Ø"/>
            </a:pPr>
            <a:r>
              <a:rPr lang="mn-MN" sz="2400" dirty="0">
                <a:latin typeface="0 Arial "/>
              </a:rPr>
              <a:t>Яаралтай тусламжийн тасгаар үйлчлүүлсэн үйлчлүүлэгч -</a:t>
            </a:r>
            <a:r>
              <a:rPr lang="en-US" sz="2400" dirty="0" smtClean="0"/>
              <a:t>12</a:t>
            </a:r>
            <a:endParaRPr lang="mn-MN" sz="2400" dirty="0">
              <a:latin typeface="0 Arial "/>
            </a:endParaRPr>
          </a:p>
          <a:p>
            <a:endParaRPr lang="mn-MN" dirty="0">
              <a:latin typeface="0 Arial "/>
            </a:endParaRPr>
          </a:p>
        </p:txBody>
      </p:sp>
      <p:sp>
        <p:nvSpPr>
          <p:cNvPr id="7" name="Rectangle 6"/>
          <p:cNvSpPr/>
          <p:nvPr/>
        </p:nvSpPr>
        <p:spPr>
          <a:xfrm>
            <a:off x="6096000" y="2443366"/>
            <a:ext cx="6096000" cy="1938992"/>
          </a:xfrm>
          <a:prstGeom prst="rect">
            <a:avLst/>
          </a:prstGeom>
        </p:spPr>
        <p:txBody>
          <a:bodyPr>
            <a:spAutoFit/>
          </a:bodyPr>
          <a:lstStyle/>
          <a:p>
            <a:pPr marL="285750" indent="-285750">
              <a:buFont typeface="Arial" panose="020B0604020202020204" pitchFamily="34" charset="0"/>
              <a:buChar char="•"/>
            </a:pPr>
            <a:r>
              <a:rPr lang="mn-MN" sz="2400" dirty="0">
                <a:latin typeface="0 Arial "/>
              </a:rPr>
              <a:t>Өдрийн эмчилгээ</a:t>
            </a:r>
            <a:r>
              <a:rPr lang="en-US" sz="2400" dirty="0"/>
              <a:t>-5</a:t>
            </a:r>
          </a:p>
          <a:p>
            <a:pPr marL="285750" indent="-285750">
              <a:buFont typeface="Arial" panose="020B0604020202020204" pitchFamily="34" charset="0"/>
              <a:buChar char="•"/>
            </a:pPr>
            <a:r>
              <a:rPr lang="mn-MN" sz="2400" dirty="0">
                <a:latin typeface="0 Arial "/>
              </a:rPr>
              <a:t>Сэргээн засах эмчилгээ</a:t>
            </a:r>
            <a:r>
              <a:rPr lang="en-US" sz="2400" dirty="0"/>
              <a:t>-7</a:t>
            </a:r>
          </a:p>
          <a:p>
            <a:pPr marL="285750" indent="-285750">
              <a:buFont typeface="Arial" panose="020B0604020202020204" pitchFamily="34" charset="0"/>
              <a:buChar char="•"/>
            </a:pPr>
            <a:r>
              <a:rPr lang="mn-MN" sz="2400" dirty="0">
                <a:latin typeface="0 Arial "/>
              </a:rPr>
              <a:t>Гэрийн тусламж үйлчилгээ</a:t>
            </a:r>
            <a:r>
              <a:rPr lang="en-US" sz="2400" dirty="0"/>
              <a:t>-9</a:t>
            </a:r>
          </a:p>
          <a:p>
            <a:pPr marL="285750" indent="-285750">
              <a:buFont typeface="Arial" panose="020B0604020202020204" pitchFamily="34" charset="0"/>
              <a:buChar char="•"/>
            </a:pPr>
            <a:r>
              <a:rPr lang="mn-MN" sz="2400" dirty="0">
                <a:latin typeface="0 Arial "/>
              </a:rPr>
              <a:t>Оношлогоо шинжилгээ</a:t>
            </a:r>
            <a:r>
              <a:rPr lang="en-US" sz="2400" dirty="0"/>
              <a:t>-74 </a:t>
            </a:r>
            <a:r>
              <a:rPr lang="mn-MN" sz="2400" dirty="0">
                <a:latin typeface="0 Arial "/>
              </a:rPr>
              <a:t>хүнд </a:t>
            </a:r>
            <a:r>
              <a:rPr lang="en-US" sz="2400" dirty="0"/>
              <a:t>11 </a:t>
            </a:r>
            <a:r>
              <a:rPr lang="mn-MN" sz="2400" dirty="0">
                <a:latin typeface="0 Arial "/>
              </a:rPr>
              <a:t>нэр төрлийн шинжилгээ хийгдсэн байна.</a:t>
            </a:r>
          </a:p>
        </p:txBody>
      </p:sp>
      <p:sp>
        <p:nvSpPr>
          <p:cNvPr id="8" name="Rectangle 7"/>
          <p:cNvSpPr/>
          <p:nvPr/>
        </p:nvSpPr>
        <p:spPr>
          <a:xfrm>
            <a:off x="6710381" y="1761711"/>
            <a:ext cx="4671792" cy="461665"/>
          </a:xfrm>
          <a:prstGeom prst="rect">
            <a:avLst/>
          </a:prstGeom>
        </p:spPr>
        <p:txBody>
          <a:bodyPr wrap="none">
            <a:spAutoFit/>
          </a:bodyPr>
          <a:lstStyle/>
          <a:p>
            <a:r>
              <a:rPr lang="mn-MN" sz="2400" b="1" dirty="0">
                <a:latin typeface="0 Arial "/>
              </a:rPr>
              <a:t>ЭМД</a:t>
            </a:r>
            <a:r>
              <a:rPr lang="en-US" sz="2400" b="1" dirty="0"/>
              <a:t>-</a:t>
            </a:r>
            <a:r>
              <a:rPr lang="mn-MN" sz="2400" b="1" dirty="0">
                <a:latin typeface="0 Arial "/>
              </a:rPr>
              <a:t>ийн тусламж үйлчилгээ</a:t>
            </a:r>
            <a:r>
              <a:rPr lang="mn-MN" b="1" dirty="0">
                <a:latin typeface="0 Arial "/>
              </a:rPr>
              <a:t>:</a:t>
            </a:r>
          </a:p>
        </p:txBody>
      </p:sp>
      <p:sp>
        <p:nvSpPr>
          <p:cNvPr id="9" name="Rectangle 8"/>
          <p:cNvSpPr/>
          <p:nvPr/>
        </p:nvSpPr>
        <p:spPr>
          <a:xfrm>
            <a:off x="6248400" y="4725568"/>
            <a:ext cx="5495109" cy="1200329"/>
          </a:xfrm>
          <a:prstGeom prst="rect">
            <a:avLst/>
          </a:prstGeom>
        </p:spPr>
        <p:txBody>
          <a:bodyPr wrap="square">
            <a:spAutoFit/>
          </a:bodyPr>
          <a:lstStyle/>
          <a:p>
            <a:pPr marL="342900" indent="-342900" algn="just">
              <a:buFont typeface="Wingdings" panose="05000000000000000000" pitchFamily="2" charset="2"/>
              <a:buChar char="Ø"/>
            </a:pPr>
            <a:r>
              <a:rPr lang="mn-MN" sz="2400" dirty="0">
                <a:latin typeface="0 Arial "/>
              </a:rPr>
              <a:t>Нийт давхардсан тоогоор </a:t>
            </a:r>
            <a:r>
              <a:rPr lang="en-US" sz="2400" dirty="0"/>
              <a:t>221 </a:t>
            </a:r>
            <a:r>
              <a:rPr lang="mn-MN" sz="2400" dirty="0" smtClean="0">
                <a:latin typeface="0 Arial "/>
              </a:rPr>
              <a:t> </a:t>
            </a:r>
            <a:r>
              <a:rPr lang="mn-MN" sz="2400" dirty="0">
                <a:latin typeface="0 Arial "/>
              </a:rPr>
              <a:t>иргэний </a:t>
            </a:r>
            <a:r>
              <a:rPr lang="mn-MN" sz="2400" dirty="0" smtClean="0">
                <a:latin typeface="0 Arial "/>
              </a:rPr>
              <a:t>халууныг  үзэж  зөвлөмж</a:t>
            </a:r>
          </a:p>
          <a:p>
            <a:pPr algn="just"/>
            <a:r>
              <a:rPr lang="mn-MN" sz="2400" dirty="0" smtClean="0">
                <a:latin typeface="0 Arial "/>
              </a:rPr>
              <a:t>зөвлөгөө </a:t>
            </a:r>
            <a:r>
              <a:rPr lang="mn-MN" sz="2400" dirty="0">
                <a:latin typeface="0 Arial "/>
              </a:rPr>
              <a:t>өгөөд байна.</a:t>
            </a:r>
            <a:endParaRPr lang="en-US" sz="2400" dirty="0"/>
          </a:p>
        </p:txBody>
      </p:sp>
    </p:spTree>
    <p:extLst>
      <p:ext uri="{BB962C8B-B14F-4D97-AF65-F5344CB8AC3E}">
        <p14:creationId xmlns:p14="http://schemas.microsoft.com/office/powerpoint/2010/main" val="248307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750" y="365125"/>
            <a:ext cx="9781050" cy="1325563"/>
          </a:xfrm>
        </p:spPr>
        <p:txBody>
          <a:bodyPr/>
          <a:lstStyle/>
          <a:p>
            <a:r>
              <a:rPr lang="en-US" dirty="0" smtClean="0">
                <a:solidFill>
                  <a:schemeClr val="accent1">
                    <a:lumMod val="50000"/>
                  </a:schemeClr>
                </a:solidFill>
                <a:latin typeface="0 Arial " pitchFamily="34" charset="-52"/>
              </a:rPr>
              <a:t>     </a:t>
            </a:r>
            <a:r>
              <a:rPr lang="mn-MN" dirty="0" smtClean="0">
                <a:solidFill>
                  <a:schemeClr val="tx1"/>
                </a:solidFill>
                <a:latin typeface="0 Arial " pitchFamily="34" charset="-52"/>
              </a:rPr>
              <a:t>Хөдөө </a:t>
            </a:r>
            <a:r>
              <a:rPr lang="mn-MN" dirty="0">
                <a:solidFill>
                  <a:schemeClr val="tx1"/>
                </a:solidFill>
                <a:latin typeface="0 Arial " pitchFamily="34" charset="-52"/>
              </a:rPr>
              <a:t>аж ахуйн салбарын хүрээнд:</a:t>
            </a:r>
            <a:endParaRPr lang="en-US" dirty="0">
              <a:solidFill>
                <a:schemeClr val="tx1"/>
              </a:solidFill>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338779" y="265929"/>
            <a:ext cx="1233971" cy="1219200"/>
          </a:xfrm>
          <a:prstGeom prst="rect">
            <a:avLst/>
          </a:prstGeom>
          <a:ln>
            <a:noFill/>
          </a:ln>
          <a:effectLst>
            <a:outerShdw blurRad="292100" dist="139700" dir="2700000" algn="tl" rotWithShape="0">
              <a:srgbClr val="333333">
                <a:alpha val="65000"/>
              </a:srgbClr>
            </a:outerShdw>
          </a:effectLst>
        </p:spPr>
      </p:pic>
      <p:pic>
        <p:nvPicPr>
          <p:cNvPr id="5" name="Picture 18" descr="Image may contain: one or more people, people standing, child, outdoor and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18" y="1591490"/>
            <a:ext cx="3733796" cy="33723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Image may contain: one or more people, people standing, sky, beach, outdoor and na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1182" y="1591490"/>
            <a:ext cx="3920041" cy="33723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may contain: one or more people, people standing, sky, outdoor and n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1851" y="1591490"/>
            <a:ext cx="3747635" cy="33723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8858" y="4937759"/>
            <a:ext cx="11790000" cy="2308324"/>
          </a:xfrm>
          <a:prstGeom prst="rect">
            <a:avLst/>
          </a:prstGeom>
        </p:spPr>
        <p:txBody>
          <a:bodyPr wrap="square">
            <a:spAutoFit/>
          </a:bodyPr>
          <a:lstStyle/>
          <a:p>
            <a:pPr algn="just"/>
            <a:r>
              <a:rPr lang="mn-MN" dirty="0" smtClean="0">
                <a:solidFill>
                  <a:srgbClr val="1D2129"/>
                </a:solidFill>
                <a:latin typeface="0 Arial "/>
              </a:rPr>
              <a:t>    Бэлчээрийн </a:t>
            </a:r>
            <a:r>
              <a:rPr lang="mn-MN" dirty="0">
                <a:solidFill>
                  <a:srgbClr val="1D2129"/>
                </a:solidFill>
                <a:latin typeface="0 Arial "/>
              </a:rPr>
              <a:t>хөнөөгч мэрэгч амьтантай тэмцэх ажлыг зохион байгуулах сумын ажлын хэсгийн бүрэлдэхүүн оготоно устгалд ажиллаж буй иргэдэд газар дээр нь очиж мэргэжил арга зүйн зөвлөгөө өгч, малын бэлчээр нь орж буй малчдыг журмын дагуу татан </a:t>
            </a:r>
            <a:r>
              <a:rPr lang="mn-MN" dirty="0" smtClean="0">
                <a:solidFill>
                  <a:srgbClr val="1D2129"/>
                </a:solidFill>
                <a:latin typeface="0 Arial "/>
              </a:rPr>
              <a:t>оролцуулж, </a:t>
            </a:r>
            <a:r>
              <a:rPr lang="mn-MN" dirty="0">
                <a:solidFill>
                  <a:srgbClr val="1D2129"/>
                </a:solidFill>
                <a:latin typeface="0 Arial "/>
              </a:rPr>
              <a:t>шаардлагатай утагч аппарат 2ш, шланк зэргийг хүлээлгэн өгч ажил байдалтай нь </a:t>
            </a:r>
            <a:r>
              <a:rPr lang="mn-MN" dirty="0" smtClean="0">
                <a:solidFill>
                  <a:srgbClr val="1D2129"/>
                </a:solidFill>
                <a:latin typeface="0 Arial "/>
              </a:rPr>
              <a:t>танилцлаа. </a:t>
            </a:r>
            <a:r>
              <a:rPr lang="mn-MN" dirty="0" smtClean="0">
                <a:latin typeface="0 Arial "/>
              </a:rPr>
              <a:t>“</a:t>
            </a:r>
            <a:r>
              <a:rPr lang="mn-MN" dirty="0" smtClean="0">
                <a:latin typeface="0 Arial "/>
              </a:rPr>
              <a:t>Бэлчээр </a:t>
            </a:r>
            <a:r>
              <a:rPr lang="mn-MN" dirty="0">
                <a:latin typeface="0 Arial "/>
              </a:rPr>
              <a:t>хамгаалал” нийтийг </a:t>
            </a:r>
            <a:r>
              <a:rPr lang="mn-MN" dirty="0" smtClean="0">
                <a:latin typeface="0 Arial "/>
              </a:rPr>
              <a:t>хамарсан  </a:t>
            </a:r>
            <a:r>
              <a:rPr lang="mn-MN" dirty="0">
                <a:latin typeface="0 Arial "/>
              </a:rPr>
              <a:t>ажилд хөдөлмөр эрхлээгүй,хөдөлмөрийн насны 7 </a:t>
            </a:r>
            <a:r>
              <a:rPr lang="mn-MN" dirty="0" smtClean="0">
                <a:latin typeface="0 Arial "/>
              </a:rPr>
              <a:t>иргэнийг ажиллуулж </a:t>
            </a:r>
            <a:r>
              <a:rPr lang="mn-MN" dirty="0">
                <a:latin typeface="0 Arial "/>
              </a:rPr>
              <a:t>байна</a:t>
            </a:r>
            <a:r>
              <a:rPr lang="mn-MN" dirty="0" smtClean="0">
                <a:latin typeface="0 Arial "/>
              </a:rPr>
              <a:t>.  Хөдөлмөр эрхлэлтийг дэмжих сангаас тухайн иргэдэд ажлын хөлс, хөдөлмөр хамгааллын хувцас хэрэглэл олгосон.</a:t>
            </a:r>
            <a:r>
              <a:rPr lang="mn-MN" dirty="0" smtClean="0">
                <a:solidFill>
                  <a:srgbClr val="1D2129"/>
                </a:solidFill>
                <a:latin typeface="0 Arial "/>
              </a:rPr>
              <a:t> </a:t>
            </a:r>
            <a:r>
              <a:rPr lang="mn-MN" dirty="0">
                <a:solidFill>
                  <a:srgbClr val="1D2129"/>
                </a:solidFill>
                <a:latin typeface="0 Arial "/>
              </a:rPr>
              <a:t>Сумын ажлын хэсгийн гишүүд өдөр өдрөөр хяналт тавин </a:t>
            </a:r>
            <a:r>
              <a:rPr lang="mn-MN" dirty="0" smtClean="0">
                <a:solidFill>
                  <a:srgbClr val="1D2129"/>
                </a:solidFill>
                <a:latin typeface="0 Arial "/>
              </a:rPr>
              <a:t>ажиллаж </a:t>
            </a:r>
            <a:r>
              <a:rPr lang="mn-MN" dirty="0">
                <a:solidFill>
                  <a:srgbClr val="1D2129"/>
                </a:solidFill>
                <a:latin typeface="0 Arial "/>
              </a:rPr>
              <a:t>байна.</a:t>
            </a:r>
            <a:endParaRPr lang="en-US" dirty="0"/>
          </a:p>
          <a:p>
            <a:pPr algn="just"/>
            <a:endParaRPr lang="en-US" dirty="0"/>
          </a:p>
        </p:txBody>
      </p:sp>
    </p:spTree>
    <p:extLst>
      <p:ext uri="{BB962C8B-B14F-4D97-AF65-F5344CB8AC3E}">
        <p14:creationId xmlns:p14="http://schemas.microsoft.com/office/powerpoint/2010/main" val="425220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750" y="256996"/>
            <a:ext cx="9781050" cy="1325563"/>
          </a:xfrm>
        </p:spPr>
        <p:txBody>
          <a:bodyPr>
            <a:normAutofit/>
          </a:bodyPr>
          <a:lstStyle/>
          <a:p>
            <a:r>
              <a:rPr lang="en-US" sz="3600" dirty="0" smtClean="0">
                <a:solidFill>
                  <a:schemeClr val="accent1">
                    <a:lumMod val="50000"/>
                  </a:schemeClr>
                </a:solidFill>
                <a:latin typeface="0 Arial "/>
              </a:rPr>
              <a:t>    </a:t>
            </a:r>
            <a:r>
              <a:rPr lang="mn-MN" sz="3200" dirty="0" smtClean="0">
                <a:solidFill>
                  <a:schemeClr val="tx1"/>
                </a:solidFill>
                <a:latin typeface="0 Arial "/>
              </a:rPr>
              <a:t>Худалдан авах ажиллагааны ажлын </a:t>
            </a:r>
            <a:r>
              <a:rPr lang="mn-MN" sz="3200" dirty="0">
                <a:solidFill>
                  <a:schemeClr val="tx1"/>
                </a:solidFill>
                <a:latin typeface="0 Arial "/>
              </a:rPr>
              <a:t>хүрээнд:</a:t>
            </a:r>
            <a:endParaRPr lang="en-US" sz="3200" dirty="0">
              <a:solidFill>
                <a:schemeClr val="tx1"/>
              </a:solidFill>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338779" y="230188"/>
            <a:ext cx="1233971" cy="1219200"/>
          </a:xfrm>
          <a:prstGeom prst="rect">
            <a:avLst/>
          </a:prstGeom>
          <a:ln>
            <a:noFill/>
          </a:ln>
          <a:effectLst>
            <a:outerShdw blurRad="292100" dist="139700" dir="2700000" algn="tl" rotWithShape="0">
              <a:srgbClr val="333333">
                <a:alpha val="65000"/>
              </a:srgbClr>
            </a:outerShdw>
          </a:effectLst>
        </p:spPr>
      </p:pic>
      <p:pic>
        <p:nvPicPr>
          <p:cNvPr id="6148" name="Picture 4" descr="Image may contain: shoes and out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9975" y="1555751"/>
            <a:ext cx="2594677" cy="37515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8779" y="5413622"/>
            <a:ext cx="11718238" cy="1600438"/>
          </a:xfrm>
          <a:prstGeom prst="rect">
            <a:avLst/>
          </a:prstGeom>
        </p:spPr>
        <p:txBody>
          <a:bodyPr wrap="square">
            <a:spAutoFit/>
          </a:bodyPr>
          <a:lstStyle/>
          <a:p>
            <a:pPr algn="just"/>
            <a:r>
              <a:rPr lang="mn-MN" sz="1600" dirty="0" smtClean="0">
                <a:latin typeface="0 Arial "/>
              </a:rPr>
              <a:t>  Орон сууцны “154-р </a:t>
            </a:r>
            <a:r>
              <a:rPr lang="mn-MN" sz="1600" dirty="0">
                <a:latin typeface="0 Arial "/>
              </a:rPr>
              <a:t>байрны урд тоглоомын талбайд тоглоом авах суурилуулах” барааг </a:t>
            </a:r>
            <a:r>
              <a:rPr lang="mn-MN" sz="1600" dirty="0" smtClean="0">
                <a:latin typeface="0 Arial "/>
              </a:rPr>
              <a:t>2020 оны 05 дугаар сарын 05-ны </a:t>
            </a:r>
            <a:r>
              <a:rPr lang="mn-MN" sz="1600" dirty="0">
                <a:latin typeface="0 Arial "/>
              </a:rPr>
              <a:t>өдөр сумын Засаг даргын А/40 </a:t>
            </a:r>
            <a:r>
              <a:rPr lang="mn-MN" sz="1600" dirty="0" smtClean="0">
                <a:latin typeface="0 Arial "/>
              </a:rPr>
              <a:t> </a:t>
            </a:r>
            <a:r>
              <a:rPr lang="mn-MN" sz="1600" dirty="0">
                <a:latin typeface="0 Arial "/>
              </a:rPr>
              <a:t>дугаартай захирамжаар томилогдсон </a:t>
            </a:r>
            <a:r>
              <a:rPr lang="mn-MN" sz="1600" dirty="0" smtClean="0">
                <a:latin typeface="0 Arial "/>
              </a:rPr>
              <a:t>ажлын комисс,ЕБС-ийн </a:t>
            </a:r>
            <a:r>
              <a:rPr lang="mn-MN" sz="1600" dirty="0">
                <a:latin typeface="0 Arial "/>
              </a:rPr>
              <a:t>автомашины засварын ажлыг </a:t>
            </a:r>
            <a:r>
              <a:rPr lang="mn-MN" sz="1600" dirty="0" smtClean="0">
                <a:latin typeface="0 Arial "/>
              </a:rPr>
              <a:t>сумын </a:t>
            </a:r>
            <a:r>
              <a:rPr lang="mn-MN" sz="1600" dirty="0">
                <a:latin typeface="0 Arial "/>
              </a:rPr>
              <a:t>Засаг даргын А/39 </a:t>
            </a:r>
            <a:r>
              <a:rPr lang="mn-MN" sz="1600" dirty="0" smtClean="0">
                <a:latin typeface="0 Arial "/>
              </a:rPr>
              <a:t>дугаартай </a:t>
            </a:r>
            <a:r>
              <a:rPr lang="mn-MN" sz="1600" dirty="0">
                <a:latin typeface="0 Arial "/>
              </a:rPr>
              <a:t>захирамжаар томилогдсон </a:t>
            </a:r>
            <a:r>
              <a:rPr lang="mn-MN" sz="1600" dirty="0" smtClean="0">
                <a:latin typeface="0 Arial "/>
              </a:rPr>
              <a:t> </a:t>
            </a:r>
            <a:r>
              <a:rPr lang="mn-MN" sz="1600" dirty="0">
                <a:latin typeface="0 Arial "/>
              </a:rPr>
              <a:t>ажлын </a:t>
            </a:r>
            <a:r>
              <a:rPr lang="mn-MN" sz="1600" dirty="0" smtClean="0">
                <a:latin typeface="0 Arial "/>
              </a:rPr>
              <a:t>комиссууд тус тус   </a:t>
            </a:r>
            <a:r>
              <a:rPr lang="mn-MN" sz="1600" dirty="0">
                <a:latin typeface="0 Arial "/>
              </a:rPr>
              <a:t>хүлээж </a:t>
            </a:r>
            <a:r>
              <a:rPr lang="mn-MN" sz="1600" dirty="0" smtClean="0">
                <a:latin typeface="0 Arial "/>
              </a:rPr>
              <a:t>авлаа. ЕБСургуулийн автомашины засварын </a:t>
            </a:r>
            <a:r>
              <a:rPr lang="mn-MN" sz="1600" dirty="0" smtClean="0">
                <a:latin typeface="0 Arial "/>
              </a:rPr>
              <a:t>ажлыг сумын орон </a:t>
            </a:r>
            <a:r>
              <a:rPr lang="mn-MN" sz="1600" dirty="0">
                <a:latin typeface="0 Arial "/>
              </a:rPr>
              <a:t>нутаг хөгжил сангийн </a:t>
            </a:r>
            <a:r>
              <a:rPr lang="mn-MN" sz="1600" dirty="0" smtClean="0">
                <a:latin typeface="0 Arial "/>
              </a:rPr>
              <a:t> </a:t>
            </a:r>
            <a:r>
              <a:rPr lang="mn-MN" sz="1600" dirty="0">
                <a:latin typeface="0 Arial "/>
              </a:rPr>
              <a:t>2 сая </a:t>
            </a:r>
            <a:r>
              <a:rPr lang="mn-MN" sz="1600" dirty="0" smtClean="0">
                <a:latin typeface="0 Arial "/>
              </a:rPr>
              <a:t>төгрөгөөр  </a:t>
            </a:r>
            <a:r>
              <a:rPr lang="mn-MN" sz="1600" dirty="0">
                <a:latin typeface="0 Arial "/>
              </a:rPr>
              <a:t>"Хурд" иргэдийн бүлэг </a:t>
            </a:r>
            <a:r>
              <a:rPr lang="mn-MN" sz="1600" dirty="0" smtClean="0">
                <a:latin typeface="0 Arial "/>
              </a:rPr>
              <a:t>амжилттай </a:t>
            </a:r>
            <a:r>
              <a:rPr lang="mn-MN" sz="1600" dirty="0">
                <a:latin typeface="0 Arial "/>
              </a:rPr>
              <a:t>гүйцэтгэж хүлээлгэн </a:t>
            </a:r>
            <a:r>
              <a:rPr lang="mn-MN" sz="1600" dirty="0" smtClean="0">
                <a:latin typeface="0 Arial "/>
              </a:rPr>
              <a:t>өгсөн.</a:t>
            </a:r>
            <a:endParaRPr lang="en-US" sz="1600" dirty="0"/>
          </a:p>
          <a:p>
            <a:pPr lvl="0"/>
            <a:endParaRPr lang="en-US" dirty="0"/>
          </a:p>
        </p:txBody>
      </p:sp>
      <p:pic>
        <p:nvPicPr>
          <p:cNvPr id="6158" name="Picture 14" descr="Image may contain: one or more people, people sitting and sho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846" y="1555751"/>
            <a:ext cx="3043646" cy="3751508"/>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Image may contain: one or more people, people standing, shoes, sky, cloud and outdo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8686" y="1555751"/>
            <a:ext cx="2967207" cy="37515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182880" y="1540087"/>
            <a:ext cx="2821901" cy="3767172"/>
          </a:xfrm>
          <a:prstGeom prst="rect">
            <a:avLst/>
          </a:prstGeom>
        </p:spPr>
      </p:pic>
    </p:spTree>
    <p:extLst>
      <p:ext uri="{BB962C8B-B14F-4D97-AF65-F5344CB8AC3E}">
        <p14:creationId xmlns:p14="http://schemas.microsoft.com/office/powerpoint/2010/main" val="149232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circle(in)">
                                      <p:cBhvr>
                                        <p:cTn id="13" dur="2000"/>
                                        <p:tgtEl>
                                          <p:spTgt spid="614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158"/>
                                        </p:tgtEl>
                                        <p:attrNameLst>
                                          <p:attrName>style.visibility</p:attrName>
                                        </p:attrNameLst>
                                      </p:cBhvr>
                                      <p:to>
                                        <p:strVal val="visible"/>
                                      </p:to>
                                    </p:set>
                                    <p:animEffect transition="in" filter="circle(in)">
                                      <p:cBhvr>
                                        <p:cTn id="18" dur="2000"/>
                                        <p:tgtEl>
                                          <p:spTgt spid="615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160"/>
                                        </p:tgtEl>
                                        <p:attrNameLst>
                                          <p:attrName>style.visibility</p:attrName>
                                        </p:attrNameLst>
                                      </p:cBhvr>
                                      <p:to>
                                        <p:strVal val="visible"/>
                                      </p:to>
                                    </p:set>
                                    <p:animEffect transition="in" filter="circle(in)">
                                      <p:cBhvr>
                                        <p:cTn id="23" dur="2000"/>
                                        <p:tgtEl>
                                          <p:spTgt spid="6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4189"/>
            <a:ext cx="10635100" cy="1320800"/>
          </a:xfrm>
        </p:spPr>
        <p:txBody>
          <a:bodyPr/>
          <a:lstStyle/>
          <a:p>
            <a:r>
              <a:rPr lang="mn-MN" dirty="0" smtClean="0">
                <a:solidFill>
                  <a:schemeClr val="tx2">
                    <a:lumMod val="60000"/>
                    <a:lumOff val="40000"/>
                  </a:schemeClr>
                </a:solidFill>
              </a:rPr>
              <a:t>        </a:t>
            </a:r>
            <a:r>
              <a:rPr lang="mn-MN" sz="4000" dirty="0" smtClean="0">
                <a:solidFill>
                  <a:schemeClr val="tx1"/>
                </a:solidFill>
                <a:latin typeface="0 Arial "/>
              </a:rPr>
              <a:t>Санхүү, эдийн засгийн ажлын хүрээнд:</a:t>
            </a:r>
            <a:endParaRPr lang="en-US" sz="4000" dirty="0">
              <a:solidFill>
                <a:schemeClr val="tx1"/>
              </a:solidFill>
            </a:endParaRPr>
          </a:p>
        </p:txBody>
      </p:sp>
      <p:sp>
        <p:nvSpPr>
          <p:cNvPr id="3" name="Content Placeholder 2"/>
          <p:cNvSpPr>
            <a:spLocks noGrp="1"/>
          </p:cNvSpPr>
          <p:nvPr>
            <p:ph idx="1"/>
          </p:nvPr>
        </p:nvSpPr>
        <p:spPr>
          <a:xfrm>
            <a:off x="1045028" y="2160589"/>
            <a:ext cx="8673738" cy="4357777"/>
          </a:xfrm>
        </p:spPr>
        <p:txBody>
          <a:bodyPr>
            <a:normAutofit fontScale="77500" lnSpcReduction="20000"/>
          </a:bodyPr>
          <a:lstStyle/>
          <a:p>
            <a:pPr algn="just">
              <a:buFont typeface="Wingdings" panose="05000000000000000000" pitchFamily="2" charset="2"/>
              <a:buChar char="v"/>
            </a:pPr>
            <a:r>
              <a:rPr lang="mn-MN" dirty="0" smtClean="0"/>
              <a:t> </a:t>
            </a:r>
            <a:r>
              <a:rPr lang="mn-MN" sz="2800" dirty="0" smtClean="0">
                <a:latin typeface="0 Arial "/>
              </a:rPr>
              <a:t>2020 оны 04 дүгээр сарын 30-ны өдрийн байдлаар орон нутгийн орлогын төлөвлөгөө </a:t>
            </a:r>
            <a:r>
              <a:rPr lang="mn-MN" sz="2800" dirty="0" smtClean="0">
                <a:latin typeface="0 Arial "/>
              </a:rPr>
              <a:t>4,522,400.00 </a:t>
            </a:r>
            <a:r>
              <a:rPr lang="mn-MN" sz="2800" dirty="0" smtClean="0">
                <a:latin typeface="0 Arial "/>
              </a:rPr>
              <a:t>төгрөг,  гүйцэтгэл </a:t>
            </a:r>
            <a:r>
              <a:rPr lang="mn-MN" sz="2800" dirty="0" smtClean="0">
                <a:latin typeface="0 Arial "/>
              </a:rPr>
              <a:t>6,389.315,48 </a:t>
            </a:r>
            <a:r>
              <a:rPr lang="mn-MN" sz="2800" dirty="0" smtClean="0">
                <a:latin typeface="0 Arial "/>
              </a:rPr>
              <a:t>төгрөг </a:t>
            </a:r>
            <a:r>
              <a:rPr lang="mn-MN" sz="2800" dirty="0" smtClean="0">
                <a:latin typeface="0 Arial "/>
              </a:rPr>
              <a:t>төвлөрүүлж  </a:t>
            </a:r>
            <a:r>
              <a:rPr lang="mn-MN" sz="2800" dirty="0" smtClean="0">
                <a:latin typeface="0 Arial "/>
              </a:rPr>
              <a:t>141.3 хувьтай байна.</a:t>
            </a:r>
          </a:p>
          <a:p>
            <a:pPr algn="just">
              <a:buFont typeface="Wingdings" panose="05000000000000000000" pitchFamily="2" charset="2"/>
              <a:buChar char="v"/>
            </a:pPr>
            <a:r>
              <a:rPr lang="mn-MN" sz="2800" dirty="0">
                <a:latin typeface="0 Arial "/>
              </a:rPr>
              <a:t> </a:t>
            </a:r>
            <a:r>
              <a:rPr lang="mn-MN" sz="2800" dirty="0" smtClean="0">
                <a:latin typeface="0 Arial "/>
              </a:rPr>
              <a:t>  Орон нутгийн байгууллагын зарлагын төлөвлөгөө </a:t>
            </a:r>
            <a:r>
              <a:rPr lang="mn-MN" sz="2800" dirty="0" smtClean="0">
                <a:latin typeface="0 Arial "/>
              </a:rPr>
              <a:t>185,255,600.00 </a:t>
            </a:r>
            <a:r>
              <a:rPr lang="mn-MN" sz="2800" dirty="0" smtClean="0">
                <a:latin typeface="0 Arial "/>
              </a:rPr>
              <a:t>мянган төгрөг, гүйцэтгэл </a:t>
            </a:r>
            <a:r>
              <a:rPr lang="mn-MN" sz="2800" dirty="0" smtClean="0">
                <a:latin typeface="0 Arial "/>
              </a:rPr>
              <a:t>154,879,061.00 </a:t>
            </a:r>
            <a:r>
              <a:rPr lang="mn-MN" sz="2800" dirty="0" smtClean="0">
                <a:latin typeface="0 Arial "/>
              </a:rPr>
              <a:t>мянган төгрөг байна. </a:t>
            </a:r>
            <a:endParaRPr lang="mn-MN" sz="2800" dirty="0">
              <a:latin typeface="0 Arial "/>
            </a:endParaRPr>
          </a:p>
          <a:p>
            <a:pPr algn="just">
              <a:buFont typeface="Wingdings" panose="05000000000000000000" pitchFamily="2" charset="2"/>
              <a:buChar char="v"/>
            </a:pPr>
            <a:r>
              <a:rPr lang="mn-MN" sz="2800" dirty="0" smtClean="0">
                <a:latin typeface="0 Arial "/>
              </a:rPr>
              <a:t>   Улсын төсвийн байгууллагын зарлагын төлөвлөгөө </a:t>
            </a:r>
            <a:r>
              <a:rPr lang="mn-MN" sz="2800" dirty="0" smtClean="0">
                <a:latin typeface="0 Arial "/>
              </a:rPr>
              <a:t>424,672,300.00 </a:t>
            </a:r>
            <a:r>
              <a:rPr lang="mn-MN" sz="2800" dirty="0" smtClean="0">
                <a:latin typeface="0 Arial "/>
              </a:rPr>
              <a:t>мянган төгрөг, гүйцэтгэл </a:t>
            </a:r>
            <a:r>
              <a:rPr lang="mn-MN" sz="2800" dirty="0" smtClean="0">
                <a:latin typeface="0 Arial "/>
              </a:rPr>
              <a:t>381,301,716.14 </a:t>
            </a:r>
            <a:r>
              <a:rPr lang="mn-MN" sz="2800" dirty="0" smtClean="0">
                <a:latin typeface="0 Arial "/>
              </a:rPr>
              <a:t>төгрөг байна.</a:t>
            </a:r>
          </a:p>
          <a:p>
            <a:pPr algn="just">
              <a:buFont typeface="Wingdings" panose="05000000000000000000" pitchFamily="2" charset="2"/>
              <a:buChar char="v"/>
            </a:pPr>
            <a:r>
              <a:rPr lang="mn-MN" sz="2800" dirty="0">
                <a:latin typeface="0 Arial "/>
              </a:rPr>
              <a:t> </a:t>
            </a:r>
            <a:r>
              <a:rPr lang="mn-MN" sz="2800" dirty="0" smtClean="0">
                <a:latin typeface="0 Arial "/>
              </a:rPr>
              <a:t>  Орон нутгийн төсвийн байгууллагын өглөг </a:t>
            </a:r>
            <a:r>
              <a:rPr lang="mn-MN" sz="2800" dirty="0" smtClean="0">
                <a:latin typeface="0 Arial "/>
              </a:rPr>
              <a:t>6,233,386.00 </a:t>
            </a:r>
            <a:r>
              <a:rPr lang="mn-MN" sz="2800" dirty="0" smtClean="0">
                <a:latin typeface="0 Arial "/>
              </a:rPr>
              <a:t>төгрөг</a:t>
            </a:r>
            <a:r>
              <a:rPr lang="mn-MN" sz="2800" dirty="0" smtClean="0">
                <a:latin typeface="0 Arial "/>
              </a:rPr>
              <a:t>, Орон </a:t>
            </a:r>
            <a:r>
              <a:rPr lang="mn-MN" sz="2800" dirty="0" smtClean="0">
                <a:latin typeface="0 Arial "/>
              </a:rPr>
              <a:t>нутгийн төсвийн байгууллагын авлага </a:t>
            </a:r>
            <a:r>
              <a:rPr lang="mn-MN" sz="2800" dirty="0" smtClean="0">
                <a:latin typeface="0 Arial "/>
              </a:rPr>
              <a:t>14,948,458.05 </a:t>
            </a:r>
            <a:r>
              <a:rPr lang="mn-MN" sz="2800" dirty="0" smtClean="0">
                <a:latin typeface="0 Arial "/>
              </a:rPr>
              <a:t>төгрөг, Тусгай зориулалтын байгууллагын өглөг 21,358,694.83 төгрөг, авлага 6,057,10.24 төгрөг байна.</a:t>
            </a: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338779" y="230188"/>
            <a:ext cx="1233971" cy="121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395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90057" y="1086284"/>
            <a:ext cx="9222377" cy="2308324"/>
          </a:xfrm>
          <a:prstGeom prst="rect">
            <a:avLst/>
          </a:prstGeom>
        </p:spPr>
        <p:txBody>
          <a:bodyPr wrap="square">
            <a:spAutoFit/>
          </a:bodyPr>
          <a:lstStyle/>
          <a:p>
            <a:r>
              <a:rPr lang="mn-MN" sz="4800" dirty="0">
                <a:solidFill>
                  <a:schemeClr val="tx2">
                    <a:lumMod val="50000"/>
                  </a:schemeClr>
                </a:solidFill>
                <a:latin typeface="0 Arial "/>
                <a:cs typeface="Times New Roman" pitchFamily="18" charset="0"/>
              </a:rPr>
              <a:t>АНХААРАЛ   ХАНДУУЛСАНД </a:t>
            </a:r>
            <a:br>
              <a:rPr lang="mn-MN" sz="4800" dirty="0">
                <a:solidFill>
                  <a:schemeClr val="tx2">
                    <a:lumMod val="50000"/>
                  </a:schemeClr>
                </a:solidFill>
                <a:latin typeface="0 Arial "/>
                <a:cs typeface="Times New Roman" pitchFamily="18" charset="0"/>
              </a:rPr>
            </a:br>
            <a:r>
              <a:rPr lang="mn-MN" sz="4800" dirty="0">
                <a:solidFill>
                  <a:schemeClr val="tx2">
                    <a:lumMod val="50000"/>
                  </a:schemeClr>
                </a:solidFill>
                <a:latin typeface="0 Arial "/>
                <a:cs typeface="Times New Roman" pitchFamily="18" charset="0"/>
              </a:rPr>
              <a:t>             </a:t>
            </a:r>
            <a:r>
              <a:rPr lang="mn-MN" sz="4800" dirty="0" smtClean="0">
                <a:solidFill>
                  <a:schemeClr val="tx2">
                    <a:lumMod val="50000"/>
                  </a:schemeClr>
                </a:solidFill>
                <a:latin typeface="0 Arial "/>
                <a:cs typeface="Times New Roman" pitchFamily="18" charset="0"/>
              </a:rPr>
              <a:t> БАЯРЛАЛАА</a:t>
            </a:r>
            <a:r>
              <a:rPr lang="en-US" sz="4800" dirty="0">
                <a:solidFill>
                  <a:schemeClr val="tx2">
                    <a:lumMod val="50000"/>
                  </a:schemeClr>
                </a:solidFill>
                <a:latin typeface="0 Opus Bold Italic" pitchFamily="34" charset="0"/>
                <a:cs typeface="Times New Roman" pitchFamily="18" charset="0"/>
              </a:rPr>
              <a:t/>
            </a:r>
            <a:br>
              <a:rPr lang="en-US" sz="4800" dirty="0">
                <a:solidFill>
                  <a:schemeClr val="tx2">
                    <a:lumMod val="50000"/>
                  </a:schemeClr>
                </a:solidFill>
                <a:latin typeface="0 Opus Bold Italic" pitchFamily="34" charset="0"/>
                <a:cs typeface="Times New Roman" pitchFamily="18" charset="0"/>
              </a:rPr>
            </a:br>
            <a:endParaRPr lang="en-US" sz="4800" dirty="0"/>
          </a:p>
        </p:txBody>
      </p:sp>
      <p:pic>
        <p:nvPicPr>
          <p:cNvPr id="6" name="Picture 5" descr="C:\Users\User\Documents\f2ca773fb0fd527c4a8ae444e206a6c1.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302" y="3009545"/>
            <a:ext cx="6172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0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675" y="-209641"/>
            <a:ext cx="9906000" cy="1325563"/>
          </a:xfrm>
        </p:spPr>
        <p:txBody>
          <a:bodyPr>
            <a:normAutofit fontScale="90000"/>
          </a:bodyPr>
          <a:lstStyle/>
          <a:p>
            <a:r>
              <a:rPr lang="en-US" sz="4000" b="1" dirty="0" smtClean="0">
                <a:solidFill>
                  <a:schemeClr val="accent1">
                    <a:lumMod val="50000"/>
                  </a:schemeClr>
                </a:solidFill>
                <a:latin typeface="0 Arial "/>
                <a:cs typeface="Times New Roman" pitchFamily="18" charset="0"/>
              </a:rPr>
              <a:t/>
            </a:r>
            <a:br>
              <a:rPr lang="en-US" sz="4000" b="1" dirty="0" smtClean="0">
                <a:solidFill>
                  <a:schemeClr val="accent1">
                    <a:lumMod val="50000"/>
                  </a:schemeClr>
                </a:solidFill>
                <a:latin typeface="0 Arial "/>
                <a:cs typeface="Times New Roman" pitchFamily="18" charset="0"/>
              </a:rPr>
            </a:br>
            <a:r>
              <a:rPr lang="mn-MN" sz="4000" b="1" dirty="0" smtClean="0">
                <a:solidFill>
                  <a:schemeClr val="tx1"/>
                </a:solidFill>
                <a:latin typeface="0 Arial "/>
                <a:cs typeface="Times New Roman" pitchFamily="18" charset="0"/>
              </a:rPr>
              <a:t>Удирдлага </a:t>
            </a:r>
            <a:r>
              <a:rPr lang="mn-MN" sz="4000" b="1" dirty="0">
                <a:solidFill>
                  <a:schemeClr val="tx1"/>
                </a:solidFill>
                <a:latin typeface="0 Arial "/>
                <a:cs typeface="Times New Roman" pitchFamily="18" charset="0"/>
              </a:rPr>
              <a:t>зохион байгуулалтын хүрээнд</a:t>
            </a:r>
            <a:r>
              <a:rPr lang="mn-MN" sz="4000" b="1" dirty="0">
                <a:solidFill>
                  <a:schemeClr val="tx2">
                    <a:lumMod val="50000"/>
                  </a:schemeClr>
                </a:solidFill>
                <a:latin typeface="0 Arial "/>
                <a:cs typeface="Times New Roman" pitchFamily="18" charset="0"/>
              </a:rPr>
              <a:t>:</a:t>
            </a:r>
            <a:r>
              <a:rPr lang="en-US" dirty="0">
                <a:solidFill>
                  <a:schemeClr val="tx2">
                    <a:lumMod val="50000"/>
                  </a:schemeClr>
                </a:solidFill>
                <a:latin typeface="Times New Roman" pitchFamily="18" charset="0"/>
                <a:cs typeface="Times New Roman" pitchFamily="18" charset="0"/>
              </a:rPr>
              <a:t/>
            </a:r>
            <a:br>
              <a:rPr lang="en-US" dirty="0">
                <a:solidFill>
                  <a:schemeClr val="tx2">
                    <a:lumMod val="50000"/>
                  </a:schemeClr>
                </a:solidFill>
                <a:latin typeface="Times New Roman" pitchFamily="18" charset="0"/>
                <a:cs typeface="Times New Roman" pitchFamily="18" charset="0"/>
              </a:rPr>
            </a:br>
            <a:r>
              <a:rPr lang="en-US" dirty="0"/>
              <a:t/>
            </a:r>
            <a:br>
              <a:rPr lang="en-US" dirty="0"/>
            </a:br>
            <a:endParaRPr lang="en-US"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3074" name="Picture 2" descr="https://scontent.fuln1-1.fna.fbcdn.net/v/t1.15752-9/95172978_347374719574837_8108916036012605440_n.jpg?_nc_cat=101&amp;_nc_sid=b96e70&amp;_nc_ohc=43di3_pmjpEAX_iCm3a&amp;_nc_ht=scontent.fuln1-1.fna&amp;oh=e03fca4a67f1e93e0bf31b894661bd65&amp;oe=5ED891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29" y="1584325"/>
            <a:ext cx="2816754" cy="38165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content.fuln1-1.fna.fbcdn.net/v/t1.15752-9/94515957_676084326293233_4912881182858805248_n.jpg?_nc_cat=102&amp;_nc_sid=b96e70&amp;_nc_ohc=badLlbJQuAMAX--6sfQ&amp;_nc_ht=scontent.fuln1-1.fna&amp;oh=aa403b4430b635f9deee57e504af67b9&amp;oe=5EDB4C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149" y="1584325"/>
            <a:ext cx="2866706" cy="38165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content.fuln1-1.fna.fbcdn.net/v/t1.15752-9/95128129_277559840099973_9032268691084935168_n.jpg?_nc_cat=109&amp;_nc_sid=b96e70&amp;_nc_ohc=pC8G0owTyd4AX8vSIDB&amp;_nc_ht=scontent.fuln1-1.fna&amp;oh=bfe4c857347fbeacfe7e16e75454767d&amp;oe=5EDB3D6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2420" y="1584325"/>
            <a:ext cx="2920139" cy="381653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scontent.fuln1-1.fna.fbcdn.net/v/t1.15752-9/94504750_442585206577819_6057252653119832064_n.jpg?_nc_cat=102&amp;_nc_sid=b96e70&amp;_nc_ohc=FvQInTP-ZCoAX_6Kp4P&amp;_nc_ht=scontent.fuln1-1.fna&amp;oh=6a02c084d86aa097ad8b4a53ea184bd5&amp;oe=5EDAA1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0126" y="1584325"/>
            <a:ext cx="2782388" cy="38165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124" y="5400855"/>
            <a:ext cx="11775462" cy="1323439"/>
          </a:xfrm>
          <a:prstGeom prst="rect">
            <a:avLst/>
          </a:prstGeom>
        </p:spPr>
        <p:txBody>
          <a:bodyPr wrap="square">
            <a:spAutoFit/>
          </a:bodyPr>
          <a:lstStyle/>
          <a:p>
            <a:pPr algn="just"/>
            <a:r>
              <a:rPr lang="mn-MN" dirty="0" smtClean="0">
                <a:latin typeface="0 Arial "/>
              </a:rPr>
              <a:t>   </a:t>
            </a:r>
            <a:r>
              <a:rPr lang="mn-MN" sz="2000" dirty="0" smtClean="0">
                <a:latin typeface="0 Arial "/>
              </a:rPr>
              <a:t>Сумын </a:t>
            </a:r>
            <a:r>
              <a:rPr lang="mn-MN" sz="2000" dirty="0">
                <a:latin typeface="0 Arial "/>
              </a:rPr>
              <a:t>төвийн хэмжээнд  2020 оны 04 дүгээр сарын  27-ны өдөр нийтийн эзэмшлийн гудамж талбай, хүүхдийн тоглоомын талбай, </a:t>
            </a:r>
            <a:r>
              <a:rPr lang="mn-MN" sz="2000" dirty="0" smtClean="0">
                <a:latin typeface="0 Arial "/>
              </a:rPr>
              <a:t>орон  сууцны орц, худалдаа </a:t>
            </a:r>
            <a:r>
              <a:rPr lang="mn-MN" sz="2000">
                <a:latin typeface="0 Arial "/>
              </a:rPr>
              <a:t>үйлчилгээний </a:t>
            </a:r>
            <a:r>
              <a:rPr lang="mn-MN" sz="2000" smtClean="0">
                <a:latin typeface="0 Arial "/>
              </a:rPr>
              <a:t>газрууд зэрэг нийт 5000 </a:t>
            </a:r>
            <a:r>
              <a:rPr lang="mn-MN" sz="2000" dirty="0">
                <a:latin typeface="0 Arial "/>
              </a:rPr>
              <a:t>м2 талбайд  </a:t>
            </a:r>
            <a:r>
              <a:rPr lang="mn-MN" sz="2000" dirty="0">
                <a:latin typeface="0 Arial "/>
              </a:rPr>
              <a:t>ариутгал халдваргүйтгэлийг Мал эмнэлэгийн  улсын байцаагчтай хамтран </a:t>
            </a:r>
            <a:r>
              <a:rPr lang="mn-MN" sz="2000" dirty="0" smtClean="0">
                <a:latin typeface="0 Arial "/>
              </a:rPr>
              <a:t>хийсэн </a:t>
            </a:r>
            <a:r>
              <a:rPr lang="mn-MN" sz="2000" dirty="0" smtClean="0">
                <a:latin typeface="0 Arial "/>
              </a:rPr>
              <a:t>байна.</a:t>
            </a:r>
            <a:endParaRPr lang="en-US" sz="2000" dirty="0"/>
          </a:p>
        </p:txBody>
      </p:sp>
    </p:spTree>
    <p:extLst>
      <p:ext uri="{BB962C8B-B14F-4D97-AF65-F5344CB8AC3E}">
        <p14:creationId xmlns:p14="http://schemas.microsoft.com/office/powerpoint/2010/main" val="8976539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 calcmode="lin" valueType="num">
                                      <p:cBhvr additive="base">
                                        <p:cTn id="20" dur="500" fill="hold"/>
                                        <p:tgtEl>
                                          <p:spTgt spid="3076"/>
                                        </p:tgtEl>
                                        <p:attrNameLst>
                                          <p:attrName>ppt_x</p:attrName>
                                        </p:attrNameLst>
                                      </p:cBhvr>
                                      <p:tavLst>
                                        <p:tav tm="0">
                                          <p:val>
                                            <p:strVal val="#ppt_x"/>
                                          </p:val>
                                        </p:tav>
                                        <p:tav tm="100000">
                                          <p:val>
                                            <p:strVal val="#ppt_x"/>
                                          </p:val>
                                        </p:tav>
                                      </p:tavLst>
                                    </p:anim>
                                    <p:anim calcmode="lin" valueType="num">
                                      <p:cBhvr additive="base">
                                        <p:cTn id="21"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78"/>
                                        </p:tgtEl>
                                        <p:attrNameLst>
                                          <p:attrName>style.visibility</p:attrName>
                                        </p:attrNameLst>
                                      </p:cBhvr>
                                      <p:to>
                                        <p:strVal val="visible"/>
                                      </p:to>
                                    </p:set>
                                    <p:anim calcmode="lin" valueType="num">
                                      <p:cBhvr additive="base">
                                        <p:cTn id="26" dur="500" fill="hold"/>
                                        <p:tgtEl>
                                          <p:spTgt spid="3078"/>
                                        </p:tgtEl>
                                        <p:attrNameLst>
                                          <p:attrName>ppt_x</p:attrName>
                                        </p:attrNameLst>
                                      </p:cBhvr>
                                      <p:tavLst>
                                        <p:tav tm="0">
                                          <p:val>
                                            <p:strVal val="#ppt_x"/>
                                          </p:val>
                                        </p:tav>
                                        <p:tav tm="100000">
                                          <p:val>
                                            <p:strVal val="#ppt_x"/>
                                          </p:val>
                                        </p:tav>
                                      </p:tavLst>
                                    </p:anim>
                                    <p:anim calcmode="lin" valueType="num">
                                      <p:cBhvr additive="base">
                                        <p:cTn id="27"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080"/>
                                        </p:tgtEl>
                                        <p:attrNameLst>
                                          <p:attrName>style.visibility</p:attrName>
                                        </p:attrNameLst>
                                      </p:cBhvr>
                                      <p:to>
                                        <p:strVal val="visible"/>
                                      </p:to>
                                    </p:set>
                                    <p:anim calcmode="lin" valueType="num">
                                      <p:cBhvr additive="base">
                                        <p:cTn id="32" dur="500" fill="hold"/>
                                        <p:tgtEl>
                                          <p:spTgt spid="3080"/>
                                        </p:tgtEl>
                                        <p:attrNameLst>
                                          <p:attrName>ppt_x</p:attrName>
                                        </p:attrNameLst>
                                      </p:cBhvr>
                                      <p:tavLst>
                                        <p:tav tm="0">
                                          <p:val>
                                            <p:strVal val="#ppt_x"/>
                                          </p:val>
                                        </p:tav>
                                        <p:tav tm="100000">
                                          <p:val>
                                            <p:strVal val="#ppt_x"/>
                                          </p:val>
                                        </p:tav>
                                      </p:tavLst>
                                    </p:anim>
                                    <p:anim calcmode="lin" valueType="num">
                                      <p:cBhvr additive="base">
                                        <p:cTn id="33"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99" y="-105639"/>
            <a:ext cx="9906000" cy="1325563"/>
          </a:xfrm>
        </p:spPr>
        <p:txBody>
          <a:bodyPr>
            <a:normAutofit fontScale="90000"/>
          </a:bodyPr>
          <a:lstStyle/>
          <a:p>
            <a:r>
              <a:rPr lang="en-US" sz="4000" b="1" dirty="0" smtClean="0">
                <a:solidFill>
                  <a:schemeClr val="accent1">
                    <a:lumMod val="50000"/>
                  </a:schemeClr>
                </a:solidFill>
                <a:latin typeface="0 Arial "/>
                <a:cs typeface="Times New Roman" pitchFamily="18" charset="0"/>
              </a:rPr>
              <a:t/>
            </a:r>
            <a:br>
              <a:rPr lang="en-US" sz="4000" b="1" dirty="0" smtClean="0">
                <a:solidFill>
                  <a:schemeClr val="accent1">
                    <a:lumMod val="50000"/>
                  </a:schemeClr>
                </a:solidFill>
                <a:latin typeface="0 Arial "/>
                <a:cs typeface="Times New Roman" pitchFamily="18" charset="0"/>
              </a:rPr>
            </a:br>
            <a:r>
              <a:rPr lang="mn-MN" sz="4000" b="1" dirty="0" smtClean="0">
                <a:solidFill>
                  <a:schemeClr val="tx1"/>
                </a:solidFill>
                <a:latin typeface="0 Arial "/>
                <a:cs typeface="Times New Roman" pitchFamily="18" charset="0"/>
              </a:rPr>
              <a:t>Удирдлага </a:t>
            </a:r>
            <a:r>
              <a:rPr lang="mn-MN" sz="4000" b="1" dirty="0">
                <a:solidFill>
                  <a:schemeClr val="tx1"/>
                </a:solidFill>
                <a:latin typeface="0 Arial "/>
                <a:cs typeface="Times New Roman" pitchFamily="18" charset="0"/>
              </a:rPr>
              <a:t>зохион байгуулалтын хүрээнд:</a:t>
            </a: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dirty="0">
                <a:solidFill>
                  <a:schemeClr val="tx1"/>
                </a:solidFill>
              </a:rPr>
              <a:t/>
            </a:r>
            <a:br>
              <a:rPr lang="en-US" dirty="0">
                <a:solidFill>
                  <a:schemeClr val="tx1"/>
                </a:solidFill>
              </a:rPr>
            </a:br>
            <a:endParaRPr lang="en-US" dirty="0">
              <a:solidFill>
                <a:schemeClr val="tx1"/>
              </a:solidFill>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5" name="Picture 2" descr="https://scontent.fuln1-1.fna.fbcdn.net/v/t1.0-0/p180x540/95142707_745527779318179_7315774617417678848_o.jpg?_nc_cat=101&amp;_nc_sid=ca434c&amp;_nc_ohc=LhRGr88xqrcAX8-FUkC&amp;_nc_ht=scontent.fuln1-1.fna&amp;_nc_tp=6&amp;oh=75247d70033c93e01f73d27274cb6d7e&amp;oe=5ED87C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60" y="1546996"/>
            <a:ext cx="10806339" cy="39002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7460" y="5650822"/>
            <a:ext cx="10806340" cy="646331"/>
          </a:xfrm>
          <a:prstGeom prst="rect">
            <a:avLst/>
          </a:prstGeom>
        </p:spPr>
        <p:txBody>
          <a:bodyPr wrap="square">
            <a:spAutoFit/>
          </a:bodyPr>
          <a:lstStyle/>
          <a:p>
            <a:pPr algn="just"/>
            <a:r>
              <a:rPr lang="mn-MN" dirty="0" smtClean="0">
                <a:solidFill>
                  <a:srgbClr val="1D2129"/>
                </a:solidFill>
                <a:latin typeface="0 Arial "/>
              </a:rPr>
              <a:t>    Сумын Орон </a:t>
            </a:r>
            <a:r>
              <a:rPr lang="mn-MN" dirty="0">
                <a:solidFill>
                  <a:srgbClr val="1D2129"/>
                </a:solidFill>
                <a:latin typeface="0 Arial "/>
              </a:rPr>
              <a:t>нутгийн хөгжил сангийн 2018, 2019 оны </a:t>
            </a:r>
            <a:r>
              <a:rPr lang="mn-MN" dirty="0" smtClean="0">
                <a:solidFill>
                  <a:srgbClr val="1D2129"/>
                </a:solidFill>
                <a:latin typeface="0 Arial "/>
              </a:rPr>
              <a:t>Багийн Иргэдийн Нийтийн Хурлаар </a:t>
            </a:r>
            <a:r>
              <a:rPr lang="mn-MN" dirty="0">
                <a:solidFill>
                  <a:srgbClr val="1D2129"/>
                </a:solidFill>
                <a:latin typeface="0 Arial "/>
              </a:rPr>
              <a:t>иргэдээр эрэмблүүлсэн саналуудыг нэгдсэн </a:t>
            </a:r>
            <a:r>
              <a:rPr lang="mn-MN" dirty="0" smtClean="0">
                <a:solidFill>
                  <a:srgbClr val="1D2129"/>
                </a:solidFill>
                <a:latin typeface="0 Arial "/>
              </a:rPr>
              <a:t>Мэдээллийн сист</a:t>
            </a:r>
            <a:r>
              <a:rPr lang="en-US" dirty="0">
                <a:solidFill>
                  <a:srgbClr val="1D2129"/>
                </a:solidFill>
                <a:latin typeface="Helvetica" panose="020B0604020202020204" pitchFamily="34" charset="0"/>
              </a:rPr>
              <a:t>e</a:t>
            </a:r>
            <a:r>
              <a:rPr lang="mn-MN" dirty="0">
                <a:solidFill>
                  <a:srgbClr val="1D2129"/>
                </a:solidFill>
                <a:latin typeface="0 Arial "/>
              </a:rPr>
              <a:t>мд шивж оруулах </a:t>
            </a:r>
            <a:r>
              <a:rPr lang="mn-MN" dirty="0" smtClean="0">
                <a:solidFill>
                  <a:srgbClr val="1D2129"/>
                </a:solidFill>
                <a:latin typeface="0 Arial "/>
              </a:rPr>
              <a:t>ажлыг хийсэн.</a:t>
            </a:r>
            <a:endParaRPr lang="en-US" dirty="0"/>
          </a:p>
        </p:txBody>
      </p:sp>
    </p:spTree>
    <p:extLst>
      <p:ext uri="{BB962C8B-B14F-4D97-AF65-F5344CB8AC3E}">
        <p14:creationId xmlns:p14="http://schemas.microsoft.com/office/powerpoint/2010/main" val="96314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9906000" cy="1325563"/>
          </a:xfrm>
        </p:spPr>
        <p:txBody>
          <a:bodyPr>
            <a:normAutofit fontScale="90000"/>
          </a:bodyPr>
          <a:lstStyle/>
          <a:p>
            <a:r>
              <a:rPr lang="mn-MN" sz="3600" b="1" dirty="0" smtClean="0">
                <a:solidFill>
                  <a:schemeClr val="accent1">
                    <a:lumMod val="50000"/>
                  </a:schemeClr>
                </a:solidFill>
                <a:latin typeface="0 Arial "/>
                <a:cs typeface="Times New Roman" pitchFamily="18" charset="0"/>
              </a:rPr>
              <a:t/>
            </a:r>
            <a:br>
              <a:rPr lang="mn-MN" sz="3600" b="1" dirty="0" smtClean="0">
                <a:solidFill>
                  <a:schemeClr val="accent1">
                    <a:lumMod val="50000"/>
                  </a:schemeClr>
                </a:solidFill>
                <a:latin typeface="0 Arial "/>
                <a:cs typeface="Times New Roman" pitchFamily="18" charset="0"/>
              </a:rPr>
            </a:br>
            <a:r>
              <a:rPr lang="mn-MN" sz="3600" b="1" dirty="0">
                <a:solidFill>
                  <a:schemeClr val="accent1">
                    <a:lumMod val="50000"/>
                  </a:schemeClr>
                </a:solidFill>
                <a:latin typeface="0 Arial "/>
                <a:cs typeface="Times New Roman" pitchFamily="18" charset="0"/>
              </a:rPr>
              <a:t> </a:t>
            </a:r>
            <a:r>
              <a:rPr lang="mn-MN" sz="3600" b="1" dirty="0" smtClean="0">
                <a:solidFill>
                  <a:schemeClr val="accent1">
                    <a:lumMod val="50000"/>
                  </a:schemeClr>
                </a:solidFill>
                <a:latin typeface="0 Arial "/>
                <a:cs typeface="Times New Roman" pitchFamily="18" charset="0"/>
              </a:rPr>
              <a:t>   </a:t>
            </a:r>
            <a:r>
              <a:rPr lang="mn-MN" sz="3800" b="1" dirty="0" smtClean="0">
                <a:solidFill>
                  <a:schemeClr val="tx1"/>
                </a:solidFill>
                <a:latin typeface="0 Arial "/>
                <a:cs typeface="Times New Roman" pitchFamily="18" charset="0"/>
              </a:rPr>
              <a:t>Удирдлага </a:t>
            </a:r>
            <a:r>
              <a:rPr lang="mn-MN" sz="3800" b="1" dirty="0">
                <a:solidFill>
                  <a:schemeClr val="tx1"/>
                </a:solidFill>
                <a:latin typeface="0 Arial "/>
                <a:cs typeface="Times New Roman" pitchFamily="18" charset="0"/>
              </a:rPr>
              <a:t>зохион байгуулалтын хүрээнд</a:t>
            </a:r>
            <a:r>
              <a:rPr lang="mn-MN" sz="3800" b="1" dirty="0">
                <a:solidFill>
                  <a:schemeClr val="tx2">
                    <a:lumMod val="50000"/>
                  </a:schemeClr>
                </a:solidFill>
                <a:latin typeface="0 Arial "/>
                <a:cs typeface="Times New Roman" pitchFamily="18" charset="0"/>
              </a:rPr>
              <a:t>:</a:t>
            </a:r>
            <a:r>
              <a:rPr lang="en-US" sz="3800" dirty="0">
                <a:solidFill>
                  <a:schemeClr val="tx2">
                    <a:lumMod val="50000"/>
                  </a:schemeClr>
                </a:solidFill>
                <a:latin typeface="Times New Roman" pitchFamily="18" charset="0"/>
                <a:cs typeface="Times New Roman" pitchFamily="18" charset="0"/>
              </a:rPr>
              <a:t/>
            </a:r>
            <a:br>
              <a:rPr lang="en-US" sz="3800" dirty="0">
                <a:solidFill>
                  <a:schemeClr val="tx2">
                    <a:lumMod val="50000"/>
                  </a:schemeClr>
                </a:solidFill>
                <a:latin typeface="Times New Roman" pitchFamily="18" charset="0"/>
                <a:cs typeface="Times New Roman" pitchFamily="18" charset="0"/>
              </a:rPr>
            </a:br>
            <a:endParaRPr lang="en-US" sz="3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4100" name="Picture 4" descr="Image may contain: Munguu Muugii, car and outdoor, text that says '5сарын 1нд суманд явагдана. Munguu Muugii 1-p 1-p баг баг **зарлал:** баянтал сум тээврийн хэрэгслийн техники... 8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78" y="1584325"/>
            <a:ext cx="3454036" cy="36277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may contain: one or more people, people standing, people sitting and indoor"/>
          <p:cNvPicPr/>
          <p:nvPr/>
        </p:nvPicPr>
        <p:blipFill>
          <a:blip r:embed="rId4">
            <a:extLst>
              <a:ext uri="{28A0092B-C50C-407E-A947-70E740481C1C}">
                <a14:useLocalDpi xmlns:a14="http://schemas.microsoft.com/office/drawing/2010/main" val="0"/>
              </a:ext>
            </a:extLst>
          </a:blip>
          <a:srcRect/>
          <a:stretch>
            <a:fillRect/>
          </a:stretch>
        </p:blipFill>
        <p:spPr bwMode="auto">
          <a:xfrm>
            <a:off x="3858714" y="1584325"/>
            <a:ext cx="3905250" cy="3627755"/>
          </a:xfrm>
          <a:prstGeom prst="rect">
            <a:avLst/>
          </a:prstGeom>
          <a:noFill/>
          <a:ln>
            <a:noFill/>
          </a:ln>
        </p:spPr>
      </p:pic>
      <p:pic>
        <p:nvPicPr>
          <p:cNvPr id="8" name="Picture 7" descr="No photo description available."/>
          <p:cNvPicPr/>
          <p:nvPr/>
        </p:nvPicPr>
        <p:blipFill>
          <a:blip r:embed="rId5">
            <a:extLst>
              <a:ext uri="{28A0092B-C50C-407E-A947-70E740481C1C}">
                <a14:useLocalDpi xmlns:a14="http://schemas.microsoft.com/office/drawing/2010/main" val="0"/>
              </a:ext>
            </a:extLst>
          </a:blip>
          <a:srcRect/>
          <a:stretch>
            <a:fillRect/>
          </a:stretch>
        </p:blipFill>
        <p:spPr bwMode="auto">
          <a:xfrm>
            <a:off x="7899764" y="1577181"/>
            <a:ext cx="4057650" cy="3610021"/>
          </a:xfrm>
          <a:prstGeom prst="rect">
            <a:avLst/>
          </a:prstGeom>
          <a:noFill/>
          <a:ln>
            <a:noFill/>
          </a:ln>
        </p:spPr>
      </p:pic>
      <p:sp>
        <p:nvSpPr>
          <p:cNvPr id="5" name="Rectangle 4"/>
          <p:cNvSpPr/>
          <p:nvPr/>
        </p:nvSpPr>
        <p:spPr>
          <a:xfrm>
            <a:off x="213829" y="5187202"/>
            <a:ext cx="11552736" cy="1754326"/>
          </a:xfrm>
          <a:prstGeom prst="rect">
            <a:avLst/>
          </a:prstGeom>
        </p:spPr>
        <p:txBody>
          <a:bodyPr wrap="square">
            <a:spAutoFit/>
          </a:bodyPr>
          <a:lstStyle/>
          <a:p>
            <a:pPr algn="just"/>
            <a:r>
              <a:rPr lang="mn-MN" dirty="0" smtClean="0">
                <a:solidFill>
                  <a:srgbClr val="222222"/>
                </a:solidFill>
                <a:latin typeface="Arial" panose="020B0604020202020204" pitchFamily="34" charset="0"/>
                <a:ea typeface="Times New Roman" panose="02020603050405020304" pitchFamily="18" charset="0"/>
              </a:rPr>
              <a:t>    Сумын </a:t>
            </a:r>
            <a:r>
              <a:rPr lang="mn-MN" dirty="0">
                <a:solidFill>
                  <a:srgbClr val="222222"/>
                </a:solidFill>
                <a:latin typeface="Arial" panose="020B0604020202020204" pitchFamily="34" charset="0"/>
                <a:ea typeface="Times New Roman" panose="02020603050405020304" pitchFamily="18" charset="0"/>
              </a:rPr>
              <a:t>хэмжээнд хугацаат цэргийн албаны 1 дүгээр ээлжийн татлага 04 дүгээр сарын 28-ны өдөр зохион байгуулагдаж  цэргийн насны залуучуудыг цэрэг татлагын товчооны эмч нарын үзлэгээр ороход халдварын эрсдлээс сэргийлж үзлэг явагдах танхимыг халдваргүйжүүлэх уусмалаар ариутгаж,  хамгаалах хэрэгсэл амны хаалт, гар угаах халдваргүйжүүлэх уусмал бэлтгэн </a:t>
            </a:r>
            <a:r>
              <a:rPr lang="mn-MN" dirty="0" smtClean="0">
                <a:solidFill>
                  <a:srgbClr val="222222"/>
                </a:solidFill>
                <a:latin typeface="Arial" panose="020B0604020202020204" pitchFamily="34" charset="0"/>
                <a:ea typeface="Times New Roman" panose="02020603050405020304" pitchFamily="18" charset="0"/>
              </a:rPr>
              <a:t> ариутгал хийлгэж </a:t>
            </a:r>
            <a:r>
              <a:rPr lang="mn-MN" dirty="0">
                <a:solidFill>
                  <a:srgbClr val="222222"/>
                </a:solidFill>
                <a:latin typeface="Arial" panose="020B0604020202020204" pitchFamily="34" charset="0"/>
                <a:ea typeface="Times New Roman" panose="02020603050405020304" pitchFamily="18" charset="0"/>
              </a:rPr>
              <a:t>ажилласан</a:t>
            </a:r>
            <a:r>
              <a:rPr lang="mn-MN" dirty="0" smtClean="0">
                <a:solidFill>
                  <a:srgbClr val="222222"/>
                </a:solidFill>
                <a:latin typeface="Arial" panose="020B0604020202020204" pitchFamily="34" charset="0"/>
                <a:ea typeface="Times New Roman" panose="02020603050405020304" pitchFamily="18" charset="0"/>
              </a:rPr>
              <a:t>. Мөн авто тээврийн үзлэг 05 дугаар сарын 01-ний өдөр явагдаж бүртгэлийн танхимд иргэдэд гар угаах уусмал бэлтгэн ариутгал халдваргүйжилтийг хийлгэсэн .</a:t>
            </a:r>
            <a:endParaRPr lang="en-US" dirty="0"/>
          </a:p>
        </p:txBody>
      </p:sp>
    </p:spTree>
    <p:extLst>
      <p:ext uri="{BB962C8B-B14F-4D97-AF65-F5344CB8AC3E}">
        <p14:creationId xmlns:p14="http://schemas.microsoft.com/office/powerpoint/2010/main" val="99658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91734"/>
            <a:ext cx="10583091" cy="1325563"/>
          </a:xfrm>
        </p:spPr>
        <p:txBody>
          <a:bodyPr>
            <a:normAutofit/>
          </a:bodyPr>
          <a:lstStyle/>
          <a:p>
            <a:r>
              <a:rPr lang="mn-MN" sz="3600" b="1" dirty="0" smtClean="0">
                <a:solidFill>
                  <a:schemeClr val="accent1">
                    <a:lumMod val="50000"/>
                  </a:schemeClr>
                </a:solidFill>
                <a:latin typeface="0 Arial "/>
                <a:cs typeface="Times New Roman" pitchFamily="18" charset="0"/>
              </a:rPr>
              <a:t>  </a:t>
            </a:r>
            <a:r>
              <a:rPr lang="mn-MN" sz="3600" b="1" dirty="0" smtClean="0">
                <a:solidFill>
                  <a:schemeClr val="tx1"/>
                </a:solidFill>
                <a:latin typeface="0 Arial "/>
                <a:cs typeface="Times New Roman" pitchFamily="18" charset="0"/>
              </a:rPr>
              <a:t>Удирдлага </a:t>
            </a:r>
            <a:r>
              <a:rPr lang="mn-MN" sz="3600" b="1" dirty="0">
                <a:solidFill>
                  <a:schemeClr val="tx1"/>
                </a:solidFill>
                <a:latin typeface="0 Arial "/>
                <a:cs typeface="Times New Roman" pitchFamily="18" charset="0"/>
              </a:rPr>
              <a:t>зохион байгуулалтын хүрээнд</a:t>
            </a:r>
            <a:r>
              <a:rPr lang="mn-MN" sz="3600" b="1" dirty="0">
                <a:solidFill>
                  <a:schemeClr val="tx2">
                    <a:lumMod val="50000"/>
                  </a:schemeClr>
                </a:solidFill>
                <a:latin typeface="0 Arial "/>
                <a:cs typeface="Times New Roman" pitchFamily="18" charset="0"/>
              </a:rPr>
              <a:t>:</a:t>
            </a:r>
            <a:endParaRPr lang="en-US" sz="3600" dirty="0"/>
          </a:p>
        </p:txBody>
      </p:sp>
      <p:pic>
        <p:nvPicPr>
          <p:cNvPr id="5122"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69" y="1658254"/>
            <a:ext cx="3405641" cy="36060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ome\Desktop\Bayantal LOGO.jpg"/>
          <p:cNvPicPr>
            <a:picLocks noChangeAspect="1" noChangeArrowheads="1"/>
          </p:cNvPicPr>
          <p:nvPr/>
        </p:nvPicPr>
        <p:blipFill>
          <a:blip r:embed="rId3"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pic>
        <p:nvPicPr>
          <p:cNvPr id="5124" name="Picture 4" descr="Image may contain: 1 person, sitting, screen and in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7417" y="1638920"/>
            <a:ext cx="3899262" cy="362541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may contain: 1 person, screen and indo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8786" y="1619587"/>
            <a:ext cx="3750219" cy="36447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9669" y="5533828"/>
            <a:ext cx="11379336" cy="707886"/>
          </a:xfrm>
          <a:prstGeom prst="rect">
            <a:avLst/>
          </a:prstGeom>
        </p:spPr>
        <p:txBody>
          <a:bodyPr wrap="square">
            <a:spAutoFit/>
          </a:bodyPr>
          <a:lstStyle/>
          <a:p>
            <a:pPr algn="just"/>
            <a:r>
              <a:rPr lang="mn-MN" sz="2000" dirty="0" smtClean="0">
                <a:solidFill>
                  <a:srgbClr val="1D2129"/>
                </a:solidFill>
                <a:latin typeface="0 Arial "/>
              </a:rPr>
              <a:t>    Улсын хэмжээнд зохион </a:t>
            </a:r>
            <a:r>
              <a:rPr lang="mn-MN" sz="2000" dirty="0" smtClean="0">
                <a:solidFill>
                  <a:srgbClr val="1D2129"/>
                </a:solidFill>
                <a:latin typeface="0 Arial "/>
              </a:rPr>
              <a:t>байгуулагдсан </a:t>
            </a:r>
            <a:r>
              <a:rPr lang="mn-MN" sz="2000" dirty="0" smtClean="0">
                <a:solidFill>
                  <a:srgbClr val="1D2129"/>
                </a:solidFill>
                <a:latin typeface="0 Arial "/>
              </a:rPr>
              <a:t>команд штабын дадлага, сургалтанд сумын ЗДТГазраас 3 удирдах албан тушаалтан оролцсон байна.</a:t>
            </a:r>
            <a:endParaRPr lang="en-US" sz="2000" dirty="0">
              <a:latin typeface="0 Arial "/>
            </a:endParaRPr>
          </a:p>
        </p:txBody>
      </p:sp>
    </p:spTree>
    <p:extLst>
      <p:ext uri="{BB962C8B-B14F-4D97-AF65-F5344CB8AC3E}">
        <p14:creationId xmlns:p14="http://schemas.microsoft.com/office/powerpoint/2010/main" val="275960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additive="base">
                                        <p:cTn id="25" dur="500" fill="hold"/>
                                        <p:tgtEl>
                                          <p:spTgt spid="5126"/>
                                        </p:tgtEl>
                                        <p:attrNameLst>
                                          <p:attrName>ppt_x</p:attrName>
                                        </p:attrNameLst>
                                      </p:cBhvr>
                                      <p:tavLst>
                                        <p:tav tm="0">
                                          <p:val>
                                            <p:strVal val="#ppt_x"/>
                                          </p:val>
                                        </p:tav>
                                        <p:tav tm="100000">
                                          <p:val>
                                            <p:strVal val="#ppt_x"/>
                                          </p:val>
                                        </p:tav>
                                      </p:tavLst>
                                    </p:anim>
                                    <p:anim calcmode="lin" valueType="num">
                                      <p:cBhvr additive="base">
                                        <p:cTn id="26"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281257"/>
            <a:ext cx="9786256" cy="1325563"/>
          </a:xfrm>
        </p:spPr>
        <p:txBody>
          <a:bodyPr>
            <a:noAutofit/>
          </a:bodyPr>
          <a:lstStyle/>
          <a:p>
            <a:r>
              <a:rPr lang="mn-MN" sz="2800" b="1" dirty="0">
                <a:solidFill>
                  <a:schemeClr val="tx1"/>
                </a:solidFill>
                <a:latin typeface="0 Arial " pitchFamily="34" charset="-52"/>
                <a:cs typeface="Times New Roman" pitchFamily="18" charset="0"/>
              </a:rPr>
              <a:t>Боловсрол, Эрүүл мэнд, Соёлын салбарын </a:t>
            </a:r>
            <a:r>
              <a:rPr lang="mn-MN" sz="2800" b="1" dirty="0" smtClean="0">
                <a:solidFill>
                  <a:schemeClr val="tx1"/>
                </a:solidFill>
                <a:latin typeface="0 Arial " pitchFamily="34" charset="-52"/>
                <a:cs typeface="Times New Roman" pitchFamily="18" charset="0"/>
              </a:rPr>
              <a:t>хүрээнд</a:t>
            </a:r>
            <a:r>
              <a:rPr lang="mn-MN" sz="3600" b="1" dirty="0">
                <a:solidFill>
                  <a:schemeClr val="tx1"/>
                </a:solidFill>
                <a:latin typeface="0 Arial " pitchFamily="34" charset="-52"/>
                <a:cs typeface="Times New Roman" pitchFamily="18" charset="0"/>
              </a:rPr>
              <a:t>:</a:t>
            </a:r>
            <a:endParaRPr lang="en-US" sz="3600" dirty="0">
              <a:solidFill>
                <a:schemeClr val="tx1"/>
              </a:solidFill>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21214" y="226128"/>
            <a:ext cx="1233971" cy="12192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73" y="1714117"/>
            <a:ext cx="5134277" cy="37276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727" y="1768314"/>
            <a:ext cx="5564776" cy="3727629"/>
          </a:xfrm>
          <a:prstGeom prst="rect">
            <a:avLst/>
          </a:prstGeom>
        </p:spPr>
      </p:pic>
      <p:sp>
        <p:nvSpPr>
          <p:cNvPr id="7" name="Rectangle 6"/>
          <p:cNvSpPr/>
          <p:nvPr/>
        </p:nvSpPr>
        <p:spPr>
          <a:xfrm>
            <a:off x="312933" y="5710535"/>
            <a:ext cx="11221570" cy="707886"/>
          </a:xfrm>
          <a:prstGeom prst="rect">
            <a:avLst/>
          </a:prstGeom>
        </p:spPr>
        <p:txBody>
          <a:bodyPr wrap="square">
            <a:spAutoFit/>
          </a:bodyPr>
          <a:lstStyle/>
          <a:p>
            <a:pPr algn="just"/>
            <a:r>
              <a:rPr lang="mn-MN"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COVID</a:t>
            </a:r>
            <a:r>
              <a:rPr lang="mn-MN" sz="2000" dirty="0">
                <a:latin typeface="Arial" panose="020B0604020202020204" pitchFamily="34" charset="0"/>
                <a:cs typeface="Arial" panose="020B0604020202020204" pitchFamily="34" charset="0"/>
              </a:rPr>
              <a:t>-19 өөс урьдчилан сэргийлэх арга хэмжээний хүрээнд </a:t>
            </a:r>
            <a:r>
              <a:rPr lang="mn-MN" sz="2000" dirty="0" smtClean="0">
                <a:latin typeface="Arial" panose="020B0604020202020204" pitchFamily="34" charset="0"/>
                <a:cs typeface="Arial" panose="020B0604020202020204" pitchFamily="34" charset="0"/>
              </a:rPr>
              <a:t>төсвийн байгууллагууд </a:t>
            </a:r>
            <a:r>
              <a:rPr lang="mn-MN" sz="2000" dirty="0">
                <a:latin typeface="Arial" panose="020B0604020202020204" pitchFamily="34" charset="0"/>
                <a:cs typeface="Arial" panose="020B0604020202020204" pitchFamily="34" charset="0"/>
              </a:rPr>
              <a:t>өрөө тасалгаануудад ариутгал халдваргүйжилтийн ажлыг </a:t>
            </a:r>
            <a:r>
              <a:rPr lang="mn-MN" sz="2000" dirty="0" smtClean="0">
                <a:latin typeface="Arial" panose="020B0604020202020204" pitchFamily="34" charset="0"/>
                <a:cs typeface="Arial" panose="020B0604020202020204" pitchFamily="34" charset="0"/>
              </a:rPr>
              <a:t>тогтмол зохион байгуулж байна.</a:t>
            </a:r>
            <a:r>
              <a:rPr lang="mn-MN" dirty="0" smtClean="0">
                <a:latin typeface="Arial" panose="020B0604020202020204" pitchFamily="34" charset="0"/>
                <a:cs typeface="Arial" panose="020B0604020202020204" pitchFamily="34" charset="0"/>
              </a:rPr>
              <a:t> </a:t>
            </a:r>
            <a:endParaRPr lang="mn-M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62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681" y="480228"/>
            <a:ext cx="9898615" cy="1325563"/>
          </a:xfrm>
        </p:spPr>
        <p:txBody>
          <a:bodyPr>
            <a:normAutofit/>
          </a:bodyPr>
          <a:lstStyle/>
          <a:p>
            <a:r>
              <a:rPr lang="en-US" sz="2800" b="1" dirty="0" smtClean="0">
                <a:solidFill>
                  <a:schemeClr val="accent1">
                    <a:lumMod val="50000"/>
                  </a:schemeClr>
                </a:solidFill>
                <a:latin typeface="0 Arial " pitchFamily="34" charset="-52"/>
                <a:cs typeface="Times New Roman" pitchFamily="18" charset="0"/>
              </a:rPr>
              <a:t>   </a:t>
            </a:r>
            <a:r>
              <a:rPr lang="mn-MN" sz="2800" b="1" dirty="0" smtClean="0">
                <a:solidFill>
                  <a:schemeClr val="tx1"/>
                </a:solidFill>
                <a:latin typeface="0 Arial " pitchFamily="34" charset="-52"/>
                <a:cs typeface="Times New Roman" pitchFamily="18" charset="0"/>
              </a:rPr>
              <a:t>Боловсрол</a:t>
            </a:r>
            <a:r>
              <a:rPr lang="mn-MN" sz="2800" b="1" dirty="0">
                <a:solidFill>
                  <a:schemeClr val="tx1"/>
                </a:solidFill>
                <a:latin typeface="0 Arial " pitchFamily="34" charset="-52"/>
                <a:cs typeface="Times New Roman" pitchFamily="18" charset="0"/>
              </a:rPr>
              <a:t>, Эрүүл мэнд, Соёлын салбарын хүрээнд:</a:t>
            </a:r>
            <a:endParaRPr lang="en-US" sz="2800" dirty="0">
              <a:solidFill>
                <a:schemeClr val="tx1"/>
              </a:solidFill>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21214" y="226128"/>
            <a:ext cx="1233971" cy="12192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52" y="1690688"/>
            <a:ext cx="5124718" cy="38435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533" y="1690688"/>
            <a:ext cx="5963055" cy="3728436"/>
          </a:xfrm>
          <a:prstGeom prst="rect">
            <a:avLst/>
          </a:prstGeom>
        </p:spPr>
      </p:pic>
      <p:sp>
        <p:nvSpPr>
          <p:cNvPr id="7" name="Rectangle 6"/>
          <p:cNvSpPr/>
          <p:nvPr/>
        </p:nvSpPr>
        <p:spPr>
          <a:xfrm>
            <a:off x="372352" y="5779587"/>
            <a:ext cx="11346236" cy="707886"/>
          </a:xfrm>
          <a:prstGeom prst="rect">
            <a:avLst/>
          </a:prstGeom>
        </p:spPr>
        <p:txBody>
          <a:bodyPr wrap="square">
            <a:spAutoFit/>
          </a:bodyPr>
          <a:lstStyle/>
          <a:p>
            <a:pPr algn="just"/>
            <a:r>
              <a:rPr lang="mn-MN" sz="2000" dirty="0" smtClean="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Сумын Соёлын </a:t>
            </a:r>
            <a:r>
              <a:rPr lang="mn-MN" sz="2000" dirty="0" smtClean="0">
                <a:latin typeface="Arial" panose="020B0604020202020204" pitchFamily="34" charset="0"/>
                <a:cs typeface="Arial" panose="020B0604020202020204" pitchFamily="34" charset="0"/>
              </a:rPr>
              <a:t>төв нь шинэ </a:t>
            </a:r>
            <a:r>
              <a:rPr lang="mn-MN" sz="2000" dirty="0">
                <a:latin typeface="Arial" panose="020B0604020202020204" pitchFamily="34" charset="0"/>
                <a:cs typeface="Arial" panose="020B0604020202020204" pitchFamily="34" charset="0"/>
              </a:rPr>
              <a:t>номын мэдээг тогтмол </a:t>
            </a:r>
            <a:r>
              <a:rPr lang="mn-MN" sz="2000" dirty="0" smtClean="0">
                <a:latin typeface="Arial" panose="020B0604020202020204" pitchFamily="34" charset="0"/>
                <a:cs typeface="Arial" panose="020B0604020202020204" pitchFamily="34" charset="0"/>
              </a:rPr>
              <a:t>гаргаж, </a:t>
            </a:r>
            <a:r>
              <a:rPr lang="mn-MN" sz="2000" dirty="0">
                <a:latin typeface="Arial" panose="020B0604020202020204" pitchFamily="34" charset="0"/>
                <a:cs typeface="Arial" panose="020B0604020202020204" pitchFamily="34" charset="0"/>
              </a:rPr>
              <a:t>интернэт орчинд </a:t>
            </a:r>
            <a:r>
              <a:rPr lang="mn-MN" sz="2000" dirty="0" smtClean="0">
                <a:latin typeface="Arial" panose="020B0604020202020204" pitchFamily="34" charset="0"/>
                <a:cs typeface="Arial" panose="020B0604020202020204" pitchFamily="34" charset="0"/>
              </a:rPr>
              <a:t>сурталчлан ажиллаж </a:t>
            </a:r>
            <a:r>
              <a:rPr lang="mn-MN" sz="2000" dirty="0">
                <a:latin typeface="Arial" panose="020B0604020202020204" pitchFamily="34" charset="0"/>
                <a:cs typeface="Arial" panose="020B0604020202020204" pitchFamily="34" charset="0"/>
              </a:rPr>
              <a:t>байна. </a:t>
            </a:r>
          </a:p>
        </p:txBody>
      </p:sp>
    </p:spTree>
    <p:extLst>
      <p:ext uri="{BB962C8B-B14F-4D97-AF65-F5344CB8AC3E}">
        <p14:creationId xmlns:p14="http://schemas.microsoft.com/office/powerpoint/2010/main" val="17093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109" y="226128"/>
            <a:ext cx="9668691" cy="1298802"/>
          </a:xfrm>
        </p:spPr>
        <p:txBody>
          <a:bodyPr>
            <a:normAutofit/>
          </a:bodyPr>
          <a:lstStyle/>
          <a:p>
            <a:r>
              <a:rPr lang="en-US" sz="2800" b="1" dirty="0" smtClean="0">
                <a:solidFill>
                  <a:schemeClr val="accent1">
                    <a:lumMod val="50000"/>
                  </a:schemeClr>
                </a:solidFill>
                <a:latin typeface="0 Arial " pitchFamily="34" charset="-52"/>
                <a:cs typeface="Times New Roman" pitchFamily="18" charset="0"/>
              </a:rPr>
              <a:t/>
            </a:r>
            <a:br>
              <a:rPr lang="en-US" sz="2800" b="1" dirty="0" smtClean="0">
                <a:solidFill>
                  <a:schemeClr val="accent1">
                    <a:lumMod val="50000"/>
                  </a:schemeClr>
                </a:solidFill>
                <a:latin typeface="0 Arial " pitchFamily="34" charset="-52"/>
                <a:cs typeface="Times New Roman" pitchFamily="18" charset="0"/>
              </a:rPr>
            </a:br>
            <a:r>
              <a:rPr lang="mn-MN" sz="2800" b="1" dirty="0" smtClean="0">
                <a:solidFill>
                  <a:schemeClr val="tx1"/>
                </a:solidFill>
                <a:latin typeface="0 Arial " pitchFamily="34" charset="-52"/>
                <a:cs typeface="Times New Roman" pitchFamily="18" charset="0"/>
              </a:rPr>
              <a:t>Боловсрол</a:t>
            </a:r>
            <a:r>
              <a:rPr lang="mn-MN" sz="2800" b="1" dirty="0">
                <a:solidFill>
                  <a:schemeClr val="tx1"/>
                </a:solidFill>
                <a:latin typeface="0 Arial " pitchFamily="34" charset="-52"/>
                <a:cs typeface="Times New Roman" pitchFamily="18" charset="0"/>
              </a:rPr>
              <a:t>, Эрүүл мэнд, Соёлын салбарын хүрээнд:</a:t>
            </a:r>
            <a:endParaRPr lang="en-US" sz="2800" dirty="0">
              <a:solidFill>
                <a:schemeClr val="tx1"/>
              </a:solidFill>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338779" y="265929"/>
            <a:ext cx="1233971" cy="12192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79" y="1790834"/>
            <a:ext cx="5314682" cy="36981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395" y="1790834"/>
            <a:ext cx="5765442" cy="3698133"/>
          </a:xfrm>
          <a:prstGeom prst="rect">
            <a:avLst/>
          </a:prstGeom>
        </p:spPr>
      </p:pic>
      <p:sp>
        <p:nvSpPr>
          <p:cNvPr id="7" name="Rectangle 6"/>
          <p:cNvSpPr/>
          <p:nvPr/>
        </p:nvSpPr>
        <p:spPr>
          <a:xfrm>
            <a:off x="338779" y="5754871"/>
            <a:ext cx="11358058" cy="1015663"/>
          </a:xfrm>
          <a:prstGeom prst="rect">
            <a:avLst/>
          </a:prstGeom>
        </p:spPr>
        <p:txBody>
          <a:bodyPr wrap="square">
            <a:spAutoFit/>
          </a:bodyPr>
          <a:lstStyle/>
          <a:p>
            <a:pPr algn="just"/>
            <a:r>
              <a:rPr lang="mn-MN" sz="2000" dirty="0" smtClean="0">
                <a:latin typeface="Arial" panose="020B0604020202020204" pitchFamily="34" charset="0"/>
                <a:cs typeface="Arial" panose="020B0604020202020204" pitchFamily="34" charset="0"/>
              </a:rPr>
              <a:t>   Соёлын </a:t>
            </a:r>
            <a:r>
              <a:rPr lang="mn-MN" sz="2000" dirty="0">
                <a:latin typeface="Arial" panose="020B0604020202020204" pitchFamily="34" charset="0"/>
                <a:cs typeface="Arial" panose="020B0604020202020204" pitchFamily="34" charset="0"/>
              </a:rPr>
              <a:t>бүтээлч үйлдвэрлэлийн хүрээнд нутгийн шүтээн цувралыг эхлүүлээд байгаа бөгөөд энэ долоо хоногт 4 төрлийн 80 ширхэг хөргөгчний наалтыг захиалан хийлгэж худалдаанд гаргаад байна. </a:t>
            </a:r>
          </a:p>
        </p:txBody>
      </p:sp>
    </p:spTree>
    <p:extLst>
      <p:ext uri="{BB962C8B-B14F-4D97-AF65-F5344CB8AC3E}">
        <p14:creationId xmlns:p14="http://schemas.microsoft.com/office/powerpoint/2010/main" val="210086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750" y="365125"/>
            <a:ext cx="10379764" cy="1325563"/>
          </a:xfrm>
        </p:spPr>
        <p:txBody>
          <a:bodyPr>
            <a:normAutofit/>
          </a:bodyPr>
          <a:lstStyle/>
          <a:p>
            <a:r>
              <a:rPr lang="mn-MN" sz="2800" b="1" dirty="0" smtClean="0">
                <a:solidFill>
                  <a:schemeClr val="accent1">
                    <a:lumMod val="50000"/>
                  </a:schemeClr>
                </a:solidFill>
                <a:latin typeface="0 Arial " pitchFamily="34" charset="-52"/>
                <a:cs typeface="Times New Roman" pitchFamily="18" charset="0"/>
              </a:rPr>
              <a:t>  </a:t>
            </a:r>
            <a:r>
              <a:rPr lang="mn-MN" sz="2800" b="1" dirty="0" smtClean="0">
                <a:solidFill>
                  <a:schemeClr val="tx1"/>
                </a:solidFill>
                <a:latin typeface="0 Arial " pitchFamily="34" charset="-52"/>
                <a:cs typeface="Times New Roman" pitchFamily="18" charset="0"/>
              </a:rPr>
              <a:t>Боловсрол</a:t>
            </a:r>
            <a:r>
              <a:rPr lang="mn-MN" sz="2800" b="1" dirty="0">
                <a:solidFill>
                  <a:schemeClr val="tx1"/>
                </a:solidFill>
                <a:latin typeface="0 Arial " pitchFamily="34" charset="-52"/>
                <a:cs typeface="Times New Roman" pitchFamily="18" charset="0"/>
              </a:rPr>
              <a:t>, Эрүүл мэнд, Соёлын салбарын </a:t>
            </a:r>
            <a:r>
              <a:rPr lang="mn-MN" sz="2800" b="1" dirty="0" smtClean="0">
                <a:solidFill>
                  <a:schemeClr val="tx1"/>
                </a:solidFill>
                <a:latin typeface="0 Arial " pitchFamily="34" charset="-52"/>
                <a:cs typeface="Times New Roman" pitchFamily="18" charset="0"/>
              </a:rPr>
              <a:t>хүрээнд:</a:t>
            </a:r>
            <a:r>
              <a:rPr lang="mn-MN" sz="2800" b="1" dirty="0" smtClean="0">
                <a:solidFill>
                  <a:schemeClr val="accent1">
                    <a:lumMod val="50000"/>
                  </a:schemeClr>
                </a:solidFill>
                <a:latin typeface="0 Arial " pitchFamily="34" charset="-52"/>
                <a:cs typeface="Times New Roman" pitchFamily="18" charset="0"/>
              </a:rPr>
              <a:t>:</a:t>
            </a: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338779" y="265929"/>
            <a:ext cx="1233971" cy="12192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78" y="1690687"/>
            <a:ext cx="3279633" cy="341688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0963" y="1690687"/>
            <a:ext cx="3507300" cy="3416889"/>
          </a:xfrm>
          <a:prstGeom prst="rect">
            <a:avLst/>
          </a:prstGeom>
        </p:spPr>
      </p:pic>
      <p:sp>
        <p:nvSpPr>
          <p:cNvPr id="8" name="Rectangle 7"/>
          <p:cNvSpPr/>
          <p:nvPr/>
        </p:nvSpPr>
        <p:spPr>
          <a:xfrm>
            <a:off x="338778" y="5232811"/>
            <a:ext cx="11319900" cy="1323439"/>
          </a:xfrm>
          <a:prstGeom prst="rect">
            <a:avLst/>
          </a:prstGeom>
        </p:spPr>
        <p:txBody>
          <a:bodyPr wrap="square">
            <a:spAutoFit/>
          </a:bodyPr>
          <a:lstStyle/>
          <a:p>
            <a:pPr algn="just"/>
            <a:r>
              <a:rPr lang="mn-MN" sz="2000" dirty="0" smtClean="0">
                <a:latin typeface="0 Arial "/>
              </a:rPr>
              <a:t>     ЕБСургууль болон СӨББайгууллагын </a:t>
            </a:r>
            <a:r>
              <a:rPr lang="mn-MN" sz="2000" dirty="0">
                <a:latin typeface="0 Arial "/>
              </a:rPr>
              <a:t>хариуцлагатай жижүүрүүд гадна талбайгаа цэвэрлэх, гадаа тоглож байгаа хүүхдүүдэд маск </a:t>
            </a:r>
            <a:r>
              <a:rPr lang="mn-MN" sz="2000" dirty="0" smtClean="0">
                <a:latin typeface="0 Arial "/>
              </a:rPr>
              <a:t>зүүх, </a:t>
            </a:r>
            <a:r>
              <a:rPr lang="mn-MN" sz="2000" dirty="0">
                <a:latin typeface="0 Arial "/>
              </a:rPr>
              <a:t>2 цагаас илүү тоглохгүй байх шаардлагыг тавих, </a:t>
            </a:r>
            <a:r>
              <a:rPr lang="mn-MN" sz="2000" dirty="0" smtClean="0">
                <a:latin typeface="0 Arial "/>
              </a:rPr>
              <a:t>цахимаар </a:t>
            </a:r>
            <a:r>
              <a:rPr lang="mn-MN" sz="2000" dirty="0">
                <a:latin typeface="0 Arial "/>
              </a:rPr>
              <a:t>болон боршураар зөвлөмж уриалгыг 161 </a:t>
            </a:r>
            <a:r>
              <a:rPr lang="mn-MN" sz="2000" dirty="0" smtClean="0">
                <a:latin typeface="0 Arial "/>
              </a:rPr>
              <a:t>хүнд / </a:t>
            </a:r>
            <a:r>
              <a:rPr lang="mn-MN" sz="2000" dirty="0">
                <a:latin typeface="0 Arial "/>
              </a:rPr>
              <a:t>давхардсан тоогоор/ хүргэн нөлөөллийн </a:t>
            </a:r>
            <a:r>
              <a:rPr lang="mn-MN" sz="2000" dirty="0" smtClean="0">
                <a:latin typeface="0 Arial "/>
              </a:rPr>
              <a:t>ажлуудыг </a:t>
            </a:r>
            <a:r>
              <a:rPr lang="mn-MN" sz="2000" dirty="0">
                <a:latin typeface="0 Arial "/>
              </a:rPr>
              <a:t>хийж </a:t>
            </a:r>
            <a:r>
              <a:rPr lang="mn-MN" sz="2000" dirty="0" smtClean="0">
                <a:latin typeface="0 Arial "/>
              </a:rPr>
              <a:t>байна.</a:t>
            </a:r>
            <a:endParaRPr lang="en-US" sz="20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3170" y="1690688"/>
            <a:ext cx="3995508" cy="3416888"/>
          </a:xfrm>
          <a:prstGeom prst="rect">
            <a:avLst/>
          </a:prstGeom>
        </p:spPr>
      </p:pic>
    </p:spTree>
    <p:extLst>
      <p:ext uri="{BB962C8B-B14F-4D97-AF65-F5344CB8AC3E}">
        <p14:creationId xmlns:p14="http://schemas.microsoft.com/office/powerpoint/2010/main" val="352809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281</TotalTime>
  <Words>653</Words>
  <Application>Microsoft Office PowerPoint</Application>
  <PresentationFormat>Widescreen</PresentationFormat>
  <Paragraphs>46</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0 Arial </vt:lpstr>
      <vt:lpstr>0 Opus Bold Italic</vt:lpstr>
      <vt:lpstr>Arial</vt:lpstr>
      <vt:lpstr>Helvetica</vt:lpstr>
      <vt:lpstr>Times New Roman</vt:lpstr>
      <vt:lpstr>Trebuchet MS</vt:lpstr>
      <vt:lpstr>Wingdings</vt:lpstr>
      <vt:lpstr>Wingdings 3</vt:lpstr>
      <vt:lpstr>Facet</vt:lpstr>
      <vt:lpstr>PowerPoint Presentation</vt:lpstr>
      <vt:lpstr> Удирдлага зохион байгуулалтын хүрээнд:  </vt:lpstr>
      <vt:lpstr> Удирдлага зохион байгуулалтын хүрээнд:  </vt:lpstr>
      <vt:lpstr>     Удирдлага зохион байгуулалтын хүрээнд: </vt:lpstr>
      <vt:lpstr>  Удирдлага зохион байгуулалтын хүрээнд:</vt:lpstr>
      <vt:lpstr>Боловсрол, Эрүүл мэнд, Соёлын салбарын хүрээнд:</vt:lpstr>
      <vt:lpstr>   Боловсрол, Эрүүл мэнд, Соёлын салбарын хүрээнд:</vt:lpstr>
      <vt:lpstr> Боловсрол, Эрүүл мэнд, Соёлын салбарын хүрээнд:</vt:lpstr>
      <vt:lpstr>  Боловсрол, Эрүүл мэнд, Соёлын салбарын хүрээнд::</vt:lpstr>
      <vt:lpstr>     Боловсрол, Эрүүл мэнд, Соёлын салбарын хүрээнд:</vt:lpstr>
      <vt:lpstr>     Хөдөө аж ахуйн салбарын хүрээнд:</vt:lpstr>
      <vt:lpstr>    Худалдан авах ажиллагааны ажлын хүрээнд:</vt:lpstr>
      <vt:lpstr>        Санхүү, эдийн засгийн ажлын хүрээнд:</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93</cp:revision>
  <dcterms:created xsi:type="dcterms:W3CDTF">2020-05-06T03:47:21Z</dcterms:created>
  <dcterms:modified xsi:type="dcterms:W3CDTF">2020-05-07T22:41:50Z</dcterms:modified>
</cp:coreProperties>
</file>