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6"/>
  </p:notesMasterIdLst>
  <p:sldIdLst>
    <p:sldId id="256" r:id="rId2"/>
    <p:sldId id="257" r:id="rId3"/>
    <p:sldId id="258" r:id="rId4"/>
    <p:sldId id="269" r:id="rId5"/>
    <p:sldId id="259" r:id="rId6"/>
    <p:sldId id="268" r:id="rId7"/>
    <p:sldId id="260" r:id="rId8"/>
    <p:sldId id="261" r:id="rId9"/>
    <p:sldId id="262" r:id="rId10"/>
    <p:sldId id="264" r:id="rId11"/>
    <p:sldId id="266" r:id="rId12"/>
    <p:sldId id="263" r:id="rId13"/>
    <p:sldId id="265"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205562-E55E-4438-BAF3-76EAADC136CE}" type="datetimeFigureOut">
              <a:rPr lang="en-US" smtClean="0"/>
              <a:t>3/30/2020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597BC-BA12-49E8-A115-8E4FFB8D5ADA}" type="slidenum">
              <a:rPr lang="en-US" smtClean="0"/>
              <a:t>‹#›</a:t>
            </a:fld>
            <a:endParaRPr lang="en-US"/>
          </a:p>
        </p:txBody>
      </p:sp>
    </p:spTree>
    <p:extLst>
      <p:ext uri="{BB962C8B-B14F-4D97-AF65-F5344CB8AC3E}">
        <p14:creationId xmlns:p14="http://schemas.microsoft.com/office/powerpoint/2010/main" val="3433913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597BC-BA12-49E8-A115-8E4FFB8D5ADA}" type="slidenum">
              <a:rPr lang="en-US" smtClean="0"/>
              <a:t>2</a:t>
            </a:fld>
            <a:endParaRPr lang="en-US"/>
          </a:p>
        </p:txBody>
      </p:sp>
    </p:spTree>
    <p:extLst>
      <p:ext uri="{BB962C8B-B14F-4D97-AF65-F5344CB8AC3E}">
        <p14:creationId xmlns:p14="http://schemas.microsoft.com/office/powerpoint/2010/main" val="160907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baseline="0" dirty="0" smtClean="0"/>
              <a:t>.</a:t>
            </a:r>
            <a:endParaRPr lang="en-US" dirty="0"/>
          </a:p>
        </p:txBody>
      </p:sp>
      <p:sp>
        <p:nvSpPr>
          <p:cNvPr id="4" name="Slide Number Placeholder 3"/>
          <p:cNvSpPr>
            <a:spLocks noGrp="1"/>
          </p:cNvSpPr>
          <p:nvPr>
            <p:ph type="sldNum" sz="quarter" idx="10"/>
          </p:nvPr>
        </p:nvSpPr>
        <p:spPr/>
        <p:txBody>
          <a:bodyPr/>
          <a:lstStyle/>
          <a:p>
            <a:fld id="{576597BC-BA12-49E8-A115-8E4FFB8D5ADA}" type="slidenum">
              <a:rPr lang="en-US" smtClean="0"/>
              <a:t>3</a:t>
            </a:fld>
            <a:endParaRPr lang="en-US"/>
          </a:p>
        </p:txBody>
      </p:sp>
    </p:spTree>
    <p:extLst>
      <p:ext uri="{BB962C8B-B14F-4D97-AF65-F5344CB8AC3E}">
        <p14:creationId xmlns:p14="http://schemas.microsoft.com/office/powerpoint/2010/main" val="415954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baseline="0" dirty="0" smtClean="0"/>
              <a:t>.</a:t>
            </a:r>
            <a:endParaRPr lang="en-US" dirty="0"/>
          </a:p>
        </p:txBody>
      </p:sp>
      <p:sp>
        <p:nvSpPr>
          <p:cNvPr id="4" name="Slide Number Placeholder 3"/>
          <p:cNvSpPr>
            <a:spLocks noGrp="1"/>
          </p:cNvSpPr>
          <p:nvPr>
            <p:ph type="sldNum" sz="quarter" idx="10"/>
          </p:nvPr>
        </p:nvSpPr>
        <p:spPr/>
        <p:txBody>
          <a:bodyPr/>
          <a:lstStyle/>
          <a:p>
            <a:fld id="{576597BC-BA12-49E8-A115-8E4FFB8D5ADA}" type="slidenum">
              <a:rPr lang="en-US" smtClean="0"/>
              <a:t>4</a:t>
            </a:fld>
            <a:endParaRPr lang="en-US"/>
          </a:p>
        </p:txBody>
      </p:sp>
    </p:spTree>
    <p:extLst>
      <p:ext uri="{BB962C8B-B14F-4D97-AF65-F5344CB8AC3E}">
        <p14:creationId xmlns:p14="http://schemas.microsoft.com/office/powerpoint/2010/main" val="268902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597BC-BA12-49E8-A115-8E4FFB8D5ADA}" type="slidenum">
              <a:rPr lang="en-US" smtClean="0"/>
              <a:t>6</a:t>
            </a:fld>
            <a:endParaRPr lang="en-US"/>
          </a:p>
        </p:txBody>
      </p:sp>
    </p:spTree>
    <p:extLst>
      <p:ext uri="{BB962C8B-B14F-4D97-AF65-F5344CB8AC3E}">
        <p14:creationId xmlns:p14="http://schemas.microsoft.com/office/powerpoint/2010/main" val="199832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597BC-BA12-49E8-A115-8E4FFB8D5ADA}" type="slidenum">
              <a:rPr lang="en-US" smtClean="0"/>
              <a:t>7</a:t>
            </a:fld>
            <a:endParaRPr lang="en-US"/>
          </a:p>
        </p:txBody>
      </p:sp>
    </p:spTree>
    <p:extLst>
      <p:ext uri="{BB962C8B-B14F-4D97-AF65-F5344CB8AC3E}">
        <p14:creationId xmlns:p14="http://schemas.microsoft.com/office/powerpoint/2010/main" val="14673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597BC-BA12-49E8-A115-8E4FFB8D5ADA}" type="slidenum">
              <a:rPr lang="en-US" smtClean="0"/>
              <a:t>8</a:t>
            </a:fld>
            <a:endParaRPr lang="en-US"/>
          </a:p>
        </p:txBody>
      </p:sp>
    </p:spTree>
    <p:extLst>
      <p:ext uri="{BB962C8B-B14F-4D97-AF65-F5344CB8AC3E}">
        <p14:creationId xmlns:p14="http://schemas.microsoft.com/office/powerpoint/2010/main" val="9076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597BC-BA12-49E8-A115-8E4FFB8D5ADA}" type="slidenum">
              <a:rPr lang="en-US" smtClean="0"/>
              <a:t>10</a:t>
            </a:fld>
            <a:endParaRPr lang="en-US"/>
          </a:p>
        </p:txBody>
      </p:sp>
    </p:spTree>
    <p:extLst>
      <p:ext uri="{BB962C8B-B14F-4D97-AF65-F5344CB8AC3E}">
        <p14:creationId xmlns:p14="http://schemas.microsoft.com/office/powerpoint/2010/main" val="45019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597BC-BA12-49E8-A115-8E4FFB8D5ADA}" type="slidenum">
              <a:rPr lang="en-US" smtClean="0"/>
              <a:t>11</a:t>
            </a:fld>
            <a:endParaRPr lang="en-US"/>
          </a:p>
        </p:txBody>
      </p:sp>
    </p:spTree>
    <p:extLst>
      <p:ext uri="{BB962C8B-B14F-4D97-AF65-F5344CB8AC3E}">
        <p14:creationId xmlns:p14="http://schemas.microsoft.com/office/powerpoint/2010/main" val="319207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smtClean="0"/>
              <a:t>2020 оны 03 дугаар сарын 20-ны өдөр</a:t>
            </a:r>
            <a:r>
              <a:rPr lang="mn-MN" baseline="0" dirty="0" smtClean="0"/>
              <a:t> Мал Эмнэлэгийн Ерөнхий Газрын ажлын хэсэг Сумын Засаг дарга болон “Хилийн дэлгэрэх”ХХЗК-ийн Мал эмнэлэгийн үржлийн нэгжийн эмчтэй үүлзаж Мал эмнэлэгийн цаг үеийн  ажлын талаар мэдээлэл өгч саналаа солилцон ажилласан.</a:t>
            </a:r>
            <a:endParaRPr lang="en-US" dirty="0"/>
          </a:p>
        </p:txBody>
      </p:sp>
      <p:sp>
        <p:nvSpPr>
          <p:cNvPr id="4" name="Slide Number Placeholder 3"/>
          <p:cNvSpPr>
            <a:spLocks noGrp="1"/>
          </p:cNvSpPr>
          <p:nvPr>
            <p:ph type="sldNum" sz="quarter" idx="10"/>
          </p:nvPr>
        </p:nvSpPr>
        <p:spPr/>
        <p:txBody>
          <a:bodyPr/>
          <a:lstStyle/>
          <a:p>
            <a:fld id="{576597BC-BA12-49E8-A115-8E4FFB8D5ADA}" type="slidenum">
              <a:rPr lang="en-US" smtClean="0"/>
              <a:t>12</a:t>
            </a:fld>
            <a:endParaRPr lang="en-US"/>
          </a:p>
        </p:txBody>
      </p:sp>
    </p:spTree>
    <p:extLst>
      <p:ext uri="{BB962C8B-B14F-4D97-AF65-F5344CB8AC3E}">
        <p14:creationId xmlns:p14="http://schemas.microsoft.com/office/powerpoint/2010/main" val="209067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8501D2A-FC77-4E46-AFAA-54A2CA879788}" type="datetimeFigureOut">
              <a:rPr lang="en-US" smtClean="0"/>
              <a:t>3/30/2020</a:t>
            </a:fld>
            <a:endParaRPr lang="en-US"/>
          </a:p>
        </p:txBody>
      </p:sp>
      <p:sp>
        <p:nvSpPr>
          <p:cNvPr id="8" name="Slide Number Placeholder 7"/>
          <p:cNvSpPr>
            <a:spLocks noGrp="1"/>
          </p:cNvSpPr>
          <p:nvPr>
            <p:ph type="sldNum" sz="quarter" idx="11"/>
          </p:nvPr>
        </p:nvSpPr>
        <p:spPr/>
        <p:txBody>
          <a:bodyPr/>
          <a:lstStyle/>
          <a:p>
            <a:fld id="{7EAD2745-C539-4F53-99AD-58CE4002781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01D2A-FC77-4E46-AFAA-54A2CA879788}"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D2745-C539-4F53-99AD-58CE400278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01D2A-FC77-4E46-AFAA-54A2CA879788}"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D2745-C539-4F53-99AD-58CE4002781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8501D2A-FC77-4E46-AFAA-54A2CA879788}"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D2745-C539-4F53-99AD-58CE4002781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01D2A-FC77-4E46-AFAA-54A2CA879788}"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D2745-C539-4F53-99AD-58CE4002781A}"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8501D2A-FC77-4E46-AFAA-54A2CA879788}"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D2745-C539-4F53-99AD-58CE4002781A}"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8501D2A-FC77-4E46-AFAA-54A2CA879788}"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AD2745-C539-4F53-99AD-58CE4002781A}"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501D2A-FC77-4E46-AFAA-54A2CA879788}"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D2745-C539-4F53-99AD-58CE400278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01D2A-FC77-4E46-AFAA-54A2CA879788}"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D2745-C539-4F53-99AD-58CE400278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01D2A-FC77-4E46-AFAA-54A2CA879788}"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D2745-C539-4F53-99AD-58CE4002781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01D2A-FC77-4E46-AFAA-54A2CA879788}"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D2745-C539-4F53-99AD-58CE4002781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8501D2A-FC77-4E46-AFAA-54A2CA879788}" type="datetimeFigureOut">
              <a:rPr lang="en-US" smtClean="0"/>
              <a:t>3/30/2020</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EAD2745-C539-4F53-99AD-58CE4002781A}"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949677" y="152400"/>
            <a:ext cx="2971800" cy="3019444"/>
          </a:xfrm>
          <a:prstGeom prst="ellipse">
            <a:avLst/>
          </a:prstGeom>
          <a:ln>
            <a:noFill/>
          </a:ln>
          <a:effectLst>
            <a:softEdge rad="112500"/>
          </a:effectLst>
        </p:spPr>
      </p:pic>
      <p:sp>
        <p:nvSpPr>
          <p:cNvPr id="5" name="Rectangle 4"/>
          <p:cNvSpPr/>
          <p:nvPr/>
        </p:nvSpPr>
        <p:spPr>
          <a:xfrm>
            <a:off x="228600" y="3276600"/>
            <a:ext cx="8915400" cy="2554545"/>
          </a:xfrm>
          <a:prstGeom prst="rect">
            <a:avLst/>
          </a:prstGeom>
        </p:spPr>
        <p:txBody>
          <a:bodyPr wrap="square">
            <a:spAutoFit/>
          </a:bodyPr>
          <a:lstStyle/>
          <a:p>
            <a:pPr algn="ctr"/>
            <a:r>
              <a:rPr lang="mn-MN" sz="4000" b="1" dirty="0" smtClean="0">
                <a:solidFill>
                  <a:schemeClr val="tx2">
                    <a:lumMod val="50000"/>
                  </a:schemeClr>
                </a:solidFill>
                <a:latin typeface="0 Arial " pitchFamily="34" charset="-52"/>
                <a:cs typeface="Times New Roman" pitchFamily="18" charset="0"/>
              </a:rPr>
              <a:t>ГОВЬСҮМБЭР АЙМГИЙН</a:t>
            </a:r>
          </a:p>
          <a:p>
            <a:pPr algn="ctr"/>
            <a:r>
              <a:rPr lang="mn-MN" sz="4000" b="1" dirty="0" smtClean="0">
                <a:solidFill>
                  <a:schemeClr val="tx2">
                    <a:lumMod val="50000"/>
                  </a:schemeClr>
                </a:solidFill>
                <a:latin typeface="0 Arial " pitchFamily="34" charset="-52"/>
                <a:cs typeface="Times New Roman" pitchFamily="18" charset="0"/>
              </a:rPr>
              <a:t> БАЯНТАЛ СУМ</a:t>
            </a:r>
          </a:p>
          <a:p>
            <a:pPr algn="ctr"/>
            <a:r>
              <a:rPr lang="en-US" sz="4000" b="1" dirty="0" smtClean="0">
                <a:solidFill>
                  <a:schemeClr val="tx2">
                    <a:lumMod val="50000"/>
                  </a:schemeClr>
                </a:solidFill>
                <a:latin typeface="Times New Roman" pitchFamily="18" charset="0"/>
                <a:cs typeface="Times New Roman" pitchFamily="18" charset="0"/>
              </a:rPr>
              <a:t/>
            </a:r>
            <a:br>
              <a:rPr lang="en-US" sz="4000" b="1" dirty="0" smtClean="0">
                <a:solidFill>
                  <a:schemeClr val="tx2">
                    <a:lumMod val="50000"/>
                  </a:schemeClr>
                </a:solidFill>
                <a:latin typeface="Times New Roman" pitchFamily="18" charset="0"/>
                <a:cs typeface="Times New Roman" pitchFamily="18" charset="0"/>
              </a:rPr>
            </a:br>
            <a:r>
              <a:rPr lang="en-US" sz="4000" b="1" dirty="0" smtClean="0">
                <a:solidFill>
                  <a:schemeClr val="tx2">
                    <a:lumMod val="50000"/>
                  </a:schemeClr>
                </a:solidFill>
                <a:latin typeface="Times New Roman" pitchFamily="18" charset="0"/>
                <a:cs typeface="Times New Roman" pitchFamily="18" charset="0"/>
              </a:rPr>
              <a:t>2020.03.30</a:t>
            </a:r>
            <a:endParaRPr lang="en-US" sz="4000" dirty="0" smtClean="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6632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ircle(in)">
                                      <p:cBhvr>
                                        <p:cTn id="15" dur="2000"/>
                                        <p:tgtEl>
                                          <p:spTgt spid="5">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circle(in)">
                                      <p:cBhvr>
                                        <p:cTn id="18"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868362"/>
          </a:xfrm>
        </p:spPr>
        <p:txBody>
          <a:bodyPr>
            <a:normAutofit/>
          </a:bodyPr>
          <a:lstStyle/>
          <a:p>
            <a:r>
              <a:rPr lang="mn-MN" sz="3200" dirty="0" smtClean="0">
                <a:solidFill>
                  <a:schemeClr val="accent1">
                    <a:lumMod val="50000"/>
                  </a:schemeClr>
                </a:solidFill>
                <a:latin typeface="0 Arial " pitchFamily="34" charset="-52"/>
              </a:rPr>
              <a:t>Байгаль орчны ажлын хүрээнд:</a:t>
            </a:r>
            <a:endParaRPr lang="en-US" sz="3200" dirty="0">
              <a:solidFill>
                <a:schemeClr val="accent1">
                  <a:lumMod val="50000"/>
                </a:schemeClr>
              </a:solidFill>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196645"/>
            <a:ext cx="1233971" cy="1219200"/>
          </a:xfrm>
          <a:prstGeom prst="rect">
            <a:avLst/>
          </a:prstGeom>
          <a:ln>
            <a:noFill/>
          </a:ln>
          <a:effectLst>
            <a:outerShdw blurRad="292100" dist="139700" dir="2700000" algn="tl" rotWithShape="0">
              <a:srgbClr val="333333">
                <a:alpha val="65000"/>
              </a:srgbClr>
            </a:outerShdw>
          </a:effectLst>
        </p:spPr>
      </p:pic>
      <p:pic>
        <p:nvPicPr>
          <p:cNvPr id="1026" name="Picture 2" descr="https://scontent.fuln1-1.fna.fbcdn.net/v/t1.15752-9/91231810_522133991822427_917329835318050816_n.jpg?_nc_cat=111&amp;_nc_sid=b96e70&amp;_nc_ohc=XlB78xoKOy0AX88gZll&amp;_nc_ht=scontent.fuln1-1.fna&amp;oh=870daa02a32682e38e74e72d17dc2198&amp;oe=5EA1FBD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745" y="1600200"/>
            <a:ext cx="267685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fuln1-1.fna.fbcdn.net/v/t1.15752-9/91063249_3225315740835049_1790977460938997760_n.jpg?_nc_cat=111&amp;_nc_sid=b96e70&amp;_nc_ohc=vAIDVxDmSKoAX9QSizs&amp;_nc_ht=scontent.fuln1-1.fna&amp;oh=dff368f80d947abb031de446925134fe&amp;oe=5EA344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1600200"/>
            <a:ext cx="307859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content.fuln1-1.fna.fbcdn.net/v/t1.15752-9/91168623_2732783200172501_1363919456719339520_n.jpg?_nc_cat=103&amp;_nc_sid=b96e70&amp;_nc_ohc=5JtdkGXUa4YAX-MKO7J&amp;_nc_ht=scontent.fuln1-1.fna&amp;oh=55673fc11c26c6ba1d35114cf7f9f820&amp;oe=5EA3334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153625" y="1600200"/>
            <a:ext cx="2837971"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0869" y="4953000"/>
            <a:ext cx="8772852" cy="1323439"/>
          </a:xfrm>
          <a:prstGeom prst="rect">
            <a:avLst/>
          </a:prstGeom>
        </p:spPr>
        <p:txBody>
          <a:bodyPr wrap="square">
            <a:spAutoFit/>
          </a:bodyPr>
          <a:lstStyle/>
          <a:p>
            <a:pPr algn="just"/>
            <a:r>
              <a:rPr lang="mn-MN" sz="2000" dirty="0" smtClean="0">
                <a:latin typeface="0 Arial " pitchFamily="34" charset="-52"/>
              </a:rPr>
              <a:t>    Сумын</a:t>
            </a:r>
            <a:r>
              <a:rPr lang="mn-MN" sz="2000" baseline="0" dirty="0" smtClean="0">
                <a:latin typeface="0 Arial " pitchFamily="34" charset="-52"/>
              </a:rPr>
              <a:t> ОНХСангийн 2020 оны  төлөвлөгөөний дагуу нохой устгалын ажлыг 2020 оны 03 дугаар сарын 26-ны өдөр Улаанбаатар хотын иргэн Б.Будтай гэрээ байгуулж нэг бүрийн төлбөрийг 12000 төгрөгөөр тооцон эзэнгүй золбин 20 нохойг устгууллаа.</a:t>
            </a:r>
            <a:endParaRPr lang="en-US" sz="2000" dirty="0"/>
          </a:p>
        </p:txBody>
      </p:sp>
    </p:spTree>
    <p:extLst>
      <p:ext uri="{BB962C8B-B14F-4D97-AF65-F5344CB8AC3E}">
        <p14:creationId xmlns:p14="http://schemas.microsoft.com/office/powerpoint/2010/main" val="401903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ipe(down)">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wipe(down)">
                                      <p:cBhvr>
                                        <p:cTn id="24"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8229600" cy="792162"/>
          </a:xfrm>
        </p:spPr>
        <p:txBody>
          <a:bodyPr>
            <a:noAutofit/>
          </a:bodyPr>
          <a:lstStyle/>
          <a:p>
            <a:r>
              <a:rPr lang="mn-MN" sz="3200" dirty="0" smtClean="0">
                <a:solidFill>
                  <a:schemeClr val="accent1">
                    <a:lumMod val="50000"/>
                  </a:schemeClr>
                </a:solidFill>
                <a:latin typeface="0 Arial " pitchFamily="34" charset="-52"/>
              </a:rPr>
              <a:t>Байгаль орчны ажлын хүрээнд:</a:t>
            </a:r>
            <a:endParaRPr lang="en-US" sz="3200" dirty="0">
              <a:solidFill>
                <a:schemeClr val="accent1">
                  <a:lumMod val="50000"/>
                </a:schemeClr>
              </a:solidFill>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196645"/>
            <a:ext cx="1233971" cy="1219200"/>
          </a:xfrm>
          <a:prstGeom prst="rect">
            <a:avLst/>
          </a:prstGeom>
          <a:ln>
            <a:noFill/>
          </a:ln>
          <a:effectLst>
            <a:outerShdw blurRad="292100" dist="139700" dir="2700000" algn="tl" rotWithShape="0">
              <a:srgbClr val="333333">
                <a:alpha val="65000"/>
              </a:srgbClr>
            </a:outerShdw>
          </a:effectLst>
        </p:spPr>
      </p:pic>
      <p:pic>
        <p:nvPicPr>
          <p:cNvPr id="4098" name="Picture 2" descr="https://scontent.fuln1-2.fna.fbcdn.net/v/t1.15752-9/91105163_270604820623087_8217490966714515456_n.jpg?_nc_cat=107&amp;_nc_sid=b96e70&amp;_nc_ohc=fTC9XKAAtTwAX8T-hU8&amp;_nc_ht=scontent.fuln1-2.fna&amp;oh=6e92f0a13f0d55868a751873d8c349fa&amp;oe=5EA1A64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069" y="1609524"/>
            <a:ext cx="2971331" cy="31148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content.fuln1-1.fna.fbcdn.net/v/t1.15752-9/91062146_2375626759395274_927654365466984448_n.jpg?_nc_cat=101&amp;_nc_sid=b96e70&amp;_nc_ohc=Aau54Hny73EAX-1huFL&amp;_nc_ht=scontent.fuln1-1.fna&amp;oh=f85e2279e186e17cd21f0732a2b39fc4&amp;oe=5EA21EC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1624765"/>
            <a:ext cx="2667000" cy="309963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content.fuln1-2.fna.fbcdn.net/v/t1.15752-9/90813600_530558394146430_362898451312148480_n.jpg?_nc_cat=100&amp;_nc_sid=b96e70&amp;_nc_ohc=-8nWAsJ4xvIAX8xUjBC&amp;_nc_ht=scontent.fuln1-2.fna&amp;oh=20ebd2d8cd97db676bfb1d18609a6e61&amp;oe=5EA4E8D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5631" y="1624765"/>
            <a:ext cx="2709769" cy="30996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9068" y="5029200"/>
            <a:ext cx="8686331" cy="1200329"/>
          </a:xfrm>
          <a:prstGeom prst="rect">
            <a:avLst/>
          </a:prstGeom>
        </p:spPr>
        <p:txBody>
          <a:bodyPr wrap="square">
            <a:spAutoFit/>
          </a:bodyPr>
          <a:lstStyle/>
          <a:p>
            <a:pPr algn="just"/>
            <a:r>
              <a:rPr lang="mn-MN" sz="2400" dirty="0" smtClean="0">
                <a:latin typeface="0 Arial " pitchFamily="34" charset="-52"/>
              </a:rPr>
              <a:t>   Сумын хэмжээнд нийтийн</a:t>
            </a:r>
            <a:r>
              <a:rPr lang="mn-MN" sz="2400" baseline="0" dirty="0" smtClean="0">
                <a:latin typeface="0 Arial " pitchFamily="34" charset="-52"/>
              </a:rPr>
              <a:t> эзэмшлийн талбайн 3 хогийн цэгийн 54м2 талбайд ариутгал халдваргүйтгэлийг хийлгэсэн.</a:t>
            </a:r>
            <a:endParaRPr lang="en-US" sz="2400" dirty="0"/>
          </a:p>
        </p:txBody>
      </p:sp>
    </p:spTree>
    <p:extLst>
      <p:ext uri="{BB962C8B-B14F-4D97-AF65-F5344CB8AC3E}">
        <p14:creationId xmlns:p14="http://schemas.microsoft.com/office/powerpoint/2010/main" val="356772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ipe(down)">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wipe(down)">
                                      <p:cBhvr>
                                        <p:cTn id="19" dur="500"/>
                                        <p:tgtEl>
                                          <p:spTgt spid="410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wipe(down)">
                                      <p:cBhvr>
                                        <p:cTn id="2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696200" cy="868362"/>
          </a:xfrm>
        </p:spPr>
        <p:txBody>
          <a:bodyPr>
            <a:normAutofit fontScale="90000"/>
          </a:bodyPr>
          <a:lstStyle/>
          <a:p>
            <a:r>
              <a:rPr lang="mn-MN" sz="3600" dirty="0" smtClean="0">
                <a:solidFill>
                  <a:schemeClr val="accent1">
                    <a:lumMod val="50000"/>
                  </a:schemeClr>
                </a:solidFill>
                <a:latin typeface="0 Arial " pitchFamily="34" charset="-52"/>
              </a:rPr>
              <a:t>Хөдөө аж ахуйн салбарын хүрээнд:</a:t>
            </a:r>
            <a:endParaRPr lang="en-US" sz="3600" dirty="0">
              <a:solidFill>
                <a:schemeClr val="accent1">
                  <a:lumMod val="50000"/>
                </a:schemeClr>
              </a:solidFill>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196645"/>
            <a:ext cx="1233971" cy="1219200"/>
          </a:xfrm>
          <a:prstGeom prst="rect">
            <a:avLst/>
          </a:prstGeom>
          <a:ln>
            <a:noFill/>
          </a:ln>
          <a:effectLst>
            <a:outerShdw blurRad="292100" dist="139700" dir="2700000" algn="tl" rotWithShape="0">
              <a:srgbClr val="333333">
                <a:alpha val="65000"/>
              </a:srgbClr>
            </a:outerShdw>
          </a:effectLst>
        </p:spPr>
      </p:pic>
      <p:pic>
        <p:nvPicPr>
          <p:cNvPr id="3074" name="Picture 2" descr="https://scontent.fuln1-1.fna.fbcdn.net/v/t1.15752-9/91078543_2955953604470108_4064342039129489408_n.jpg?_nc_cat=101&amp;_nc_sid=b96e70&amp;_nc_ohc=ic5U1r8BoeUAX_O1cP3&amp;_nc_ht=scontent.fuln1-1.fna&amp;oh=823d72d1ffd55d4a7daa1e8edd446675&amp;oe=5EA274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69" y="1600200"/>
            <a:ext cx="2730931" cy="32003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content.fuln1-1.fna.fbcdn.net/v/t1.15752-9/90823230_521693121871380_8718120605368451072_n.jpg?_nc_cat=111&amp;_nc_sid=b96e70&amp;_nc_ohc=QC6VKU7Joc8AX8UWnW2&amp;_nc_ht=scontent.fuln1-1.fna&amp;oh=7ee82cd708bd9f54f2c514cf9abd7749&amp;oe=5EA415C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600199"/>
            <a:ext cx="2725992" cy="32003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content.fuln1-2.fna.fbcdn.net/v/t1.15752-9/91054919_265089174510030_4658155769273778176_n.jpg?_nc_cat=107&amp;_nc_sid=b96e70&amp;_nc_ohc=1Aylk_oNH_8AX9gI_AF&amp;_nc_ht=scontent.fuln1-2.fna&amp;oh=2268a741017f89f5e4e7c949906b5987&amp;oe=5EA4568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019" y="1600200"/>
            <a:ext cx="2915265" cy="32003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0868" y="4861570"/>
            <a:ext cx="8593415" cy="1323439"/>
          </a:xfrm>
          <a:prstGeom prst="rect">
            <a:avLst/>
          </a:prstGeom>
        </p:spPr>
        <p:txBody>
          <a:bodyPr wrap="square">
            <a:spAutoFit/>
          </a:bodyPr>
          <a:lstStyle/>
          <a:p>
            <a:pPr algn="just"/>
            <a:r>
              <a:rPr lang="mn-MN" sz="2000" dirty="0" smtClean="0">
                <a:latin typeface="0 Arial " pitchFamily="34" charset="-52"/>
              </a:rPr>
              <a:t>      2020 оны 03 дугаар сарын 20-ны өдөр</a:t>
            </a:r>
            <a:r>
              <a:rPr lang="mn-MN" sz="2000" baseline="0" dirty="0" smtClean="0">
                <a:latin typeface="0 Arial " pitchFamily="34" charset="-52"/>
              </a:rPr>
              <a:t> Мал Эмнэлгийн Ерөнхий Газрын ажлын хэсэг Сумын Засаг дарга болон “</a:t>
            </a:r>
            <a:r>
              <a:rPr lang="mn-MN" sz="2000" baseline="0" smtClean="0">
                <a:latin typeface="0 Arial " pitchFamily="34" charset="-52"/>
              </a:rPr>
              <a:t>Хилийн </a:t>
            </a:r>
            <a:r>
              <a:rPr lang="mn-MN" sz="2000" baseline="0" smtClean="0">
                <a:latin typeface="0 Arial " pitchFamily="34" charset="-52"/>
              </a:rPr>
              <a:t>дэлгэрэх”ХХК-ний </a:t>
            </a:r>
            <a:r>
              <a:rPr lang="mn-MN" sz="2000" baseline="0" dirty="0" smtClean="0">
                <a:latin typeface="0 Arial " pitchFamily="34" charset="-52"/>
              </a:rPr>
              <a:t>Мал эмнэлгийн үржлийн нэгжийн эмчтэй уулзаж Мал эмнэлгийн цаг үеийн  ажлын талаар мэдээлэл өгч санал солилцон ажилласан.</a:t>
            </a:r>
            <a:endParaRPr lang="en-US" sz="2000" dirty="0"/>
          </a:p>
        </p:txBody>
      </p:sp>
    </p:spTree>
    <p:extLst>
      <p:ext uri="{BB962C8B-B14F-4D97-AF65-F5344CB8AC3E}">
        <p14:creationId xmlns:p14="http://schemas.microsoft.com/office/powerpoint/2010/main" val="141121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barn(inVertical)">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barn(inVertical)">
                                      <p:cBhvr>
                                        <p:cTn id="19" dur="500"/>
                                        <p:tgtEl>
                                          <p:spTgt spid="307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078"/>
                                        </p:tgtEl>
                                        <p:attrNameLst>
                                          <p:attrName>style.visibility</p:attrName>
                                        </p:attrNameLst>
                                      </p:cBhvr>
                                      <p:to>
                                        <p:strVal val="visible"/>
                                      </p:to>
                                    </p:set>
                                    <p:animEffect transition="in" filter="barn(inVertical)">
                                      <p:cBhvr>
                                        <p:cTn id="24"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848600" cy="792162"/>
          </a:xfrm>
        </p:spPr>
        <p:txBody>
          <a:bodyPr>
            <a:normAutofit fontScale="90000"/>
          </a:bodyPr>
          <a:lstStyle/>
          <a:p>
            <a:r>
              <a:rPr lang="mn-MN" sz="2800" dirty="0" smtClean="0">
                <a:solidFill>
                  <a:schemeClr val="accent1">
                    <a:lumMod val="50000"/>
                  </a:schemeClr>
                </a:solidFill>
                <a:latin typeface="0 Arial " pitchFamily="34" charset="-52"/>
              </a:rPr>
              <a:t>Хөдөлмөр, нийгмийн халамжийн хүрээнд:</a:t>
            </a:r>
            <a:endParaRPr lang="en-US" sz="2800" dirty="0">
              <a:solidFill>
                <a:schemeClr val="accent1">
                  <a:lumMod val="50000"/>
                </a:schemeClr>
              </a:solidFill>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196645"/>
            <a:ext cx="1233971" cy="1219200"/>
          </a:xfrm>
          <a:prstGeom prst="rect">
            <a:avLst/>
          </a:prstGeom>
          <a:ln>
            <a:noFill/>
          </a:ln>
          <a:effectLst>
            <a:outerShdw blurRad="292100" dist="139700" dir="2700000" algn="tl" rotWithShape="0">
              <a:srgbClr val="333333">
                <a:alpha val="65000"/>
              </a:srgbClr>
            </a:outerShdw>
          </a:effectLst>
        </p:spPr>
      </p:pic>
      <p:sp>
        <p:nvSpPr>
          <p:cNvPr id="6" name="Rectangle 1"/>
          <p:cNvSpPr>
            <a:spLocks noChangeArrowheads="1"/>
          </p:cNvSpPr>
          <p:nvPr/>
        </p:nvSpPr>
        <p:spPr bwMode="auto">
          <a:xfrm>
            <a:off x="457200" y="1665798"/>
            <a:ext cx="8534399" cy="505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mn-MN" altLang="ko-KR" b="0" i="0" u="none" strike="noStrike" cap="none" normalizeH="0" baseline="0" dirty="0" smtClean="0">
                <a:ln>
                  <a:noFill/>
                </a:ln>
                <a:solidFill>
                  <a:schemeClr val="tx1"/>
                </a:solidFill>
                <a:effectLst/>
                <a:latin typeface="0 Arial " pitchFamily="34" charset="-52"/>
                <a:ea typeface="Malgun Gothic" pitchFamily="34" charset="-127"/>
                <a:cs typeface="Arial" pitchFamily="34" charset="0"/>
              </a:rPr>
              <a:t>      Зорилтот өрхийн хүнсний эрхийн бичгийн үйлчилгээнд хамрагддаг  7 өрхөд 1-3 дугаар сарын хүнсний барааг “Баян дэлгэр” хүнсний дэлгүүрээр олгож, 1,272.0 мянган</a:t>
            </a:r>
            <a:r>
              <a:rPr kumimoji="0" lang="mn-MN" altLang="ko-KR" b="0" i="0" u="none" strike="noStrike" cap="none" normalizeH="0" dirty="0" smtClean="0">
                <a:ln>
                  <a:noFill/>
                </a:ln>
                <a:solidFill>
                  <a:schemeClr val="tx1"/>
                </a:solidFill>
                <a:effectLst/>
                <a:latin typeface="0 Arial " pitchFamily="34" charset="-52"/>
                <a:ea typeface="Malgun Gothic" pitchFamily="34" charset="-127"/>
                <a:cs typeface="Arial" pitchFamily="34" charset="0"/>
              </a:rPr>
              <a:t> </a:t>
            </a:r>
            <a:r>
              <a:rPr kumimoji="0" lang="mn-MN" altLang="ko-KR" b="0" i="0" u="none" strike="noStrike" cap="none" normalizeH="0" baseline="0" dirty="0" smtClean="0">
                <a:ln>
                  <a:noFill/>
                </a:ln>
                <a:solidFill>
                  <a:schemeClr val="tx1"/>
                </a:solidFill>
                <a:effectLst/>
                <a:latin typeface="0 Arial " pitchFamily="34" charset="-52"/>
                <a:ea typeface="Malgun Gothic" pitchFamily="34" charset="-127"/>
                <a:cs typeface="Arial" pitchFamily="34" charset="0"/>
              </a:rPr>
              <a:t>төгрөг зарцуулсан байна. </a:t>
            </a:r>
            <a:endParaRPr kumimoji="0" lang="en-US" altLang="ko-KR" b="0" i="0" u="none" strike="noStrike" cap="none" normalizeH="0" baseline="0" dirty="0" smtClean="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Ø"/>
              <a:tabLst/>
            </a:pPr>
            <a:r>
              <a:rPr lang="mn-MN" dirty="0" smtClean="0">
                <a:effectLst/>
                <a:latin typeface="0 Arial " pitchFamily="34" charset="-52"/>
              </a:rPr>
              <a:t>      3 дугаар сарын тэтгэвэр, тэтгэмжийг 3 дугаар сарын 16 -ны өдрөөс, жирэмсэн эх, цалинтай ээж, өрх толгойлсон эх,эцэгт олгох мөнгөн тэтгэмжийг 3 дугаар сарын 18-ны өдрөөс эхлэн олгосон.  </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Ø"/>
              <a:tabLst/>
            </a:pPr>
            <a:r>
              <a:rPr lang="mn-MN" dirty="0" smtClean="0">
                <a:effectLst/>
                <a:latin typeface="0 Arial " pitchFamily="34" charset="-52"/>
              </a:rPr>
              <a:t>  Сумын 15 малчин өрхөд  малчдын хөдөлмөр эрхлэлтийг дэмжих хөтөлбөр, халамжийн  үйлчилгээ, нийгмийн даатгалын тэтгэвэр, тэтгэмжтэй холбоотой гарын авлагыг хүргүүлэн ажилласан. </a:t>
            </a:r>
          </a:p>
          <a:p>
            <a:pPr marL="285750" lvl="0" indent="-285750" algn="just" fontAlgn="base">
              <a:spcBef>
                <a:spcPct val="0"/>
              </a:spcBef>
              <a:spcAft>
                <a:spcPct val="0"/>
              </a:spcAft>
              <a:buFont typeface="Wingdings" pitchFamily="2" charset="2"/>
              <a:buChar char="Ø"/>
            </a:pPr>
            <a:r>
              <a:rPr kumimoji="0" lang="mn-MN" altLang="ko-KR" b="0" i="0" u="none" strike="noStrike" cap="none" normalizeH="0" baseline="0" dirty="0" smtClean="0">
                <a:ln>
                  <a:noFill/>
                </a:ln>
                <a:solidFill>
                  <a:schemeClr val="tx1"/>
                </a:solidFill>
                <a:effectLst/>
                <a:latin typeface="0 Arial " pitchFamily="34" charset="-52"/>
                <a:ea typeface="Malgun Gothic" pitchFamily="34" charset="-127"/>
                <a:cs typeface="Arial" pitchFamily="34" charset="0"/>
              </a:rPr>
              <a:t>     Хүнсний эрхийн бичгийн үйлчилгээнд хамрагддаг хөдөлмөр эрхлээгүй 11 иргэнтэй гэрээ байгуулан, ажил хайгч иргэний бүртгэлд бүртгэсэн. </a:t>
            </a:r>
            <a:endParaRPr kumimoji="0" lang="en-US" altLang="ko-KR" b="0" i="0" u="none" strike="noStrike" cap="none" normalizeH="0" baseline="0" dirty="0" smtClean="0">
              <a:ln>
                <a:noFill/>
              </a:ln>
              <a:solidFill>
                <a:schemeClr val="tx1"/>
              </a:solidFill>
              <a:effectLst/>
              <a:latin typeface="Arial" pitchFamily="34" charset="0"/>
              <a:cs typeface="Arial" pitchFamily="34" charset="0"/>
            </a:endParaRPr>
          </a:p>
          <a:p>
            <a:pPr marL="285750" lvl="0" indent="-285750" algn="just" eaLnBrk="0" fontAlgn="base" hangingPunct="0">
              <a:spcBef>
                <a:spcPct val="0"/>
              </a:spcBef>
              <a:spcAft>
                <a:spcPct val="0"/>
              </a:spcAft>
              <a:buFont typeface="Wingdings" pitchFamily="2" charset="2"/>
              <a:buChar char="Ø"/>
            </a:pPr>
            <a:r>
              <a:rPr kumimoji="0" lang="mn-MN" altLang="ko-KR" b="0" i="0" u="none" strike="noStrike" cap="none" normalizeH="0" baseline="0" dirty="0" smtClean="0">
                <a:ln>
                  <a:noFill/>
                </a:ln>
                <a:solidFill>
                  <a:schemeClr val="tx1"/>
                </a:solidFill>
                <a:effectLst/>
                <a:latin typeface="0 Arial " pitchFamily="34" charset="-52"/>
                <a:ea typeface="Malgun Gothic" pitchFamily="34" charset="-127"/>
                <a:cs typeface="Arial" pitchFamily="34" charset="0"/>
              </a:rPr>
              <a:t>Тайлант хугацаанд 5 ААН, Албан байгууллагаас  6 ажлын байрны захиалга авч, 4 иргэн түр ажлын байранд зуучлагдан ажиллаж  байна.</a:t>
            </a:r>
          </a:p>
          <a:p>
            <a:pPr marL="285750" lvl="0" indent="-285750" algn="just" eaLnBrk="0" fontAlgn="base" hangingPunct="0">
              <a:spcBef>
                <a:spcPct val="0"/>
              </a:spcBef>
              <a:spcAft>
                <a:spcPct val="0"/>
              </a:spcAft>
              <a:buFont typeface="Wingdings" pitchFamily="2" charset="2"/>
              <a:buChar char="Ø"/>
            </a:pPr>
            <a:endParaRPr lang="en-US" dirty="0" smtClean="0">
              <a:effectLst/>
            </a:endParaRPr>
          </a:p>
          <a:p>
            <a:pPr marL="285750" indent="-285750" algn="just" eaLnBrk="0" fontAlgn="base" hangingPunct="0">
              <a:spcBef>
                <a:spcPct val="0"/>
              </a:spcBef>
              <a:spcAft>
                <a:spcPct val="0"/>
              </a:spcAft>
              <a:buFont typeface="Wingdings" pitchFamily="2" charset="2"/>
              <a:buChar char="Ø"/>
            </a:pPr>
            <a:r>
              <a:rPr lang="mn-MN" dirty="0">
                <a:latin typeface="0 Arial " pitchFamily="34" charset="-52"/>
              </a:rPr>
              <a:t>Амьжиргааг </a:t>
            </a:r>
            <a:r>
              <a:rPr lang="mn-MN">
                <a:latin typeface="0 Arial " pitchFamily="34" charset="-52"/>
              </a:rPr>
              <a:t>дэмжих </a:t>
            </a:r>
            <a:r>
              <a:rPr lang="mn-MN" smtClean="0">
                <a:latin typeface="0 Arial " pitchFamily="34" charset="-52"/>
              </a:rPr>
              <a:t>зөвлөл нь телефон хурлыг </a:t>
            </a:r>
            <a:r>
              <a:rPr lang="mn-MN" dirty="0">
                <a:latin typeface="0 Arial " pitchFamily="34" charset="-52"/>
              </a:rPr>
              <a:t>1 удаа зохион байгуулж 2 </a:t>
            </a:r>
            <a:r>
              <a:rPr lang="mn-MN">
                <a:latin typeface="0 Arial " pitchFamily="34" charset="-52"/>
              </a:rPr>
              <a:t>иргэнд </a:t>
            </a:r>
            <a:r>
              <a:rPr lang="mn-MN" smtClean="0">
                <a:latin typeface="0 Arial " pitchFamily="34" charset="-52"/>
              </a:rPr>
              <a:t>тэтгэвэр, </a:t>
            </a:r>
            <a:r>
              <a:rPr lang="mn-MN" dirty="0">
                <a:latin typeface="0 Arial " pitchFamily="34" charset="-52"/>
              </a:rPr>
              <a:t>тэтгэмж олгохоор шийдвэрлэсэн. </a:t>
            </a:r>
            <a:endParaRPr lang="en-US" dirty="0"/>
          </a:p>
          <a:p>
            <a:pPr marL="0" marR="0" lvl="0" indent="0" algn="just" defTabSz="914400" rtl="0" eaLnBrk="0" fontAlgn="base" latinLnBrk="0" hangingPunct="0">
              <a:lnSpc>
                <a:spcPct val="100000"/>
              </a:lnSpc>
              <a:spcBef>
                <a:spcPct val="0"/>
              </a:spcBef>
              <a:spcAft>
                <a:spcPct val="0"/>
              </a:spcAft>
              <a:buClrTx/>
              <a:buSzTx/>
              <a:buFontTx/>
              <a:buNone/>
              <a:tabLst/>
            </a:pPr>
            <a:endParaRPr lang="en-US" sz="1600" dirty="0" smtClean="0">
              <a:effectLst/>
            </a:endParaRPr>
          </a:p>
          <a:p>
            <a:pPr algn="just">
              <a:lnSpc>
                <a:spcPct val="115000"/>
              </a:lnSpc>
              <a:spcAft>
                <a:spcPts val="1000"/>
              </a:spcAft>
            </a:pPr>
            <a:r>
              <a:rPr lang="mn-MN" sz="1600" dirty="0" smtClean="0">
                <a:effectLst/>
                <a:latin typeface="0 Arial " pitchFamily="34" charset="-52"/>
              </a:rPr>
              <a:t>        </a:t>
            </a:r>
            <a:endParaRPr kumimoji="0" lang="mn-MN" altLang="ko-KR" sz="1600" b="0" i="0" u="none" strike="noStrike" cap="none" normalizeH="0" baseline="0" dirty="0" smtClean="0">
              <a:ln>
                <a:noFill/>
              </a:ln>
              <a:solidFill>
                <a:schemeClr val="tx1"/>
              </a:solidFill>
              <a:effectLst/>
              <a:latin typeface="0 Arial " pitchFamily="34" charset="-52"/>
              <a:cs typeface="Arial" pitchFamily="34" charset="0"/>
            </a:endParaRPr>
          </a:p>
        </p:txBody>
      </p:sp>
    </p:spTree>
    <p:extLst>
      <p:ext uri="{BB962C8B-B14F-4D97-AF65-F5344CB8AC3E}">
        <p14:creationId xmlns:p14="http://schemas.microsoft.com/office/powerpoint/2010/main" val="164523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838200"/>
            <a:ext cx="9220200" cy="1446550"/>
          </a:xfrm>
          <a:prstGeom prst="rect">
            <a:avLst/>
          </a:prstGeom>
        </p:spPr>
        <p:txBody>
          <a:bodyPr wrap="square">
            <a:spAutoFit/>
          </a:bodyPr>
          <a:lstStyle/>
          <a:p>
            <a:pPr algn="just"/>
            <a:r>
              <a:rPr lang="mn-MN" sz="4400" dirty="0" smtClean="0">
                <a:solidFill>
                  <a:schemeClr val="tx2">
                    <a:lumMod val="50000"/>
                  </a:schemeClr>
                </a:solidFill>
                <a:latin typeface="0 Arial " pitchFamily="34" charset="-52"/>
                <a:cs typeface="Times New Roman" pitchFamily="18" charset="0"/>
              </a:rPr>
              <a:t>АНХААРАЛ   ХАНДУУЛСАНД </a:t>
            </a:r>
          </a:p>
          <a:p>
            <a:pPr algn="just"/>
            <a:r>
              <a:rPr lang="mn-MN" sz="4400" dirty="0" smtClean="0">
                <a:solidFill>
                  <a:schemeClr val="tx2">
                    <a:lumMod val="50000"/>
                  </a:schemeClr>
                </a:solidFill>
                <a:latin typeface="0 Arial " pitchFamily="34" charset="-52"/>
                <a:cs typeface="Times New Roman" pitchFamily="18" charset="0"/>
              </a:rPr>
              <a:t>                 БАЯРЛАЛАА</a:t>
            </a:r>
            <a:endParaRPr lang="en-US" sz="4400" dirty="0">
              <a:solidFill>
                <a:schemeClr val="tx2">
                  <a:lumMod val="50000"/>
                </a:schemeClr>
              </a:solidFill>
              <a:latin typeface="0 Opus Bold Italic" pitchFamily="34" charset="0"/>
              <a:cs typeface="Times New Roman" pitchFamily="18" charset="0"/>
            </a:endParaRPr>
          </a:p>
        </p:txBody>
      </p:sp>
      <p:pic>
        <p:nvPicPr>
          <p:cNvPr id="5" name="Picture 4" descr="C:\Users\User\Documents\f2ca773fb0fd527c4a8ae444e206a6c1.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78471"/>
            <a:ext cx="6172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74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87362"/>
            <a:ext cx="8153400" cy="1265238"/>
          </a:xfrm>
        </p:spPr>
        <p:txBody>
          <a:bodyPr>
            <a:normAutofit fontScale="90000"/>
          </a:bodyPr>
          <a:lstStyle/>
          <a:p>
            <a:r>
              <a:rPr lang="mn-MN" sz="2800" b="1" dirty="0" smtClean="0">
                <a:solidFill>
                  <a:schemeClr val="accent1">
                    <a:lumMod val="50000"/>
                  </a:schemeClr>
                </a:solidFill>
                <a:latin typeface="0 Arial " pitchFamily="34" charset="-52"/>
                <a:cs typeface="Times New Roman" pitchFamily="18" charset="0"/>
              </a:rPr>
              <a:t>Удирдлага зохион байгуулалтын хүрээнд</a:t>
            </a:r>
            <a:r>
              <a:rPr lang="mn-MN" sz="2800" b="1" dirty="0" smtClean="0">
                <a:solidFill>
                  <a:schemeClr val="tx2">
                    <a:lumMod val="50000"/>
                  </a:schemeClr>
                </a:solidFill>
                <a:latin typeface="0 Arial " pitchFamily="34" charset="-52"/>
                <a:cs typeface="Times New Roman" pitchFamily="18" charset="0"/>
              </a:rPr>
              <a:t>:</a:t>
            </a:r>
            <a:r>
              <a:rPr lang="en-US" sz="2800" dirty="0" smtClean="0">
                <a:solidFill>
                  <a:schemeClr val="tx2">
                    <a:lumMod val="50000"/>
                  </a:schemeClr>
                </a:solidFill>
                <a:latin typeface="Times New Roman" pitchFamily="18" charset="0"/>
                <a:cs typeface="Times New Roman" pitchFamily="18" charset="0"/>
              </a:rPr>
              <a:t/>
            </a:r>
            <a:br>
              <a:rPr lang="en-US" sz="2800" dirty="0" smtClean="0">
                <a:solidFill>
                  <a:schemeClr val="tx2">
                    <a:lumMod val="50000"/>
                  </a:schemeClr>
                </a:solidFill>
                <a:latin typeface="Times New Roman" pitchFamily="18" charset="0"/>
                <a:cs typeface="Times New Roman" pitchFamily="18" charset="0"/>
              </a:rPr>
            </a:br>
            <a:endParaRPr lang="en-US" sz="2800" dirty="0">
              <a:solidFill>
                <a:schemeClr val="tx2">
                  <a:lumMod val="50000"/>
                </a:schemeClr>
              </a:solidFill>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9218" name="Picture 2" descr="Image may contain: one or more people and ind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616" y="1600200"/>
            <a:ext cx="39771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may contain: one or more peo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600200"/>
            <a:ext cx="39624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8616" y="4572000"/>
            <a:ext cx="8244383" cy="1323439"/>
          </a:xfrm>
          <a:prstGeom prst="rect">
            <a:avLst/>
          </a:prstGeom>
        </p:spPr>
        <p:txBody>
          <a:bodyPr wrap="square">
            <a:spAutoFit/>
          </a:bodyPr>
          <a:lstStyle/>
          <a:p>
            <a:pPr algn="just"/>
            <a:r>
              <a:rPr lang="mn-MN" sz="2000" dirty="0" smtClean="0">
                <a:latin typeface="0 Arial " pitchFamily="34" charset="-52"/>
              </a:rPr>
              <a:t>   Улсын Онцгой Комиссын</a:t>
            </a:r>
            <a:r>
              <a:rPr lang="mn-MN" sz="2000" baseline="0" dirty="0" smtClean="0">
                <a:latin typeface="0 Arial " pitchFamily="34" charset="-52"/>
              </a:rPr>
              <a:t> шийдвэрээр хорио цээрийн хугацааг сунгасантай холбогдуулан с</a:t>
            </a:r>
            <a:r>
              <a:rPr lang="mn-MN" sz="2000" dirty="0" smtClean="0">
                <a:latin typeface="0 Arial " pitchFamily="34" charset="-52"/>
              </a:rPr>
              <a:t>умын Шуурхай штабт</a:t>
            </a:r>
            <a:r>
              <a:rPr lang="mn-MN" sz="2000" baseline="0" dirty="0" smtClean="0">
                <a:latin typeface="0 Arial " pitchFamily="34" charset="-52"/>
              </a:rPr>
              <a:t> 24 цагаар ажиллах </a:t>
            </a:r>
            <a:r>
              <a:rPr lang="mn-MN" sz="2000" dirty="0" smtClean="0">
                <a:latin typeface="0 Arial " pitchFamily="34" charset="-52"/>
              </a:rPr>
              <a:t> жижүүрүүдийн хуваарийг шинэчлэн баталж мөрдөн ажиллаж байна. </a:t>
            </a:r>
            <a:endParaRPr lang="en-US" sz="2000" dirty="0"/>
          </a:p>
        </p:txBody>
      </p:sp>
    </p:spTree>
    <p:extLst>
      <p:ext uri="{BB962C8B-B14F-4D97-AF65-F5344CB8AC3E}">
        <p14:creationId xmlns:p14="http://schemas.microsoft.com/office/powerpoint/2010/main" val="85081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animEffect transition="in" filter="fade">
                                      <p:cBhvr>
                                        <p:cTn id="19" dur="1000"/>
                                        <p:tgtEl>
                                          <p:spTgt spid="9222"/>
                                        </p:tgtEl>
                                      </p:cBhvr>
                                    </p:animEffect>
                                    <p:anim calcmode="lin" valueType="num">
                                      <p:cBhvr>
                                        <p:cTn id="20" dur="1000" fill="hold"/>
                                        <p:tgtEl>
                                          <p:spTgt spid="9222"/>
                                        </p:tgtEl>
                                        <p:attrNameLst>
                                          <p:attrName>ppt_x</p:attrName>
                                        </p:attrNameLst>
                                      </p:cBhvr>
                                      <p:tavLst>
                                        <p:tav tm="0">
                                          <p:val>
                                            <p:strVal val="#ppt_x"/>
                                          </p:val>
                                        </p:tav>
                                        <p:tav tm="100000">
                                          <p:val>
                                            <p:strVal val="#ppt_x"/>
                                          </p:val>
                                        </p:tav>
                                      </p:tavLst>
                                    </p:anim>
                                    <p:anim calcmode="lin" valueType="num">
                                      <p:cBhvr>
                                        <p:cTn id="21"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8153400" cy="1219200"/>
          </a:xfrm>
        </p:spPr>
        <p:txBody>
          <a:bodyPr>
            <a:normAutofit fontScale="90000"/>
          </a:bodyPr>
          <a:lstStyle/>
          <a:p>
            <a:r>
              <a:rPr lang="mn-MN" sz="3100" b="1" dirty="0" smtClean="0">
                <a:solidFill>
                  <a:schemeClr val="tx2">
                    <a:lumMod val="50000"/>
                  </a:schemeClr>
                </a:solidFill>
                <a:latin typeface="0 Arial " pitchFamily="34" charset="-52"/>
                <a:cs typeface="Times New Roman" pitchFamily="18" charset="0"/>
              </a:rPr>
              <a:t>Удирдлага зохион байгуулалтын хүрээнд:</a:t>
            </a:r>
            <a:r>
              <a:rPr lang="en-US" dirty="0" smtClean="0">
                <a:solidFill>
                  <a:schemeClr val="tx2">
                    <a:lumMod val="50000"/>
                  </a:schemeClr>
                </a:solidFill>
                <a:latin typeface="Times New Roman" pitchFamily="18" charset="0"/>
                <a:cs typeface="Times New Roman" pitchFamily="18" charset="0"/>
              </a:rPr>
              <a:t/>
            </a:r>
            <a:br>
              <a:rPr lang="en-US" dirty="0" smtClean="0">
                <a:solidFill>
                  <a:schemeClr val="tx2">
                    <a:lumMod val="50000"/>
                  </a:schemeClr>
                </a:solidFill>
                <a:latin typeface="Times New Roman" pitchFamily="18" charset="0"/>
                <a:cs typeface="Times New Roman" pitchFamily="18" charset="0"/>
              </a:rPr>
            </a:br>
            <a:endParaRPr lang="en-US" dirty="0"/>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2050" name="Picture 2" descr="Image may contain: sc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97" y="1704668"/>
            <a:ext cx="2996403" cy="34007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may contain: one or more peo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6252" y="1704668"/>
            <a:ext cx="2632588" cy="34007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may contain: basketball court and outdo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1922" y="1704668"/>
            <a:ext cx="2964426" cy="34007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6287" y="5257800"/>
            <a:ext cx="8792519" cy="1323439"/>
          </a:xfrm>
          <a:prstGeom prst="rect">
            <a:avLst/>
          </a:prstGeom>
        </p:spPr>
        <p:txBody>
          <a:bodyPr wrap="square">
            <a:spAutoFit/>
          </a:bodyPr>
          <a:lstStyle/>
          <a:p>
            <a:pPr algn="just"/>
            <a:r>
              <a:rPr lang="mn-MN" sz="2000" dirty="0">
                <a:latin typeface="0 Arial " pitchFamily="34" charset="-52"/>
              </a:rPr>
              <a:t> </a:t>
            </a:r>
            <a:r>
              <a:rPr lang="mn-MN" sz="2000" dirty="0" smtClean="0">
                <a:latin typeface="0 Arial " pitchFamily="34" charset="-52"/>
              </a:rPr>
              <a:t>     Сумын төвийг камержуулах ажлын гүйцэтгэгчээр</a:t>
            </a:r>
            <a:r>
              <a:rPr lang="mn-MN" sz="2000" baseline="0" dirty="0" smtClean="0">
                <a:latin typeface="0 Arial " pitchFamily="34" charset="-52"/>
              </a:rPr>
              <a:t> “Анлимитэд Спийд Солюшн” ХХКомпани шалгарч ОНХСангийн 5,980.000 төгрөгөөр  сумын төвд нийт 17 ш камер суурилуулж, ажлыг бүрэн дуусгаж хүлээлгэн өгсөн байна.</a:t>
            </a:r>
            <a:endParaRPr lang="en-US" sz="2000" dirty="0"/>
          </a:p>
        </p:txBody>
      </p:sp>
    </p:spTree>
    <p:extLst>
      <p:ext uri="{BB962C8B-B14F-4D97-AF65-F5344CB8AC3E}">
        <p14:creationId xmlns:p14="http://schemas.microsoft.com/office/powerpoint/2010/main" val="13629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ipe(down)">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wipe(down)">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620000" cy="1630362"/>
          </a:xfrm>
        </p:spPr>
        <p:txBody>
          <a:bodyPr>
            <a:normAutofit/>
          </a:bodyPr>
          <a:lstStyle/>
          <a:p>
            <a:r>
              <a:rPr lang="mn-MN" sz="2800" b="1" dirty="0" smtClean="0">
                <a:solidFill>
                  <a:schemeClr val="tx2">
                    <a:lumMod val="50000"/>
                  </a:schemeClr>
                </a:solidFill>
                <a:latin typeface="0 Arial " pitchFamily="34" charset="-52"/>
                <a:cs typeface="Times New Roman" pitchFamily="18" charset="0"/>
              </a:rPr>
              <a:t>Удирдлага зохион байгуулалтын хүрээнд:</a:t>
            </a:r>
            <a:r>
              <a:rPr lang="en-US" sz="2800" dirty="0" smtClean="0">
                <a:solidFill>
                  <a:schemeClr val="tx2">
                    <a:lumMod val="50000"/>
                  </a:schemeClr>
                </a:solidFill>
                <a:latin typeface="Times New Roman" pitchFamily="18" charset="0"/>
                <a:cs typeface="Times New Roman" pitchFamily="18" charset="0"/>
              </a:rPr>
              <a:t/>
            </a:r>
            <a:br>
              <a:rPr lang="en-US" sz="2800" dirty="0" smtClean="0">
                <a:solidFill>
                  <a:schemeClr val="tx2">
                    <a:lumMod val="50000"/>
                  </a:schemeClr>
                </a:solidFill>
                <a:latin typeface="Times New Roman" pitchFamily="18" charset="0"/>
                <a:cs typeface="Times New Roman" pitchFamily="18" charset="0"/>
              </a:rPr>
            </a:br>
            <a:endParaRPr lang="en-US" sz="2800" dirty="0"/>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8194" name="Picture 2" descr="No photo description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472" y="1688690"/>
            <a:ext cx="3824771" cy="3124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content.fuln1-1.fna.fbcdn.net/v/t1.15752-9/91066374_3084644664920095_8229176808222752768_n.jpg?_nc_cat=105&amp;_nc_sid=b96e70&amp;_nc_ohc=JjkPw36APGMAX8uEB0r&amp;_nc_ht=scontent.fuln1-1.fna&amp;oh=c82428fc8b8224b2f0313054bb31132f&amp;oe=5EA14F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626010"/>
            <a:ext cx="3779286" cy="31610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9472" y="5029200"/>
            <a:ext cx="7848014" cy="1015663"/>
          </a:xfrm>
          <a:prstGeom prst="rect">
            <a:avLst/>
          </a:prstGeom>
        </p:spPr>
        <p:txBody>
          <a:bodyPr wrap="square">
            <a:spAutoFit/>
          </a:bodyPr>
          <a:lstStyle/>
          <a:p>
            <a:pPr algn="just"/>
            <a:r>
              <a:rPr lang="mn-MN" sz="2000" dirty="0" smtClean="0">
                <a:latin typeface="0 Arial " pitchFamily="34" charset="-52"/>
              </a:rPr>
              <a:t>    Сумын ОНХСангийн 5,000.000 төгрөгөөр Ахмадын</a:t>
            </a:r>
            <a:r>
              <a:rPr lang="mn-MN" sz="2000" baseline="0" dirty="0" smtClean="0">
                <a:latin typeface="0 Arial " pitchFamily="34" charset="-52"/>
              </a:rPr>
              <a:t> өргөөг засварлах, тавилга эд хогшил худалдан авах ажлыг сумын иргэн Ц.Баясгалантай байгуулж засварын  ажлыг эхлүүлээд байна</a:t>
            </a:r>
            <a:endParaRPr lang="en-US" sz="2000" dirty="0"/>
          </a:p>
        </p:txBody>
      </p:sp>
    </p:spTree>
    <p:extLst>
      <p:ext uri="{BB962C8B-B14F-4D97-AF65-F5344CB8AC3E}">
        <p14:creationId xmlns:p14="http://schemas.microsoft.com/office/powerpoint/2010/main" val="23207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wipe(down)">
                                      <p:cBhvr>
                                        <p:cTn id="19"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848600" cy="1524000"/>
          </a:xfrm>
        </p:spPr>
        <p:txBody>
          <a:bodyPr>
            <a:normAutofit fontScale="90000"/>
          </a:bodyPr>
          <a:lstStyle/>
          <a:p>
            <a:r>
              <a:rPr lang="mn-MN" sz="2800" b="1" dirty="0" smtClean="0">
                <a:solidFill>
                  <a:schemeClr val="tx2">
                    <a:lumMod val="50000"/>
                  </a:schemeClr>
                </a:solidFill>
                <a:latin typeface="0 Arial " pitchFamily="34" charset="-52"/>
                <a:cs typeface="Times New Roman" pitchFamily="18" charset="0"/>
              </a:rPr>
              <a:t>Удирдлага зохион байгуулалтын хүрээнд:</a:t>
            </a:r>
            <a:r>
              <a:rPr lang="en-US" sz="2800" dirty="0" smtClean="0">
                <a:solidFill>
                  <a:schemeClr val="tx2">
                    <a:lumMod val="50000"/>
                  </a:schemeClr>
                </a:solidFill>
                <a:latin typeface="Times New Roman" pitchFamily="18" charset="0"/>
                <a:cs typeface="Times New Roman" pitchFamily="18" charset="0"/>
              </a:rPr>
              <a:t/>
            </a:r>
            <a:br>
              <a:rPr lang="en-US" sz="2800" dirty="0" smtClean="0">
                <a:solidFill>
                  <a:schemeClr val="tx2">
                    <a:lumMod val="50000"/>
                  </a:schemeClr>
                </a:solidFill>
                <a:latin typeface="Times New Roman" pitchFamily="18" charset="0"/>
                <a:cs typeface="Times New Roman" pitchFamily="18" charset="0"/>
              </a:rPr>
            </a:b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6146" name="Picture 2" descr="https://scontent.fuln1-1.fna.fbcdn.net/v/t1.15752-9/90388896_520226358635818_3564909897487220736_n.jpg?_nc_cat=102&amp;_nc_sid=b96e70&amp;_nc_ohc=hZ95bJXuuZcAX9phyOG&amp;_nc_ht=scontent.fuln1-1.fna&amp;oh=0061b63739fe50a352e074bd98054087&amp;oe=5EA3F6C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78" y="1651818"/>
            <a:ext cx="298657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content.fuln1-2.fna.fbcdn.net/v/t1.15752-9/91247652_532673824051225_6807034637399883776_n.jpg?_nc_cat=106&amp;_nc_sid=b96e70&amp;_nc_ohc=1Hog2EzaSsEAX-PYBwX&amp;_nc_ht=scontent.fuln1-2.fna&amp;oh=9ffd5e421a0dbf03a45b5832dcbfbdc0&amp;oe=5EA1C3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355" y="1644443"/>
            <a:ext cx="2920181" cy="32004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scontent.fuln1-1.fna.fbcdn.net/v/t1.15752-9/91026884_517610768955202_5005355329140031488_n.jpg?_nc_cat=101&amp;_nc_sid=b96e70&amp;_nc_ohc=3Sr0uUbA6nkAX8YMOly&amp;_nc_ht=scontent.fuln1-1.fna&amp;oh=b34c8ed5980421ba3593c3714f2146de&amp;oe=5EA4BF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691147"/>
            <a:ext cx="2667000" cy="31659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6935" y="5109865"/>
            <a:ext cx="8873616" cy="1631216"/>
          </a:xfrm>
          <a:prstGeom prst="rect">
            <a:avLst/>
          </a:prstGeom>
        </p:spPr>
        <p:txBody>
          <a:bodyPr wrap="square">
            <a:spAutoFit/>
          </a:bodyPr>
          <a:lstStyle/>
          <a:p>
            <a:pPr algn="just"/>
            <a:r>
              <a:rPr lang="mn-MN" sz="2000" dirty="0" smtClean="0">
                <a:latin typeface="0 Arial " pitchFamily="34" charset="-52"/>
              </a:rPr>
              <a:t>    </a:t>
            </a:r>
            <a:r>
              <a:rPr lang="en-US" sz="2000" dirty="0" smtClean="0"/>
              <a:t>2020</a:t>
            </a:r>
            <a:r>
              <a:rPr lang="mn-MN" sz="2000" dirty="0" smtClean="0">
                <a:latin typeface="0 Arial " pitchFamily="34" charset="-52"/>
              </a:rPr>
              <a:t> оны </a:t>
            </a:r>
            <a:r>
              <a:rPr lang="en-US" sz="2000" dirty="0" smtClean="0"/>
              <a:t>03</a:t>
            </a:r>
            <a:r>
              <a:rPr lang="mn-MN" sz="2000" dirty="0" smtClean="0">
                <a:latin typeface="0 Arial " pitchFamily="34" charset="-52"/>
              </a:rPr>
              <a:t> дугаар сарын </a:t>
            </a:r>
            <a:r>
              <a:rPr lang="en-US" sz="2000" dirty="0" smtClean="0"/>
              <a:t>26</a:t>
            </a:r>
            <a:r>
              <a:rPr lang="mn-MN" sz="2000" dirty="0" smtClean="0">
                <a:latin typeface="0 Arial " pitchFamily="34" charset="-52"/>
              </a:rPr>
              <a:t>-ны өдөр сумын  ЗДТГазар, “Талын Илч” ОНӨҮГазар,  Цэцэрлэг, Соёлын төв, орон сууцны </a:t>
            </a:r>
            <a:r>
              <a:rPr lang="en-US" sz="2000" dirty="0" smtClean="0"/>
              <a:t>154,152,105</a:t>
            </a:r>
            <a:r>
              <a:rPr lang="mn-MN" sz="2000" dirty="0" smtClean="0">
                <a:latin typeface="0 Arial " pitchFamily="34" charset="-52"/>
              </a:rPr>
              <a:t> дугаар байруудын 10 орц, тоглоомын талбай, худалдаа үйлчилгээний байгууллагууд, ХААН болон Төрийн банк зэрэг газруудад ариутгал халдваргүйтгэлийг хийлгэсэн байна.</a:t>
            </a:r>
            <a:endParaRPr lang="en-US" sz="2000" dirty="0"/>
          </a:p>
        </p:txBody>
      </p:sp>
    </p:spTree>
    <p:extLst>
      <p:ext uri="{BB962C8B-B14F-4D97-AF65-F5344CB8AC3E}">
        <p14:creationId xmlns:p14="http://schemas.microsoft.com/office/powerpoint/2010/main" val="93942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wipe(down)">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wipe(down)">
                                      <p:cBhvr>
                                        <p:cTn id="19" dur="500"/>
                                        <p:tgtEl>
                                          <p:spTgt spid="614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152"/>
                                        </p:tgtEl>
                                        <p:attrNameLst>
                                          <p:attrName>style.visibility</p:attrName>
                                        </p:attrNameLst>
                                      </p:cBhvr>
                                      <p:to>
                                        <p:strVal val="visible"/>
                                      </p:to>
                                    </p:set>
                                    <p:animEffect transition="in" filter="wipe(down)">
                                      <p:cBhvr>
                                        <p:cTn id="24"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239000" cy="1371600"/>
          </a:xfrm>
        </p:spPr>
        <p:txBody>
          <a:bodyPr>
            <a:normAutofit fontScale="90000"/>
          </a:bodyPr>
          <a:lstStyle/>
          <a:p>
            <a:r>
              <a:rPr lang="mn-MN" sz="2800" b="1" dirty="0" smtClean="0">
                <a:solidFill>
                  <a:schemeClr val="tx2">
                    <a:lumMod val="50000"/>
                  </a:schemeClr>
                </a:solidFill>
                <a:latin typeface="0 Arial " pitchFamily="34" charset="-52"/>
                <a:cs typeface="Times New Roman" pitchFamily="18" charset="0"/>
              </a:rPr>
              <a:t/>
            </a:r>
            <a:br>
              <a:rPr lang="mn-MN" sz="2800" b="1" dirty="0" smtClean="0">
                <a:solidFill>
                  <a:schemeClr val="tx2">
                    <a:lumMod val="50000"/>
                  </a:schemeClr>
                </a:solidFill>
                <a:latin typeface="0 Arial " pitchFamily="34" charset="-52"/>
                <a:cs typeface="Times New Roman" pitchFamily="18" charset="0"/>
              </a:rPr>
            </a:br>
            <a:r>
              <a:rPr lang="mn-MN" sz="2800" b="1" dirty="0">
                <a:solidFill>
                  <a:schemeClr val="tx2">
                    <a:lumMod val="50000"/>
                  </a:schemeClr>
                </a:solidFill>
                <a:latin typeface="0 Arial " pitchFamily="34" charset="-52"/>
                <a:cs typeface="Times New Roman" pitchFamily="18" charset="0"/>
              </a:rPr>
              <a:t/>
            </a:r>
            <a:br>
              <a:rPr lang="mn-MN" sz="2800" b="1" dirty="0">
                <a:solidFill>
                  <a:schemeClr val="tx2">
                    <a:lumMod val="50000"/>
                  </a:schemeClr>
                </a:solidFill>
                <a:latin typeface="0 Arial " pitchFamily="34" charset="-52"/>
                <a:cs typeface="Times New Roman" pitchFamily="18" charset="0"/>
              </a:rPr>
            </a:br>
            <a:r>
              <a:rPr lang="mn-MN" sz="2800" b="1" dirty="0" smtClean="0">
                <a:solidFill>
                  <a:schemeClr val="tx2">
                    <a:lumMod val="50000"/>
                  </a:schemeClr>
                </a:solidFill>
                <a:latin typeface="0 Arial " pitchFamily="34" charset="-52"/>
                <a:cs typeface="Times New Roman" pitchFamily="18" charset="0"/>
              </a:rPr>
              <a:t/>
            </a:r>
            <a:br>
              <a:rPr lang="mn-MN" sz="2800" b="1" dirty="0" smtClean="0">
                <a:solidFill>
                  <a:schemeClr val="tx2">
                    <a:lumMod val="50000"/>
                  </a:schemeClr>
                </a:solidFill>
                <a:latin typeface="0 Arial " pitchFamily="34" charset="-52"/>
                <a:cs typeface="Times New Roman" pitchFamily="18" charset="0"/>
              </a:rPr>
            </a:br>
            <a:r>
              <a:rPr lang="mn-MN" sz="2800" b="1" dirty="0">
                <a:solidFill>
                  <a:schemeClr val="tx2">
                    <a:lumMod val="50000"/>
                  </a:schemeClr>
                </a:solidFill>
                <a:latin typeface="0 Arial " pitchFamily="34" charset="-52"/>
                <a:cs typeface="Times New Roman" pitchFamily="18" charset="0"/>
              </a:rPr>
              <a:t/>
            </a:r>
            <a:br>
              <a:rPr lang="mn-MN" sz="2800" b="1" dirty="0">
                <a:solidFill>
                  <a:schemeClr val="tx2">
                    <a:lumMod val="50000"/>
                  </a:schemeClr>
                </a:solidFill>
                <a:latin typeface="0 Arial " pitchFamily="34" charset="-52"/>
                <a:cs typeface="Times New Roman" pitchFamily="18" charset="0"/>
              </a:rPr>
            </a:br>
            <a:r>
              <a:rPr lang="mn-MN" sz="2800" b="1" dirty="0" smtClean="0">
                <a:solidFill>
                  <a:schemeClr val="tx2">
                    <a:lumMod val="50000"/>
                  </a:schemeClr>
                </a:solidFill>
                <a:latin typeface="0 Arial " pitchFamily="34" charset="-52"/>
                <a:cs typeface="Times New Roman" pitchFamily="18" charset="0"/>
              </a:rPr>
              <a:t>Удирдлага зохион байгуулалтын хүрээнд:</a:t>
            </a:r>
            <a:r>
              <a:rPr lang="en-US" sz="2800" dirty="0" smtClean="0">
                <a:solidFill>
                  <a:schemeClr val="tx2">
                    <a:lumMod val="50000"/>
                  </a:schemeClr>
                </a:solidFill>
                <a:latin typeface="Times New Roman" pitchFamily="18" charset="0"/>
                <a:cs typeface="Times New Roman" pitchFamily="18" charset="0"/>
              </a:rPr>
              <a:t/>
            </a:r>
            <a:br>
              <a:rPr lang="en-US" sz="2800" dirty="0" smtClean="0">
                <a:solidFill>
                  <a:schemeClr val="tx2">
                    <a:lumMod val="50000"/>
                  </a:schemeClr>
                </a:solidFill>
                <a:latin typeface="Times New Roman" pitchFamily="18" charset="0"/>
                <a:cs typeface="Times New Roman" pitchFamily="18" charset="0"/>
              </a:rPr>
            </a:br>
            <a:endParaRPr lang="en-US" sz="2800" dirty="0">
              <a:solidFill>
                <a:schemeClr val="tx2">
                  <a:lumMod val="50000"/>
                </a:schemeClr>
              </a:solidFill>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13828" y="4387645"/>
            <a:ext cx="8775313" cy="2308324"/>
          </a:xfrm>
          <a:prstGeom prst="rect">
            <a:avLst/>
          </a:prstGeom>
        </p:spPr>
        <p:txBody>
          <a:bodyPr wrap="square">
            <a:spAutoFit/>
          </a:bodyPr>
          <a:lstStyle/>
          <a:p>
            <a:pPr algn="just"/>
            <a:r>
              <a:rPr lang="mn-MN" dirty="0">
                <a:latin typeface="0 Arial " pitchFamily="34" charset="-52"/>
              </a:rPr>
              <a:t> </a:t>
            </a:r>
            <a:r>
              <a:rPr lang="mn-MN" dirty="0" smtClean="0">
                <a:latin typeface="0 Arial " pitchFamily="34" charset="-52"/>
              </a:rPr>
              <a:t>     Сумын Залуучуудын хөгжлийн салбар зөвлөлөөс санаачлан 2020 оны 03 дугаар сарын 16-ны өдөр Сумын Онцгой комиссын нарийн бичгийн дарга В.Гантуяад нэг хонь, 50.000 мянган төгрөгийн хандивыг гардуулан өгч, суманд 24 цагаар ажиллаж байгаа албан байгууллагуудын жижүүр, шуурхай штабын ээлжит жижүүрүүд, 16-р зөрлөгт эргүүлд гарч буй цагдаагийн албан хаагч нарт амны хаалт, витамин, өдрийн хоол, халуун чацарганаар үйлчиллээ.</a:t>
            </a:r>
            <a:endParaRPr lang="en-US" dirty="0" smtClean="0"/>
          </a:p>
          <a:p>
            <a:pPr algn="just"/>
            <a:r>
              <a:rPr lang="mn-MN" dirty="0" smtClean="0">
                <a:latin typeface="0 Arial " pitchFamily="34" charset="-52"/>
              </a:rPr>
              <a:t>      Сумын ахмадын зөвлөлөөс 2020 оны 03 дугаар сарын 18-ны өдөр Засаг дарга Д.Мөнх-Эрдэнэд 100.000 мянган төгрөгийн хандивыг гардуулан өгсөн. </a:t>
            </a:r>
            <a:endParaRPr lang="en-US" dirty="0"/>
          </a:p>
        </p:txBody>
      </p:sp>
      <p:pic>
        <p:nvPicPr>
          <p:cNvPr id="7170" name="Picture 2" descr="Image may contain: 1 person, stand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6839" y="1646901"/>
            <a:ext cx="2969342" cy="274074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may contain: one or more people, people standing and indo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829" y="1646903"/>
            <a:ext cx="2900516" cy="274074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may contain: 1 person, stand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0990" y="1646901"/>
            <a:ext cx="2743223" cy="2740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48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wipe(down)">
                                      <p:cBhvr>
                                        <p:cTn id="19" dur="500"/>
                                        <p:tgtEl>
                                          <p:spTgt spid="717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174"/>
                                        </p:tgtEl>
                                        <p:attrNameLst>
                                          <p:attrName>style.visibility</p:attrName>
                                        </p:attrNameLst>
                                      </p:cBhvr>
                                      <p:to>
                                        <p:strVal val="visible"/>
                                      </p:to>
                                    </p:set>
                                    <p:animEffect transition="in" filter="circle(in)">
                                      <p:cBhvr>
                                        <p:cTn id="24" dur="2000"/>
                                        <p:tgtEl>
                                          <p:spTgt spid="717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wipe(down)">
                                      <p:cBhvr>
                                        <p:cTn id="2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848600" cy="944562"/>
          </a:xfrm>
        </p:spPr>
        <p:txBody>
          <a:bodyPr>
            <a:normAutofit fontScale="90000"/>
          </a:bodyPr>
          <a:lstStyle/>
          <a:p>
            <a:pPr>
              <a:lnSpc>
                <a:spcPct val="100000"/>
              </a:lnSpc>
            </a:pPr>
            <a:r>
              <a:rPr lang="mn-MN" sz="2800" b="1" dirty="0" smtClean="0">
                <a:solidFill>
                  <a:schemeClr val="accent1">
                    <a:lumMod val="50000"/>
                  </a:schemeClr>
                </a:solidFill>
                <a:latin typeface="0 Arial " pitchFamily="34" charset="-52"/>
                <a:cs typeface="Times New Roman" pitchFamily="18" charset="0"/>
              </a:rPr>
              <a:t>Боловсрол, Эрүүл мэнд, Соёлын салбарын </a:t>
            </a:r>
            <a:br>
              <a:rPr lang="mn-MN" sz="2800" b="1" dirty="0" smtClean="0">
                <a:solidFill>
                  <a:schemeClr val="accent1">
                    <a:lumMod val="50000"/>
                  </a:schemeClr>
                </a:solidFill>
                <a:latin typeface="0 Arial " pitchFamily="34" charset="-52"/>
                <a:cs typeface="Times New Roman" pitchFamily="18" charset="0"/>
              </a:rPr>
            </a:br>
            <a:r>
              <a:rPr lang="mn-MN" sz="2800" b="1" dirty="0" smtClean="0">
                <a:solidFill>
                  <a:schemeClr val="accent1">
                    <a:lumMod val="50000"/>
                  </a:schemeClr>
                </a:solidFill>
                <a:latin typeface="0 Arial " pitchFamily="34" charset="-52"/>
                <a:cs typeface="Times New Roman" pitchFamily="18" charset="0"/>
              </a:rPr>
              <a:t>хүрээнд:</a:t>
            </a:r>
            <a:endParaRPr lang="en-US" sz="2800" dirty="0">
              <a:solidFill>
                <a:schemeClr val="accent1">
                  <a:lumMod val="50000"/>
                </a:schemeClr>
              </a:solidFill>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5423" r="9011"/>
          <a:stretch/>
        </p:blipFill>
        <p:spPr bwMode="auto">
          <a:xfrm>
            <a:off x="213829" y="1600200"/>
            <a:ext cx="2705100" cy="2743200"/>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5" cstate="print">
            <a:extLst>
              <a:ext uri="{28A0092B-C50C-407E-A947-70E740481C1C}">
                <a14:useLocalDpi xmlns:a14="http://schemas.microsoft.com/office/drawing/2010/main" val="0"/>
              </a:ext>
            </a:extLst>
          </a:blip>
          <a:srcRect l="14090" r="18082" b="7977"/>
          <a:stretch/>
        </p:blipFill>
        <p:spPr bwMode="auto">
          <a:xfrm>
            <a:off x="3048000" y="1600201"/>
            <a:ext cx="2790825" cy="2743200"/>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rotWithShape="1">
          <a:blip r:embed="rId6" cstate="print">
            <a:extLst>
              <a:ext uri="{28A0092B-C50C-407E-A947-70E740481C1C}">
                <a14:useLocalDpi xmlns:a14="http://schemas.microsoft.com/office/drawing/2010/main" val="0"/>
              </a:ext>
            </a:extLst>
          </a:blip>
          <a:srcRect t="33196" r="6251" b="40115"/>
          <a:stretch/>
        </p:blipFill>
        <p:spPr bwMode="auto">
          <a:xfrm>
            <a:off x="5882892" y="1600201"/>
            <a:ext cx="3050782" cy="2725993"/>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233494" y="4343400"/>
            <a:ext cx="8681906" cy="2308324"/>
          </a:xfrm>
          <a:prstGeom prst="rect">
            <a:avLst/>
          </a:prstGeom>
        </p:spPr>
        <p:txBody>
          <a:bodyPr wrap="square">
            <a:spAutoFit/>
          </a:bodyPr>
          <a:lstStyle/>
          <a:p>
            <a:pPr algn="just"/>
            <a:r>
              <a:rPr lang="mn-MN" dirty="0" smtClean="0">
                <a:latin typeface="0 Arial " pitchFamily="34" charset="-52"/>
              </a:rPr>
              <a:t>    Өндөржүүлсэн бэлэн байдлын хугацаанд сурагчидтай</a:t>
            </a:r>
            <a:r>
              <a:rPr lang="mn-MN" baseline="0" dirty="0" smtClean="0">
                <a:latin typeface="0 Arial " pitchFamily="34" charset="-52"/>
              </a:rPr>
              <a:t> утас,фэйсбүүкээр холбогдож </a:t>
            </a:r>
            <a:r>
              <a:rPr lang="en-US" baseline="0" dirty="0" smtClean="0">
                <a:latin typeface="0 Arial " pitchFamily="34" charset="-52"/>
              </a:rPr>
              <a:t>TV</a:t>
            </a:r>
            <a:r>
              <a:rPr lang="mn-MN" baseline="0" dirty="0" smtClean="0">
                <a:latin typeface="0 Arial " pitchFamily="34" charset="-52"/>
              </a:rPr>
              <a:t> хичээлээ хэрхэн үзэж байгаа болон эрүүл мэндийн тандалт судалгааг хийж анги удирдсан багш нар теле хичээлийн талаар сурагчдаар захидал бичүүлж</a:t>
            </a:r>
            <a:r>
              <a:rPr lang="mn-MN" dirty="0" smtClean="0">
                <a:latin typeface="0 Arial " pitchFamily="34" charset="-52"/>
              </a:rPr>
              <a:t> авсан ба</a:t>
            </a:r>
            <a:r>
              <a:rPr lang="mn-MN" baseline="0" dirty="0" smtClean="0">
                <a:latin typeface="0 Arial " pitchFamily="34" charset="-52"/>
              </a:rPr>
              <a:t>йна. </a:t>
            </a:r>
          </a:p>
          <a:p>
            <a:pPr algn="just"/>
            <a:r>
              <a:rPr lang="mn-MN" dirty="0" smtClean="0">
                <a:latin typeface="0 Arial " pitchFamily="34" charset="-52"/>
              </a:rPr>
              <a:t>    Сургуулийн удирдлагын зүгээс бага насны хүүхэдтэй багш ажилчдынхаа гэрээр эргэлт хийж амны хаалт, витамин, амин дэм, хоолой зайлах тамедины уусмал  өгч гэр бүлийнхнийх нь халууныг хэмжих, даралтыг үзэх зэрэг үйлчилгээг үзүүлсэн.</a:t>
            </a:r>
            <a:endParaRPr lang="en-US" dirty="0"/>
          </a:p>
        </p:txBody>
      </p:sp>
    </p:spTree>
    <p:extLst>
      <p:ext uri="{BB962C8B-B14F-4D97-AF65-F5344CB8AC3E}">
        <p14:creationId xmlns:p14="http://schemas.microsoft.com/office/powerpoint/2010/main" val="314911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fontScale="90000"/>
          </a:bodyPr>
          <a:lstStyle/>
          <a:p>
            <a:pPr>
              <a:lnSpc>
                <a:spcPct val="100000"/>
              </a:lnSpc>
            </a:pPr>
            <a:r>
              <a:rPr lang="mn-MN" sz="2800" b="1" dirty="0" smtClean="0">
                <a:solidFill>
                  <a:schemeClr val="accent1">
                    <a:lumMod val="50000"/>
                  </a:schemeClr>
                </a:solidFill>
                <a:latin typeface="0 Arial " pitchFamily="34" charset="-52"/>
                <a:cs typeface="Times New Roman" pitchFamily="18" charset="0"/>
              </a:rPr>
              <a:t>Боловсрол, Эрүүл мэнд, Соёлын салбарын </a:t>
            </a:r>
            <a:br>
              <a:rPr lang="mn-MN" sz="2800" b="1" dirty="0" smtClean="0">
                <a:solidFill>
                  <a:schemeClr val="accent1">
                    <a:lumMod val="50000"/>
                  </a:schemeClr>
                </a:solidFill>
                <a:latin typeface="0 Arial " pitchFamily="34" charset="-52"/>
                <a:cs typeface="Times New Roman" pitchFamily="18" charset="0"/>
              </a:rPr>
            </a:br>
            <a:r>
              <a:rPr lang="mn-MN" sz="2800" b="1" dirty="0" smtClean="0">
                <a:solidFill>
                  <a:schemeClr val="accent1">
                    <a:lumMod val="50000"/>
                  </a:schemeClr>
                </a:solidFill>
                <a:latin typeface="0 Arial " pitchFamily="34" charset="-52"/>
                <a:cs typeface="Times New Roman" pitchFamily="18" charset="0"/>
              </a:rPr>
              <a:t>хүрээнд:</a:t>
            </a:r>
            <a:endParaRPr lang="en-US" sz="2800" dirty="0">
              <a:solidFill>
                <a:schemeClr val="accent1">
                  <a:lumMod val="50000"/>
                </a:schemeClr>
              </a:solidFill>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196645"/>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33400" y="1752600"/>
            <a:ext cx="8153400" cy="3785652"/>
          </a:xfrm>
          <a:prstGeom prst="rect">
            <a:avLst/>
          </a:prstGeom>
        </p:spPr>
        <p:txBody>
          <a:bodyPr wrap="square">
            <a:spAutoFit/>
          </a:bodyPr>
          <a:lstStyle/>
          <a:p>
            <a:pPr marL="342900" indent="-342900" algn="just">
              <a:buFont typeface="Wingdings" pitchFamily="2" charset="2"/>
              <a:buChar char="Ø"/>
            </a:pPr>
            <a:r>
              <a:rPr lang="mn-MN" sz="2000" dirty="0" smtClean="0">
                <a:latin typeface="0 Arial " pitchFamily="34" charset="-52"/>
              </a:rPr>
              <a:t>Сумын Эрүүл мэндийн төвөөс 03 дугаар сард тусламж үйлчилгээг нийт 283 иргэнд үзүүлж, оношлогоо</a:t>
            </a:r>
            <a:r>
              <a:rPr lang="mn-MN" sz="2000" dirty="0">
                <a:latin typeface="0 Arial " pitchFamily="34" charset="-52"/>
              </a:rPr>
              <a:t>,</a:t>
            </a:r>
            <a:r>
              <a:rPr lang="mn-MN" sz="2000" dirty="0" smtClean="0">
                <a:latin typeface="0 Arial " pitchFamily="34" charset="-52"/>
              </a:rPr>
              <a:t> шинжилгээг 143 иргэнд 16 нэр төрлөөр хийсэн байна.</a:t>
            </a:r>
          </a:p>
          <a:p>
            <a:pPr marL="342900" indent="-342900" algn="just">
              <a:buFont typeface="Wingdings" pitchFamily="2" charset="2"/>
              <a:buChar char="Ø"/>
            </a:pPr>
            <a:r>
              <a:rPr lang="mn-MN" sz="2000" dirty="0" smtClean="0">
                <a:latin typeface="0 Arial " pitchFamily="34" charset="-52"/>
              </a:rPr>
              <a:t> </a:t>
            </a:r>
            <a:r>
              <a:rPr lang="en-US" sz="2000" dirty="0" smtClean="0"/>
              <a:t>COVID-19</a:t>
            </a:r>
            <a:r>
              <a:rPr lang="mn-MN" sz="2000" baseline="0" dirty="0" smtClean="0">
                <a:latin typeface="0 Arial " pitchFamily="34" charset="-52"/>
              </a:rPr>
              <a:t> өвчнөөс урьдчилан сэргийлэх дархлааг дэмжих зөвлөмж, сануулга, анхааруулга, цуврал сурталчилгааны материал, гарын авлагыг иргэдэд тарааж сумын 1 дүгээр багийн групп болон байгууллагын группт өдөр бүр нөхцөл байдлын мэдээг байршуулан ажиллаж байна. </a:t>
            </a:r>
          </a:p>
          <a:p>
            <a:pPr marL="342900" indent="-342900" algn="just">
              <a:buFont typeface="Wingdings" pitchFamily="2" charset="2"/>
              <a:buChar char="Ø"/>
            </a:pPr>
            <a:r>
              <a:rPr lang="mn-MN" sz="2000" dirty="0" smtClean="0">
                <a:latin typeface="0 Arial " pitchFamily="34" charset="-52"/>
              </a:rPr>
              <a:t>Нийт давхардсан тоогоор 3400 гаруй иргэний халууныг үзэж зөвлөгөө өгөөд байна.</a:t>
            </a:r>
          </a:p>
          <a:p>
            <a:pPr marL="342900" indent="-342900" algn="just">
              <a:buFont typeface="Wingdings" pitchFamily="2" charset="2"/>
              <a:buChar char="Ø"/>
            </a:pPr>
            <a:r>
              <a:rPr lang="mn-MN" sz="2000" dirty="0" smtClean="0">
                <a:latin typeface="0 Arial " pitchFamily="34" charset="-52"/>
              </a:rPr>
              <a:t>Отрын айл өрхөөр 2 удаагийн эргэлтээр явж эрүүл мэндийн үзлэг хийж зөвлөгөө өгсөн.</a:t>
            </a:r>
            <a:endParaRPr lang="en-US" sz="2000" dirty="0"/>
          </a:p>
        </p:txBody>
      </p:sp>
    </p:spTree>
    <p:extLst>
      <p:ext uri="{BB962C8B-B14F-4D97-AF65-F5344CB8AC3E}">
        <p14:creationId xmlns:p14="http://schemas.microsoft.com/office/powerpoint/2010/main" val="28900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72400" cy="1143000"/>
          </a:xfrm>
        </p:spPr>
        <p:txBody>
          <a:bodyPr>
            <a:normAutofit fontScale="90000"/>
          </a:bodyPr>
          <a:lstStyle/>
          <a:p>
            <a:pPr>
              <a:lnSpc>
                <a:spcPct val="100000"/>
              </a:lnSpc>
            </a:pPr>
            <a:r>
              <a:rPr lang="mn-MN" sz="2800" b="1" dirty="0" smtClean="0">
                <a:solidFill>
                  <a:schemeClr val="accent1">
                    <a:lumMod val="50000"/>
                  </a:schemeClr>
                </a:solidFill>
                <a:latin typeface="0 Arial " pitchFamily="34" charset="-52"/>
                <a:cs typeface="Times New Roman" pitchFamily="18" charset="0"/>
              </a:rPr>
              <a:t>Боловсрол, Эрүүл мэнд, Соёлын салбарын </a:t>
            </a:r>
            <a:br>
              <a:rPr lang="mn-MN" sz="2800" b="1" dirty="0" smtClean="0">
                <a:solidFill>
                  <a:schemeClr val="accent1">
                    <a:lumMod val="50000"/>
                  </a:schemeClr>
                </a:solidFill>
                <a:latin typeface="0 Arial " pitchFamily="34" charset="-52"/>
                <a:cs typeface="Times New Roman" pitchFamily="18" charset="0"/>
              </a:rPr>
            </a:br>
            <a:r>
              <a:rPr lang="mn-MN" sz="2800" b="1" dirty="0" smtClean="0">
                <a:solidFill>
                  <a:schemeClr val="accent1">
                    <a:lumMod val="50000"/>
                  </a:schemeClr>
                </a:solidFill>
                <a:latin typeface="0 Arial " pitchFamily="34" charset="-52"/>
                <a:cs typeface="Times New Roman" pitchFamily="18" charset="0"/>
              </a:rPr>
              <a:t>хүрээнд:</a:t>
            </a: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196645"/>
            <a:ext cx="1233971" cy="12192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29" y="1676400"/>
            <a:ext cx="2735848" cy="2895600"/>
          </a:xfrm>
          <a:prstGeom prst="rect">
            <a:avLst/>
          </a:prstGeom>
        </p:spPr>
      </p:pic>
      <p:pic>
        <p:nvPicPr>
          <p:cNvPr id="6" name="Content Placeholder 3"/>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1676400"/>
            <a:ext cx="2819400" cy="2895600"/>
          </a:xfrm>
          <a:prstGeom prst="rect">
            <a:avLst/>
          </a:prstGeom>
        </p:spPr>
      </p:pic>
      <p:pic>
        <p:nvPicPr>
          <p:cNvPr id="7" name="Content Placeholder 5"/>
          <p:cNvPicPr>
            <a:picLocks noGrp="1"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1" y="1649361"/>
            <a:ext cx="2743199" cy="2922639"/>
          </a:xfrm>
          <a:prstGeom prst="rect">
            <a:avLst/>
          </a:prstGeom>
        </p:spPr>
      </p:pic>
      <p:sp>
        <p:nvSpPr>
          <p:cNvPr id="8" name="Rectangle 7"/>
          <p:cNvSpPr/>
          <p:nvPr/>
        </p:nvSpPr>
        <p:spPr>
          <a:xfrm>
            <a:off x="304800" y="4724400"/>
            <a:ext cx="8610600" cy="1631216"/>
          </a:xfrm>
          <a:prstGeom prst="rect">
            <a:avLst/>
          </a:prstGeom>
        </p:spPr>
        <p:txBody>
          <a:bodyPr wrap="square">
            <a:spAutoFit/>
          </a:bodyPr>
          <a:lstStyle/>
          <a:p>
            <a:pPr algn="just"/>
            <a:r>
              <a:rPr lang="mn-MN" sz="2000" dirty="0" smtClean="0">
                <a:latin typeface="0 Arial " pitchFamily="34" charset="-52"/>
              </a:rPr>
              <a:t>       Сургуулийн өмнөх боловсролын байгууллагын зүгээс бүлгийн багш нар хамтран зорилтот бүлгийн хүүхдүүдийн дархлааг дэмжин хүнсний нэмэлт бүтээгдэхүүнийг хүргэн өгч  ажилласан. Мөн  теле хичээлийг ангийн грүппт тавьж хүүхдүүдэд хүргэхээс гадна эцэг, эхчүүдэд зөвлөмжийг гарын авлага болгон  тараан ажиллаж байна. </a:t>
            </a:r>
            <a:endParaRPr lang="en-US" sz="2000" dirty="0"/>
          </a:p>
        </p:txBody>
      </p:sp>
    </p:spTree>
    <p:extLst>
      <p:ext uri="{BB962C8B-B14F-4D97-AF65-F5344CB8AC3E}">
        <p14:creationId xmlns:p14="http://schemas.microsoft.com/office/powerpoint/2010/main" val="405288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368</TotalTime>
  <Words>773</Words>
  <Application>Microsoft Office PowerPoint</Application>
  <PresentationFormat>On-screen Show (4:3)</PresentationFormat>
  <Paragraphs>54</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Executive</vt:lpstr>
      <vt:lpstr>PowerPoint Presentation</vt:lpstr>
      <vt:lpstr>Удирдлага зохион байгуулалтын хүрээнд: </vt:lpstr>
      <vt:lpstr>Удирдлага зохион байгуулалтын хүрээнд: </vt:lpstr>
      <vt:lpstr>Удирдлага зохион байгуулалтын хүрээнд: </vt:lpstr>
      <vt:lpstr>Удирдлага зохион байгуулалтын хүрээнд: </vt:lpstr>
      <vt:lpstr>    Удирдлага зохион байгуулалтын хүрээнд: </vt:lpstr>
      <vt:lpstr>Боловсрол, Эрүүл мэнд, Соёлын салбарын  хүрээнд:</vt:lpstr>
      <vt:lpstr>Боловсрол, Эрүүл мэнд, Соёлын салбарын  хүрээнд:</vt:lpstr>
      <vt:lpstr>Боловсрол, Эрүүл мэнд, Соёлын салбарын  хүрээнд:</vt:lpstr>
      <vt:lpstr>Байгаль орчны ажлын хүрээнд:</vt:lpstr>
      <vt:lpstr>Байгаль орчны ажлын хүрээнд:</vt:lpstr>
      <vt:lpstr>Хөдөө аж ахуйн салбарын хүрээнд:</vt:lpstr>
      <vt:lpstr>Хөдөлмөр, нийгмийн халамжийн хүрээнд:</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Dotood-ajiltan</dc:creator>
  <cp:lastModifiedBy>Windows-7</cp:lastModifiedBy>
  <cp:revision>100</cp:revision>
  <dcterms:created xsi:type="dcterms:W3CDTF">2020-03-27T00:59:45Z</dcterms:created>
  <dcterms:modified xsi:type="dcterms:W3CDTF">2020-03-30T08:46:34Z</dcterms:modified>
</cp:coreProperties>
</file>