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6"/>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EB9DE-03D4-4CD9-94D6-9C4FAB8A4F3B}"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2F088-8DAC-4483-9A33-82D924ADA4B7}" type="slidenum">
              <a:rPr lang="en-US" smtClean="0"/>
              <a:t>‹#›</a:t>
            </a:fld>
            <a:endParaRPr lang="en-US"/>
          </a:p>
        </p:txBody>
      </p:sp>
    </p:spTree>
    <p:extLst>
      <p:ext uri="{BB962C8B-B14F-4D97-AF65-F5344CB8AC3E}">
        <p14:creationId xmlns:p14="http://schemas.microsoft.com/office/powerpoint/2010/main" val="395901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Лабороторын</a:t>
            </a:r>
            <a:r>
              <a:rPr lang="mn-MN" baseline="0" dirty="0" smtClean="0"/>
              <a:t> </a:t>
            </a:r>
            <a:endParaRPr lang="en-US" dirty="0"/>
          </a:p>
        </p:txBody>
      </p:sp>
      <p:sp>
        <p:nvSpPr>
          <p:cNvPr id="4" name="Slide Number Placeholder 3"/>
          <p:cNvSpPr>
            <a:spLocks noGrp="1"/>
          </p:cNvSpPr>
          <p:nvPr>
            <p:ph type="sldNum" sz="quarter" idx="10"/>
          </p:nvPr>
        </p:nvSpPr>
        <p:spPr/>
        <p:txBody>
          <a:bodyPr/>
          <a:lstStyle/>
          <a:p>
            <a:fld id="{9102F088-8DAC-4483-9A33-82D924ADA4B7}" type="slidenum">
              <a:rPr lang="en-US" smtClean="0"/>
              <a:t>10</a:t>
            </a:fld>
            <a:endParaRPr lang="en-US"/>
          </a:p>
        </p:txBody>
      </p:sp>
    </p:spTree>
    <p:extLst>
      <p:ext uri="{BB962C8B-B14F-4D97-AF65-F5344CB8AC3E}">
        <p14:creationId xmlns:p14="http://schemas.microsoft.com/office/powerpoint/2010/main" val="394216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2F088-8DAC-4483-9A33-82D924ADA4B7}" type="slidenum">
              <a:rPr lang="en-US" smtClean="0"/>
              <a:t>11</a:t>
            </a:fld>
            <a:endParaRPr lang="en-US"/>
          </a:p>
        </p:txBody>
      </p:sp>
    </p:spTree>
    <p:extLst>
      <p:ext uri="{BB962C8B-B14F-4D97-AF65-F5344CB8AC3E}">
        <p14:creationId xmlns:p14="http://schemas.microsoft.com/office/powerpoint/2010/main" val="2007788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C19FA0-12C0-4130-9D10-0A85BBC50E89}" type="datetimeFigureOut">
              <a:rPr lang="en-US" smtClean="0"/>
              <a:t>4/9/2020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89E2B1-7D03-4FB8-997C-8A576E21D1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89E2B1-7D03-4FB8-997C-8A576E21D1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89E2B1-7D03-4FB8-997C-8A576E21D1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89E2B1-7D03-4FB8-997C-8A576E21D1A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89E2B1-7D03-4FB8-997C-8A576E21D1A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89E2B1-7D03-4FB8-997C-8A576E21D1A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889E2B1-7D03-4FB8-997C-8A576E21D1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889E2B1-7D03-4FB8-997C-8A576E21D1A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C19FA0-12C0-4130-9D10-0A85BBC50E89}" type="datetimeFigureOut">
              <a:rPr lang="en-US" smtClean="0"/>
              <a:t>4/9/2020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889E2B1-7D03-4FB8-997C-8A576E21D1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C19FA0-12C0-4130-9D10-0A85BBC50E89}" type="datetimeFigureOut">
              <a:rPr lang="en-US" smtClean="0"/>
              <a:t>4/9/2020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89E2B1-7D03-4FB8-997C-8A576E21D1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C19FA0-12C0-4130-9D10-0A85BBC50E89}" type="datetimeFigureOut">
              <a:rPr lang="en-US" smtClean="0"/>
              <a:t>4/9/2020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89E2B1-7D03-4FB8-997C-8A576E21D1A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C19FA0-12C0-4130-9D10-0A85BBC50E89}" type="datetimeFigureOut">
              <a:rPr lang="en-US" smtClean="0"/>
              <a:t>4/9/2020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89E2B1-7D03-4FB8-997C-8A576E21D1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949677" y="152400"/>
            <a:ext cx="2971800" cy="3019444"/>
          </a:xfrm>
          <a:prstGeom prst="ellipse">
            <a:avLst/>
          </a:prstGeom>
          <a:ln>
            <a:noFill/>
          </a:ln>
          <a:effectLst>
            <a:softEdge rad="112500"/>
          </a:effectLst>
        </p:spPr>
      </p:pic>
      <p:sp>
        <p:nvSpPr>
          <p:cNvPr id="5" name="Rectangle 4"/>
          <p:cNvSpPr/>
          <p:nvPr/>
        </p:nvSpPr>
        <p:spPr>
          <a:xfrm>
            <a:off x="762000" y="3429000"/>
            <a:ext cx="8153400" cy="2554545"/>
          </a:xfrm>
          <a:prstGeom prst="rect">
            <a:avLst/>
          </a:prstGeom>
        </p:spPr>
        <p:txBody>
          <a:bodyPr wrap="square">
            <a:spAutoFit/>
          </a:bodyPr>
          <a:lstStyle/>
          <a:p>
            <a:pPr algn="ctr"/>
            <a:r>
              <a:rPr lang="mn-MN" sz="4000" b="1" dirty="0" smtClean="0">
                <a:solidFill>
                  <a:schemeClr val="tx2">
                    <a:lumMod val="50000"/>
                  </a:schemeClr>
                </a:solidFill>
                <a:latin typeface="0 Arial " pitchFamily="34" charset="-52"/>
                <a:cs typeface="Times New Roman" pitchFamily="18" charset="0"/>
              </a:rPr>
              <a:t>ГОВЬСҮМБЭР АЙМГИЙН</a:t>
            </a:r>
          </a:p>
          <a:p>
            <a:pPr algn="ctr"/>
            <a:r>
              <a:rPr lang="mn-MN" sz="4000" b="1" dirty="0" smtClean="0">
                <a:solidFill>
                  <a:schemeClr val="tx2">
                    <a:lumMod val="50000"/>
                  </a:schemeClr>
                </a:solidFill>
                <a:latin typeface="0 Arial " pitchFamily="34" charset="-52"/>
                <a:cs typeface="Times New Roman" pitchFamily="18" charset="0"/>
              </a:rPr>
              <a:t> БАЯНТАЛ СУМ</a:t>
            </a:r>
          </a:p>
          <a:p>
            <a:pPr algn="ctr"/>
            <a:r>
              <a:rPr lang="en-US" sz="4000" b="1" dirty="0" smtClean="0">
                <a:solidFill>
                  <a:schemeClr val="tx2">
                    <a:lumMod val="50000"/>
                  </a:schemeClr>
                </a:solidFill>
                <a:latin typeface="Times New Roman" pitchFamily="18" charset="0"/>
                <a:cs typeface="Times New Roman" pitchFamily="18" charset="0"/>
              </a:rPr>
              <a:t/>
            </a:r>
            <a:br>
              <a:rPr lang="en-US" sz="4000" b="1" dirty="0" smtClean="0">
                <a:solidFill>
                  <a:schemeClr val="tx2">
                    <a:lumMod val="50000"/>
                  </a:schemeClr>
                </a:solidFill>
                <a:latin typeface="Times New Roman" pitchFamily="18" charset="0"/>
                <a:cs typeface="Times New Roman" pitchFamily="18" charset="0"/>
              </a:rPr>
            </a:br>
            <a:r>
              <a:rPr lang="en-US" sz="4000" b="1" dirty="0" smtClean="0">
                <a:solidFill>
                  <a:schemeClr val="tx2">
                    <a:lumMod val="50000"/>
                  </a:schemeClr>
                </a:solidFill>
                <a:latin typeface="Times New Roman" pitchFamily="18" charset="0"/>
                <a:cs typeface="Times New Roman" pitchFamily="18" charset="0"/>
              </a:rPr>
              <a:t>2020.0</a:t>
            </a:r>
            <a:r>
              <a:rPr lang="mn-MN" sz="4000" b="1" dirty="0" smtClean="0">
                <a:solidFill>
                  <a:schemeClr val="tx2">
                    <a:lumMod val="50000"/>
                  </a:schemeClr>
                </a:solidFill>
                <a:latin typeface="Times New Roman" pitchFamily="18" charset="0"/>
                <a:cs typeface="Times New Roman" pitchFamily="18" charset="0"/>
              </a:rPr>
              <a:t>4</a:t>
            </a:r>
            <a:r>
              <a:rPr lang="en-US" sz="4000" b="1" dirty="0" smtClean="0">
                <a:solidFill>
                  <a:schemeClr val="tx2">
                    <a:lumMod val="50000"/>
                  </a:schemeClr>
                </a:solidFill>
                <a:latin typeface="Times New Roman" pitchFamily="18" charset="0"/>
                <a:cs typeface="Times New Roman" pitchFamily="18" charset="0"/>
              </a:rPr>
              <a:t>.</a:t>
            </a:r>
            <a:r>
              <a:rPr lang="mn-MN" sz="4000" b="1" dirty="0" smtClean="0">
                <a:solidFill>
                  <a:schemeClr val="tx2">
                    <a:lumMod val="50000"/>
                  </a:schemeClr>
                </a:solidFill>
                <a:latin typeface="Times New Roman" pitchFamily="18" charset="0"/>
                <a:cs typeface="Times New Roman" pitchFamily="18" charset="0"/>
              </a:rPr>
              <a:t>1</a:t>
            </a:r>
            <a:r>
              <a:rPr lang="en-US" sz="4000" b="1" smtClean="0">
                <a:solidFill>
                  <a:schemeClr val="tx2">
                    <a:lumMod val="50000"/>
                  </a:schemeClr>
                </a:solidFill>
                <a:latin typeface="Times New Roman" pitchFamily="18" charset="0"/>
                <a:cs typeface="Times New Roman" pitchFamily="18" charset="0"/>
              </a:rPr>
              <a:t>3</a:t>
            </a:r>
            <a:endParaRPr lang="en-US" sz="4000" dirty="0" smtClean="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383500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924800" cy="1143000"/>
          </a:xfrm>
        </p:spPr>
        <p:txBody>
          <a:bodyPr>
            <a:normAutofit/>
          </a:bodyPr>
          <a:lstStyle/>
          <a:p>
            <a:r>
              <a:rPr lang="mn-MN" sz="3200" dirty="0" smtClean="0">
                <a:solidFill>
                  <a:schemeClr val="accent1">
                    <a:lumMod val="50000"/>
                  </a:schemeClr>
                </a:solidFill>
                <a:latin typeface="0 Arial " pitchFamily="34" charset="-52"/>
              </a:rPr>
              <a:t>Хөдөө аж ахуйн салбарын хүрээнд:</a:t>
            </a:r>
            <a:endParaRPr lang="en-US" sz="32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6146" name="Picture 2" descr="https://scontent.fuln1-2.fna.fbcdn.net/v/t1.15752-9/91235134_841804646318246_8279516831408979968_n.jpg?_nc_cat=104&amp;_nc_sid=b96e70&amp;_nc_ohc=zXmoIRamVRIAX-Xccy-&amp;_nc_ht=scontent.fuln1-2.fna&amp;oh=2cbed56ef41eb12e5e7a92ef85f51725&amp;oe=5EB2DE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29" y="16764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fuln1-1.fna.fbcdn.net/v/t1.15752-9/91812166_537059043874467_7594829234028150784_n.jpg?_nc_cat=101&amp;_nc_sid=b96e70&amp;_nc_ohc=YklTau6sSPIAX_GASgN&amp;_nc_ht=scontent.fuln1-1.fna&amp;oh=b2a9febdbf39e79ba6cc32f4ed35cf5a&amp;oe=5EB5AD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92" y="1676400"/>
            <a:ext cx="4413208" cy="304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829" y="5029200"/>
            <a:ext cx="8711262" cy="1323439"/>
          </a:xfrm>
          <a:prstGeom prst="rect">
            <a:avLst/>
          </a:prstGeom>
        </p:spPr>
        <p:txBody>
          <a:bodyPr wrap="square">
            <a:spAutoFit/>
          </a:bodyPr>
          <a:lstStyle/>
          <a:p>
            <a:pPr algn="just"/>
            <a:r>
              <a:rPr lang="mn-MN" dirty="0" smtClean="0"/>
              <a:t>    </a:t>
            </a:r>
            <a:r>
              <a:rPr lang="mn-MN" sz="2000" dirty="0" smtClean="0">
                <a:latin typeface="0 Arial " pitchFamily="34" charset="-52"/>
              </a:rPr>
              <a:t>2020 оны 04 дүгээр сарын 02-ны өдөр </a:t>
            </a:r>
            <a:r>
              <a:rPr lang="mn-MN" sz="2000" dirty="0" smtClean="0"/>
              <a:t>  </a:t>
            </a:r>
            <a:r>
              <a:rPr lang="mn-MN" sz="2000" dirty="0" smtClean="0">
                <a:latin typeface="0 Arial " pitchFamily="34" charset="-52"/>
              </a:rPr>
              <a:t>Ургамал хамгааллын эрдэм шинжилгээний хүрээлэнгээс Доктор Д. Цэвээндоржтой ажлын хэсгийнхэн ирж 2-р багийн Засаг дарга болон  ХААМэргэжилтэнтэй хамтран хөдөөгүүр оготоно, мэрэгч амьтдын тандалт хийж ажилласан.</a:t>
            </a:r>
            <a:endParaRPr lang="en-US" sz="2000" dirty="0"/>
          </a:p>
        </p:txBody>
      </p:sp>
    </p:spTree>
    <p:extLst>
      <p:ext uri="{BB962C8B-B14F-4D97-AF65-F5344CB8AC3E}">
        <p14:creationId xmlns:p14="http://schemas.microsoft.com/office/powerpoint/2010/main" val="26039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r>
              <a:rPr lang="mn-MN" sz="2800" dirty="0" smtClean="0">
                <a:solidFill>
                  <a:schemeClr val="accent1">
                    <a:lumMod val="50000"/>
                  </a:schemeClr>
                </a:solidFill>
                <a:latin typeface="0 Arial " pitchFamily="34" charset="-52"/>
              </a:rPr>
              <a:t>Хөдөө аж ахуйн салбарын хүрээнд:</a:t>
            </a: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9218" name="Picture 2"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68" y="1479755"/>
            <a:ext cx="8541795" cy="35494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1035" y="5305546"/>
            <a:ext cx="8750732" cy="1323439"/>
          </a:xfrm>
          <a:prstGeom prst="rect">
            <a:avLst/>
          </a:prstGeom>
        </p:spPr>
        <p:txBody>
          <a:bodyPr wrap="square">
            <a:spAutoFit/>
          </a:bodyPr>
          <a:lstStyle/>
          <a:p>
            <a:pPr algn="just"/>
            <a:r>
              <a:rPr lang="mn-MN" sz="2000" dirty="0" smtClean="0">
                <a:latin typeface="0 Arial " pitchFamily="34" charset="-52"/>
              </a:rPr>
              <a:t>    Сумын хэмжээнд төллөсөн мал - 9437, үүнээс - Ингэ-2, Гүү-56, Үнээ-96, Хонь</a:t>
            </a:r>
            <a:r>
              <a:rPr lang="mn-MN" sz="2000" baseline="0" dirty="0" smtClean="0">
                <a:latin typeface="0 Arial " pitchFamily="34" charset="-52"/>
              </a:rPr>
              <a:t> -6014, Ямаа – 3269 байна. Бойжиж буй төл - 9326, үүнээс- Ботго -2, унага-53, тугал -92, хурга -5966, ишиг – 3213  байна. Хорогдсон мал нийт - 111, үүнээс-  гүү-3,</a:t>
            </a:r>
            <a:r>
              <a:rPr lang="mn-MN" sz="2000" dirty="0" smtClean="0">
                <a:latin typeface="0 Arial " pitchFamily="34" charset="-52"/>
              </a:rPr>
              <a:t> үнээ- 4, эм хонь- 48, эм ямаа – 56 байна.</a:t>
            </a:r>
            <a:endParaRPr lang="en-US" sz="2000" dirty="0"/>
          </a:p>
        </p:txBody>
      </p:sp>
    </p:spTree>
    <p:extLst>
      <p:ext uri="{BB962C8B-B14F-4D97-AF65-F5344CB8AC3E}">
        <p14:creationId xmlns:p14="http://schemas.microsoft.com/office/powerpoint/2010/main" val="1119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1143000"/>
          </a:xfrm>
        </p:spPr>
        <p:txBody>
          <a:bodyPr>
            <a:normAutofit/>
          </a:bodyPr>
          <a:lstStyle/>
          <a:p>
            <a:r>
              <a:rPr lang="mn-MN" sz="3200" dirty="0" smtClean="0">
                <a:latin typeface="0 Arial " pitchFamily="34" charset="-52"/>
              </a:rPr>
              <a:t>Худалдан авах ажиллагааны хүрээнд:</a:t>
            </a:r>
            <a:endParaRPr lang="en-US" sz="3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13829" y="1676400"/>
            <a:ext cx="8472971" cy="5447645"/>
          </a:xfrm>
          <a:prstGeom prst="rect">
            <a:avLst/>
          </a:prstGeom>
        </p:spPr>
        <p:txBody>
          <a:bodyPr wrap="square">
            <a:spAutoFit/>
          </a:bodyPr>
          <a:lstStyle/>
          <a:p>
            <a:pPr marL="342900" indent="-342900" algn="just">
              <a:buFont typeface="Arial" pitchFamily="34" charset="0"/>
              <a:buChar char="•"/>
            </a:pPr>
            <a:r>
              <a:rPr lang="mn-MN" sz="2000" dirty="0" smtClean="0">
                <a:latin typeface="0 Arial " pitchFamily="34" charset="-52"/>
              </a:rPr>
              <a:t>    </a:t>
            </a:r>
            <a:r>
              <a:rPr lang="mn-MN" sz="2200" dirty="0" smtClean="0">
                <a:latin typeface="0 Arial " pitchFamily="34" charset="-52"/>
              </a:rPr>
              <a:t>Сумын орон сууцны </a:t>
            </a:r>
            <a:r>
              <a:rPr lang="mn-MN" sz="2200" dirty="0" smtClean="0">
                <a:latin typeface="0 Arial " pitchFamily="34" charset="-52"/>
              </a:rPr>
              <a:t>154-р байрны урд тоглоомын талбайд тоглоом авах, суурилуулах ажилд з</a:t>
            </a:r>
            <a:r>
              <a:rPr lang="mn-MN" sz="2200" dirty="0" smtClean="0">
                <a:latin typeface="0 Arial " pitchFamily="34" charset="-52"/>
              </a:rPr>
              <a:t>ахиалагч </a:t>
            </a:r>
            <a:r>
              <a:rPr lang="mn-MN" sz="2200" dirty="0">
                <a:latin typeface="0 Arial " pitchFamily="34" charset="-52"/>
              </a:rPr>
              <a:t>үнийн санал авах урилгыг  </a:t>
            </a:r>
            <a:r>
              <a:rPr lang="mn-MN" sz="2200" dirty="0" smtClean="0">
                <a:latin typeface="0 Arial " pitchFamily="34" charset="-52"/>
              </a:rPr>
              <a:t>2020 оны 04дүгээр сарын 06-ны </a:t>
            </a:r>
            <a:r>
              <a:rPr lang="mn-MN" sz="2200" dirty="0">
                <a:latin typeface="0 Arial " pitchFamily="34" charset="-52"/>
              </a:rPr>
              <a:t>өдөр 2 компанид үнийн санал </a:t>
            </a:r>
            <a:r>
              <a:rPr lang="mn-MN" sz="2200" dirty="0" smtClean="0">
                <a:latin typeface="0 Arial " pitchFamily="34" charset="-52"/>
              </a:rPr>
              <a:t>хүргүүлж </a:t>
            </a:r>
            <a:r>
              <a:rPr lang="mn-MN" sz="2200" dirty="0">
                <a:latin typeface="0 Arial " pitchFamily="34" charset="-52"/>
              </a:rPr>
              <a:t>хамгийн сайн тендер ирүүлсэн "Ургамлын далай" </a:t>
            </a:r>
            <a:r>
              <a:rPr lang="mn-MN" sz="2200" dirty="0" smtClean="0">
                <a:latin typeface="0 Arial " pitchFamily="34" charset="-52"/>
              </a:rPr>
              <a:t>ХХКомпанийг шалгаруулж </a:t>
            </a:r>
            <a:r>
              <a:rPr lang="mn-MN" sz="2200" dirty="0">
                <a:latin typeface="0 Arial " pitchFamily="34" charset="-52"/>
              </a:rPr>
              <a:t>гэрээ байгуулсан. </a:t>
            </a:r>
            <a:endParaRPr lang="mn-MN" sz="2200" dirty="0" smtClean="0">
              <a:latin typeface="0 Arial " pitchFamily="34" charset="-52"/>
            </a:endParaRPr>
          </a:p>
          <a:p>
            <a:pPr marL="342900" indent="-342900" algn="just">
              <a:buFont typeface="Arial" pitchFamily="34" charset="0"/>
              <a:buChar char="•"/>
            </a:pPr>
            <a:r>
              <a:rPr lang="mn-MN" sz="2200" dirty="0">
                <a:latin typeface="0 Arial " pitchFamily="34" charset="-52"/>
              </a:rPr>
              <a:t> </a:t>
            </a:r>
            <a:r>
              <a:rPr lang="mn-MN" sz="2200" dirty="0" smtClean="0">
                <a:latin typeface="0 Arial " pitchFamily="34" charset="-52"/>
              </a:rPr>
              <a:t>   </a:t>
            </a:r>
            <a:r>
              <a:rPr lang="mn-MN" sz="2200" dirty="0" smtClean="0">
                <a:latin typeface="0 Arial " pitchFamily="34" charset="-52"/>
              </a:rPr>
              <a:t>Хогны машин худалдан авах ажилд </a:t>
            </a:r>
            <a:r>
              <a:rPr lang="mn-MN" sz="2200" dirty="0" smtClean="0">
                <a:latin typeface="0 Arial " pitchFamily="34" charset="-52"/>
              </a:rPr>
              <a:t>2020 оны 01 дүгээр сарын30-ны </a:t>
            </a:r>
            <a:r>
              <a:rPr lang="mn-MN" sz="2200" dirty="0">
                <a:latin typeface="0 Arial " pitchFamily="34" charset="-52"/>
              </a:rPr>
              <a:t>өдөр тендер зарлаж 2020.02.07-ны өдөр нээсэн ба нэг ч компани тендерийн материалаа </a:t>
            </a:r>
            <a:r>
              <a:rPr lang="mn-MN" sz="2200" dirty="0" smtClean="0">
                <a:latin typeface="0 Arial " pitchFamily="34" charset="-52"/>
              </a:rPr>
              <a:t>ирүүлээгүй тул дахин </a:t>
            </a:r>
            <a:r>
              <a:rPr lang="mn-MN" sz="2200" dirty="0">
                <a:latin typeface="0 Arial " pitchFamily="34" charset="-52"/>
              </a:rPr>
              <a:t>зарлаж </a:t>
            </a:r>
            <a:r>
              <a:rPr lang="mn-MN" sz="2200" dirty="0" smtClean="0">
                <a:latin typeface="0 Arial " pitchFamily="34" charset="-52"/>
              </a:rPr>
              <a:t>2020 оны 03 дугаар сарын 06-ны </a:t>
            </a:r>
            <a:r>
              <a:rPr lang="mn-MN" sz="2200" dirty="0">
                <a:latin typeface="0 Arial " pitchFamily="34" charset="-52"/>
              </a:rPr>
              <a:t>өдөр нээхэд "ЭЙ КЕЙ ЮУ" ХХК үнийн саналаа ирүүлж </a:t>
            </a:r>
            <a:r>
              <a:rPr lang="mn-MN" sz="2200" dirty="0" smtClean="0">
                <a:latin typeface="0 Arial " pitchFamily="34" charset="-52"/>
              </a:rPr>
              <a:t>шалгарсан </a:t>
            </a:r>
            <a:r>
              <a:rPr lang="mn-MN" sz="2200" dirty="0">
                <a:latin typeface="0 Arial " pitchFamily="34" charset="-52"/>
              </a:rPr>
              <a:t>тул </a:t>
            </a:r>
            <a:r>
              <a:rPr lang="mn-MN" sz="2200" dirty="0" smtClean="0">
                <a:latin typeface="0 Arial " pitchFamily="34" charset="-52"/>
              </a:rPr>
              <a:t> </a:t>
            </a:r>
            <a:r>
              <a:rPr lang="mn-MN" sz="2200" dirty="0">
                <a:latin typeface="0 Arial " pitchFamily="34" charset="-52"/>
              </a:rPr>
              <a:t>гэрээ </a:t>
            </a:r>
            <a:r>
              <a:rPr lang="mn-MN" sz="2200" dirty="0" smtClean="0">
                <a:latin typeface="0 Arial " pitchFamily="34" charset="-52"/>
              </a:rPr>
              <a:t>байгуулсан байна.</a:t>
            </a:r>
          </a:p>
          <a:p>
            <a:pPr marL="342900" indent="-342900" algn="just">
              <a:buFont typeface="Arial" pitchFamily="34" charset="0"/>
              <a:buChar char="•"/>
            </a:pPr>
            <a:r>
              <a:rPr lang="mn-MN" sz="2200" dirty="0" smtClean="0">
                <a:latin typeface="0 Arial " pitchFamily="34" charset="-52"/>
              </a:rPr>
              <a:t>     Жижиг </a:t>
            </a:r>
            <a:r>
              <a:rPr lang="mn-MN" sz="2200" dirty="0">
                <a:latin typeface="0 Arial " pitchFamily="34" charset="-52"/>
              </a:rPr>
              <a:t>тэрэг худалдан авах ажиллагааны цахим тендерийг дахин </a:t>
            </a:r>
            <a:r>
              <a:rPr lang="mn-MN" sz="2200" dirty="0" smtClean="0">
                <a:latin typeface="0 Arial " pitchFamily="34" charset="-52"/>
              </a:rPr>
              <a:t>зарласан бөгөөд 2020 оны 04 дүгээр сарын 10-ны </a:t>
            </a:r>
            <a:r>
              <a:rPr lang="mn-MN" sz="2200" dirty="0">
                <a:latin typeface="0 Arial " pitchFamily="34" charset="-52"/>
              </a:rPr>
              <a:t>өдөр </a:t>
            </a:r>
            <a:r>
              <a:rPr lang="mn-MN" sz="2200" dirty="0" smtClean="0">
                <a:latin typeface="0 Arial " pitchFamily="34" charset="-52"/>
              </a:rPr>
              <a:t>нээлтийг хийнэ.</a:t>
            </a:r>
            <a:endParaRPr lang="en-US" sz="2200" dirty="0" smtClean="0">
              <a:effectLst/>
            </a:endParaRPr>
          </a:p>
          <a:p>
            <a:pPr lvl="0"/>
            <a:endParaRPr lang="en-US" dirty="0">
              <a:effectLst/>
            </a:endParaRPr>
          </a:p>
        </p:txBody>
      </p:sp>
    </p:spTree>
    <p:extLst>
      <p:ext uri="{BB962C8B-B14F-4D97-AF65-F5344CB8AC3E}">
        <p14:creationId xmlns:p14="http://schemas.microsoft.com/office/powerpoint/2010/main" val="19984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8077200" cy="1143000"/>
          </a:xfrm>
        </p:spPr>
        <p:txBody>
          <a:bodyPr>
            <a:normAutofit/>
          </a:bodyPr>
          <a:lstStyle/>
          <a:p>
            <a:r>
              <a:rPr lang="mn-MN" sz="2800" dirty="0" smtClean="0">
                <a:latin typeface="0 Arial " pitchFamily="34" charset="-52"/>
              </a:rPr>
              <a:t>Санхүү эдийн засгийн бодлогын хүрээнд:</a:t>
            </a:r>
            <a:endParaRPr lang="en-US" sz="2800" dirty="0"/>
          </a:p>
        </p:txBody>
      </p:sp>
      <p:sp>
        <p:nvSpPr>
          <p:cNvPr id="4" name="Rectangle 3"/>
          <p:cNvSpPr/>
          <p:nvPr/>
        </p:nvSpPr>
        <p:spPr>
          <a:xfrm>
            <a:off x="412954" y="1828800"/>
            <a:ext cx="8502445" cy="4832092"/>
          </a:xfrm>
          <a:prstGeom prst="rect">
            <a:avLst/>
          </a:prstGeom>
        </p:spPr>
        <p:txBody>
          <a:bodyPr wrap="square">
            <a:spAutoFit/>
          </a:bodyPr>
          <a:lstStyle/>
          <a:p>
            <a:pPr marL="342900" indent="-342900" algn="just">
              <a:buFont typeface="Arial" pitchFamily="34" charset="0"/>
              <a:buChar char="•"/>
            </a:pPr>
            <a:r>
              <a:rPr lang="mn-MN" sz="2000" dirty="0" smtClean="0">
                <a:latin typeface="0 Arial " pitchFamily="34" charset="-52"/>
              </a:rPr>
              <a:t>  </a:t>
            </a:r>
            <a:r>
              <a:rPr lang="mn-MN" sz="2200" dirty="0" smtClean="0">
                <a:latin typeface="0 Arial " pitchFamily="34" charset="-52"/>
              </a:rPr>
              <a:t>2020 оны 03 дугаар сарын 31-ны өдрийн байдлаар орон нутгийн орлогын төлөвлөгөө 3,364,300.00 , гүйцэтгэл 3,879,579.00 төгрөг  төвлөрүүлж 115.32 хувьтай байна. </a:t>
            </a:r>
          </a:p>
          <a:p>
            <a:pPr marL="342900" indent="-342900" algn="just">
              <a:buFont typeface="Arial" pitchFamily="34" charset="0"/>
              <a:buChar char="•"/>
            </a:pPr>
            <a:r>
              <a:rPr lang="mn-MN" sz="2200" dirty="0">
                <a:latin typeface="0 Arial " pitchFamily="34" charset="-52"/>
              </a:rPr>
              <a:t> </a:t>
            </a:r>
            <a:r>
              <a:rPr lang="mn-MN" sz="2200" dirty="0" smtClean="0">
                <a:latin typeface="0 Arial " pitchFamily="34" charset="-52"/>
              </a:rPr>
              <a:t>   Орон нутгийн байгууллагын зарлагын төлөвлөгөө 154,796,600.00 төгрөг, гүйцэтгэл 111,361,074.00 төгрөг байна.</a:t>
            </a:r>
          </a:p>
          <a:p>
            <a:pPr marL="342900" indent="-342900" algn="just">
              <a:buFont typeface="Arial" pitchFamily="34" charset="0"/>
              <a:buChar char="•"/>
            </a:pPr>
            <a:r>
              <a:rPr lang="mn-MN" sz="2200" dirty="0">
                <a:latin typeface="0 Arial " pitchFamily="34" charset="-52"/>
              </a:rPr>
              <a:t> </a:t>
            </a:r>
            <a:r>
              <a:rPr lang="mn-MN" sz="2200" dirty="0" smtClean="0">
                <a:latin typeface="0 Arial " pitchFamily="34" charset="-52"/>
              </a:rPr>
              <a:t>    Улсын төсвийн байгууллагын зарлагын төлөвлөгөө 339,801,300.00 төгрөг, гүйцэтгэл 290,885,092.09 төгрөг байна. </a:t>
            </a:r>
          </a:p>
          <a:p>
            <a:pPr marL="342900" indent="-342900" algn="just">
              <a:buFont typeface="Arial" pitchFamily="34" charset="0"/>
              <a:buChar char="•"/>
            </a:pPr>
            <a:r>
              <a:rPr lang="mn-MN" sz="2200" dirty="0" smtClean="0">
                <a:latin typeface="0 Arial " pitchFamily="34" charset="-52"/>
              </a:rPr>
              <a:t>Орон нутгийн  төсвийн байгууллагын өглөг 5,151,498.80 төгрөг, Орон нутгийн төсвийн байгууллагын авлага 12,451,100.25 төгрөг,  тусгай зориулалтын байгууллагын авлага 5,527,520.3 төгрөг, нийт өглөг 21,381,489.00 төгрөг байна.</a:t>
            </a:r>
            <a:endParaRPr lang="en-US" sz="22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08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163762"/>
          </a:xfrm>
        </p:spPr>
        <p:txBody>
          <a:bodyPr>
            <a:normAutofit fontScale="90000"/>
          </a:bodyPr>
          <a:lstStyle/>
          <a:p>
            <a:r>
              <a:rPr lang="mn-MN" dirty="0" smtClean="0">
                <a:solidFill>
                  <a:schemeClr val="tx2">
                    <a:lumMod val="50000"/>
                  </a:schemeClr>
                </a:solidFill>
                <a:latin typeface="0 Arial " pitchFamily="34" charset="-52"/>
                <a:cs typeface="Times New Roman" pitchFamily="18" charset="0"/>
              </a:rPr>
              <a:t/>
            </a:r>
            <a:br>
              <a:rPr lang="mn-MN" dirty="0" smtClean="0">
                <a:solidFill>
                  <a:schemeClr val="tx2">
                    <a:lumMod val="50000"/>
                  </a:schemeClr>
                </a:solidFill>
                <a:latin typeface="0 Arial " pitchFamily="34" charset="-52"/>
                <a:cs typeface="Times New Roman" pitchFamily="18" charset="0"/>
              </a:rPr>
            </a:br>
            <a:r>
              <a:rPr lang="mn-MN" dirty="0">
                <a:solidFill>
                  <a:schemeClr val="tx2">
                    <a:lumMod val="50000"/>
                  </a:schemeClr>
                </a:solidFill>
                <a:latin typeface="0 Arial " pitchFamily="34" charset="-52"/>
                <a:cs typeface="Times New Roman" pitchFamily="18" charset="0"/>
              </a:rPr>
              <a:t/>
            </a:r>
            <a:br>
              <a:rPr lang="mn-MN" dirty="0">
                <a:solidFill>
                  <a:schemeClr val="tx2">
                    <a:lumMod val="50000"/>
                  </a:schemeClr>
                </a:solidFill>
                <a:latin typeface="0 Arial " pitchFamily="34" charset="-52"/>
                <a:cs typeface="Times New Roman" pitchFamily="18" charset="0"/>
              </a:rPr>
            </a:br>
            <a:r>
              <a:rPr lang="mn-MN" sz="4900" dirty="0" smtClean="0">
                <a:solidFill>
                  <a:schemeClr val="tx2">
                    <a:lumMod val="50000"/>
                  </a:schemeClr>
                </a:solidFill>
                <a:latin typeface="0 Arial " pitchFamily="34" charset="-52"/>
                <a:cs typeface="Times New Roman" pitchFamily="18" charset="0"/>
              </a:rPr>
              <a:t>АНХААРАЛ   </a:t>
            </a:r>
            <a:r>
              <a:rPr lang="mn-MN" sz="4900" dirty="0">
                <a:solidFill>
                  <a:schemeClr val="tx2">
                    <a:lumMod val="50000"/>
                  </a:schemeClr>
                </a:solidFill>
                <a:latin typeface="0 Arial " pitchFamily="34" charset="-52"/>
                <a:cs typeface="Times New Roman" pitchFamily="18" charset="0"/>
              </a:rPr>
              <a:t>ХАНДУУЛСАНД </a:t>
            </a:r>
            <a:br>
              <a:rPr lang="mn-MN" sz="4900" dirty="0">
                <a:solidFill>
                  <a:schemeClr val="tx2">
                    <a:lumMod val="50000"/>
                  </a:schemeClr>
                </a:solidFill>
                <a:latin typeface="0 Arial " pitchFamily="34" charset="-52"/>
                <a:cs typeface="Times New Roman" pitchFamily="18" charset="0"/>
              </a:rPr>
            </a:br>
            <a:r>
              <a:rPr lang="mn-MN" sz="4900" dirty="0">
                <a:solidFill>
                  <a:schemeClr val="tx2">
                    <a:lumMod val="50000"/>
                  </a:schemeClr>
                </a:solidFill>
                <a:latin typeface="0 Arial " pitchFamily="34" charset="-52"/>
                <a:cs typeface="Times New Roman" pitchFamily="18" charset="0"/>
              </a:rPr>
              <a:t>      </a:t>
            </a:r>
            <a:r>
              <a:rPr lang="mn-MN" sz="4900" dirty="0" smtClean="0">
                <a:solidFill>
                  <a:schemeClr val="tx2">
                    <a:lumMod val="50000"/>
                  </a:schemeClr>
                </a:solidFill>
                <a:latin typeface="0 Arial " pitchFamily="34" charset="-52"/>
                <a:cs typeface="Times New Roman" pitchFamily="18" charset="0"/>
              </a:rPr>
              <a:t>БАЯРЛАЛАА</a:t>
            </a:r>
            <a:r>
              <a:rPr lang="en-US" sz="4900" dirty="0">
                <a:solidFill>
                  <a:schemeClr val="tx2">
                    <a:lumMod val="50000"/>
                  </a:schemeClr>
                </a:solidFill>
                <a:latin typeface="0 Opus Bold Italic" pitchFamily="34" charset="0"/>
                <a:cs typeface="Times New Roman" pitchFamily="18" charset="0"/>
              </a:rPr>
              <a:t/>
            </a:r>
            <a:br>
              <a:rPr lang="en-US" sz="4900" dirty="0">
                <a:solidFill>
                  <a:schemeClr val="tx2">
                    <a:lumMod val="50000"/>
                  </a:schemeClr>
                </a:solidFill>
                <a:latin typeface="0 Opus Bold Italic" pitchFamily="34" charset="0"/>
                <a:cs typeface="Times New Roman" pitchFamily="18" charset="0"/>
              </a:rPr>
            </a:br>
            <a:endParaRPr lang="en-US" sz="4900" dirty="0"/>
          </a:p>
        </p:txBody>
      </p:sp>
      <p:pic>
        <p:nvPicPr>
          <p:cNvPr id="4" name="Picture 3"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78471"/>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47800" y="228600"/>
            <a:ext cx="8229600" cy="1384995"/>
          </a:xfrm>
          <a:prstGeom prst="rect">
            <a:avLst/>
          </a:prstGeom>
        </p:spPr>
        <p:txBody>
          <a:bodyPr wrap="square">
            <a:spAutoFit/>
          </a:bodyPr>
          <a:lstStyle/>
          <a:p>
            <a:endParaRPr lang="en-US" sz="2800" b="1" dirty="0" smtClean="0">
              <a:solidFill>
                <a:schemeClr val="accent1">
                  <a:lumMod val="50000"/>
                </a:schemeClr>
              </a:solidFill>
              <a:latin typeface="0 Arial " pitchFamily="34" charset="-52"/>
              <a:cs typeface="Times New Roman" pitchFamily="18" charset="0"/>
            </a:endParaRPr>
          </a:p>
          <a:p>
            <a:r>
              <a:rPr lang="mn-MN" sz="2800" b="1" dirty="0" smtClean="0">
                <a:solidFill>
                  <a:schemeClr val="accent1">
                    <a:lumMod val="50000"/>
                  </a:schemeClr>
                </a:solidFill>
                <a:latin typeface="0 Arial " pitchFamily="34" charset="-52"/>
                <a:cs typeface="Times New Roman" pitchFamily="18" charset="0"/>
              </a:rPr>
              <a:t>Удирдлага зохион байгуулалтын хүрээнд</a:t>
            </a:r>
            <a:r>
              <a:rPr lang="mn-MN" sz="2800" b="1" dirty="0" smtClean="0">
                <a:solidFill>
                  <a:schemeClr val="tx2">
                    <a:lumMod val="50000"/>
                  </a:schemeClr>
                </a:solidFill>
                <a:latin typeface="0 Arial " pitchFamily="34" charset="-52"/>
                <a:cs typeface="Times New Roman" pitchFamily="18" charset="0"/>
              </a:rPr>
              <a:t>:</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p>
        </p:txBody>
      </p:sp>
      <p:pic>
        <p:nvPicPr>
          <p:cNvPr id="3074" name="Picture 2" descr="https://scontent.fuln1-2.fna.fbcdn.net/v/t1.0-9/s960x960/91004793_1439841436196490_5890344292647436288_o.jpg?_nc_cat=110&amp;_nc_sid=ca434c&amp;_nc_ohc=mrI9ARPM0LEAX9uSQLr&amp;_nc_ht=scontent.fuln1-2.fna&amp;_nc_tp=7&amp;oh=2e9c8fa5f887a9523c38161325531035&amp;oe=5EB383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94" y="1613595"/>
            <a:ext cx="8406603" cy="33394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1014" y="5105399"/>
            <a:ext cx="8369732" cy="1200329"/>
          </a:xfrm>
          <a:prstGeom prst="rect">
            <a:avLst/>
          </a:prstGeom>
        </p:spPr>
        <p:txBody>
          <a:bodyPr wrap="square">
            <a:spAutoFit/>
          </a:bodyPr>
          <a:lstStyle/>
          <a:p>
            <a:pPr algn="just"/>
            <a:r>
              <a:rPr lang="mn-MN" dirty="0" smtClean="0">
                <a:latin typeface="0 Arial " pitchFamily="34" charset="-52"/>
              </a:rPr>
              <a:t>2020 оны 03 дугаар сарын 31-ний өдөр Дундговь аймгийн Эрдэнэдалай сумын Засаг даргатай ажлын хэсгийнхэн сумын нутаг дэвсгэрт хаваржиж байгаа өрхүүдээ эргэж, сумын  удирдлагуудтай </a:t>
            </a:r>
            <a:r>
              <a:rPr lang="mn-MN" dirty="0" smtClean="0">
                <a:latin typeface="0 Arial " pitchFamily="34" charset="-52"/>
              </a:rPr>
              <a:t>уулзан  өвөлжилт, хаваржилт болон бусад асуудлаар ярилцаж санал бодлоо солилцлоо.</a:t>
            </a:r>
            <a:endParaRPr lang="en-US" dirty="0"/>
          </a:p>
        </p:txBody>
      </p:sp>
    </p:spTree>
    <p:extLst>
      <p:ext uri="{BB962C8B-B14F-4D97-AF65-F5344CB8AC3E}">
        <p14:creationId xmlns:p14="http://schemas.microsoft.com/office/powerpoint/2010/main" val="68271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001000" cy="2087562"/>
          </a:xfrm>
        </p:spPr>
        <p:txBody>
          <a:bodyPr>
            <a:normAutofit fontScale="90000"/>
          </a:bodyPr>
          <a:lstStyle/>
          <a:p>
            <a:pPr marL="0" indent="0">
              <a:buNone/>
            </a:pPr>
            <a:r>
              <a:rPr lang="mn-MN" sz="3100" b="1" dirty="0" smtClean="0">
                <a:solidFill>
                  <a:schemeClr val="accent1">
                    <a:lumMod val="50000"/>
                  </a:schemeClr>
                </a:solidFill>
                <a:latin typeface="0 Arial " pitchFamily="34" charset="-52"/>
                <a:cs typeface="Times New Roman" pitchFamily="18" charset="0"/>
              </a:rPr>
              <a:t>Удирдлага зохион байгуулалтын хүрээнд</a:t>
            </a:r>
            <a:r>
              <a:rPr lang="mn-MN" b="1" dirty="0" smtClean="0">
                <a:solidFill>
                  <a:schemeClr val="tx2">
                    <a:lumMod val="50000"/>
                  </a:schemeClr>
                </a:solidFill>
                <a:latin typeface="0 Arial " pitchFamily="34" charset="-52"/>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a:r>
            <a:br>
              <a:rPr lang="en-US" dirty="0" smtClean="0">
                <a:solidFill>
                  <a:schemeClr val="tx2">
                    <a:lumMod val="50000"/>
                  </a:schemeClr>
                </a:solidFill>
                <a:latin typeface="Times New Roman" pitchFamily="18" charset="0"/>
                <a:cs typeface="Times New Roman" pitchFamily="18" charset="0"/>
              </a:rPr>
            </a:br>
            <a:r>
              <a:rPr lang="en-US" dirty="0" smtClean="0"/>
              <a:t/>
            </a:r>
            <a:br>
              <a:rPr lang="en-US" dirty="0" smtClean="0"/>
            </a:b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1028" name="Picture 4" descr="https://scontent.fuln1-1.fna.fbcdn.net/v/t1.0-9/s960x960/92541754_1445642142283086_7510975460772151296_o.jpg?_nc_cat=105&amp;_nc_sid=07e735&amp;_nc_ohc=ZT-SVaKyufwAX-adTgC&amp;_nc_ht=scontent.fuln1-1.fna&amp;_nc_tp=7&amp;oh=c0ac4121b04946d1da9909eab27857d0&amp;oe=5EB2CC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57" y="1523999"/>
            <a:ext cx="2712485" cy="3276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3 people, people stand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77" y="1524001"/>
            <a:ext cx="2912223" cy="3276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dr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4001"/>
            <a:ext cx="2748878" cy="32765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829" y="5029200"/>
            <a:ext cx="8692500" cy="1477328"/>
          </a:xfrm>
          <a:prstGeom prst="rect">
            <a:avLst/>
          </a:prstGeom>
        </p:spPr>
        <p:txBody>
          <a:bodyPr wrap="square">
            <a:spAutoFit/>
          </a:bodyPr>
          <a:lstStyle/>
          <a:p>
            <a:pPr algn="just"/>
            <a:r>
              <a:rPr lang="mn-MN" dirty="0" smtClean="0">
                <a:latin typeface="0 Arial " pitchFamily="34" charset="-52"/>
              </a:rPr>
              <a:t>  2020 оны 04 дүгээр сарын 07-ны өдөр "Ковид-19" өвчнөөс урьдчилан сэргийлэх ажлын хүрээнд орон нутаг хөгжил сангийн  гамшгийн зардлаас 1,500,000 /нэг сая таван зуун мянга/ төгрөг гарган эрүүл мэндийн төвд шаардлагатай байгаа хамгаалах хэрэгсэл, иж бүрэн хувцас, ариутгагч бодис бүхий 12 нэр төрлийн бүтээгдэхүүнийг ЭМТ-ийн хамт олонд гардуулан өглөө.</a:t>
            </a:r>
            <a:endParaRPr lang="en-US" dirty="0"/>
          </a:p>
        </p:txBody>
      </p:sp>
    </p:spTree>
    <p:extLst>
      <p:ext uri="{BB962C8B-B14F-4D97-AF65-F5344CB8AC3E}">
        <p14:creationId xmlns:p14="http://schemas.microsoft.com/office/powerpoint/2010/main" val="95455807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96200" cy="1143000"/>
          </a:xfrm>
        </p:spPr>
        <p:txBody>
          <a:bodyPr>
            <a:normAutofit/>
          </a:bodyPr>
          <a:lstStyle/>
          <a:p>
            <a:pPr marL="0" indent="0">
              <a:buNone/>
            </a:pPr>
            <a:r>
              <a:rPr lang="mn-MN" sz="2800" b="1" dirty="0" smtClean="0">
                <a:solidFill>
                  <a:schemeClr val="accent1">
                    <a:lumMod val="50000"/>
                  </a:schemeClr>
                </a:solidFill>
                <a:latin typeface="0 Arial " pitchFamily="34" charset="-52"/>
                <a:cs typeface="Times New Roman" pitchFamily="18" charset="0"/>
              </a:rPr>
              <a:t>Удирдлага зохион байгуулалтын хүрээнд</a:t>
            </a:r>
            <a:r>
              <a:rPr lang="mn-MN" sz="2800" b="1" dirty="0" smtClean="0">
                <a:solidFill>
                  <a:schemeClr val="tx2">
                    <a:lumMod val="50000"/>
                  </a:schemeClr>
                </a:solidFill>
                <a:latin typeface="0 Arial " pitchFamily="34" charset="-52"/>
                <a:cs typeface="Times New Roman" pitchFamily="18" charset="0"/>
              </a:rPr>
              <a:t>:</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2052" name="Picture 4" descr="Image may contain: 1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74" y="1624781"/>
            <a:ext cx="2757971" cy="3480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151" y="5093110"/>
            <a:ext cx="8679449" cy="1200329"/>
          </a:xfrm>
          <a:prstGeom prst="rect">
            <a:avLst/>
          </a:prstGeom>
        </p:spPr>
        <p:txBody>
          <a:bodyPr wrap="square">
            <a:spAutoFit/>
          </a:bodyPr>
          <a:lstStyle/>
          <a:p>
            <a:pPr algn="just"/>
            <a:r>
              <a:rPr lang="mn-MN" dirty="0" smtClean="0">
                <a:latin typeface="0 Arial " pitchFamily="34" charset="-52"/>
              </a:rPr>
              <a:t>     Сумын хэмжээнд төсвийн байгууллагууд </a:t>
            </a:r>
            <a:r>
              <a:rPr lang="mn-MN" dirty="0" smtClean="0">
                <a:latin typeface="Arial" pitchFamily="34" charset="0"/>
                <a:cs typeface="Arial" pitchFamily="34" charset="0"/>
              </a:rPr>
              <a:t>Коронавирус /</a:t>
            </a:r>
            <a:r>
              <a:rPr lang="mn-MN" dirty="0" smtClean="0">
                <a:latin typeface="0 Arial " pitchFamily="34" charset="-52"/>
              </a:rPr>
              <a:t>“КОВИД-19”/ –ын халдвараас урьдчилан сэргийлэх ажлыг тогтмол явуулж байгаа бөгөөд анхааруулж болох бүхий л газруудад санамж байрлуулан</a:t>
            </a:r>
            <a:r>
              <a:rPr lang="mn-MN" dirty="0" smtClean="0">
                <a:latin typeface="Arial" pitchFamily="34" charset="0"/>
                <a:cs typeface="Arial" pitchFamily="34" charset="0"/>
              </a:rPr>
              <a:t> гарын авлага гарган сумын иргэд, хүүхдүүдэд тараан өгч ажиллаж байна</a:t>
            </a:r>
            <a:endParaRPr lang="en-US" dirty="0"/>
          </a:p>
        </p:txBody>
      </p:sp>
      <p:pic>
        <p:nvPicPr>
          <p:cNvPr id="2058" name="Picture 10"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546122"/>
            <a:ext cx="2853825" cy="34232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arin awlaga1.jpg"/>
          <p:cNvPicPr/>
          <p:nvPr/>
        </p:nvPicPr>
        <p:blipFill>
          <a:blip r:embed="rId5" cstate="print"/>
          <a:stretch>
            <a:fillRect/>
          </a:stretch>
        </p:blipFill>
        <p:spPr>
          <a:xfrm>
            <a:off x="6096000" y="1559232"/>
            <a:ext cx="2895600" cy="3423265"/>
          </a:xfrm>
          <a:prstGeom prst="rect">
            <a:avLst/>
          </a:prstGeom>
        </p:spPr>
      </p:pic>
    </p:spTree>
    <p:extLst>
      <p:ext uri="{BB962C8B-B14F-4D97-AF65-F5344CB8AC3E}">
        <p14:creationId xmlns:p14="http://schemas.microsoft.com/office/powerpoint/2010/main" val="22235670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barn(inVertical)">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229600" cy="1143000"/>
          </a:xfrm>
        </p:spPr>
        <p:txBody>
          <a:bodyPr>
            <a:normAutofit/>
          </a:bodyPr>
          <a:lstStyle/>
          <a:p>
            <a:r>
              <a:rPr lang="mn-MN" sz="2800" b="1" dirty="0" smtClean="0">
                <a:solidFill>
                  <a:schemeClr val="accent1">
                    <a:lumMod val="50000"/>
                  </a:schemeClr>
                </a:solidFill>
                <a:latin typeface="0 Arial " pitchFamily="34" charset="-52"/>
                <a:cs typeface="Times New Roman" pitchFamily="18" charset="0"/>
              </a:rPr>
              <a:t>  Удирдлага зохион байгуулалтын хүрээнд</a:t>
            </a:r>
            <a:r>
              <a:rPr lang="mn-MN" sz="2800" b="1" dirty="0" smtClean="0">
                <a:solidFill>
                  <a:schemeClr val="tx2">
                    <a:lumMod val="50000"/>
                  </a:schemeClr>
                </a:solidFill>
                <a:latin typeface="0 Arial " pitchFamily="34" charset="-52"/>
                <a:cs typeface="Times New Roman" pitchFamily="18" charset="0"/>
              </a:rPr>
              <a:t>:</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2" descr="Image may contain: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01" y="1752600"/>
            <a:ext cx="5261999"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18636" y="2299662"/>
            <a:ext cx="2989262" cy="3477875"/>
          </a:xfrm>
          <a:prstGeom prst="rect">
            <a:avLst/>
          </a:prstGeom>
        </p:spPr>
        <p:txBody>
          <a:bodyPr wrap="square">
            <a:spAutoFit/>
          </a:bodyPr>
          <a:lstStyle/>
          <a:p>
            <a:pPr lvl="0" algn="just"/>
            <a:r>
              <a:rPr lang="mn-MN" sz="2000" dirty="0" smtClean="0">
                <a:solidFill>
                  <a:prstClr val="black"/>
                </a:solidFill>
                <a:latin typeface="0 Arial " pitchFamily="34" charset="-52"/>
              </a:rPr>
              <a:t>Суманд үйл ажиллагаа явуулдаг  “АВРАЛЫН ЗАР” </a:t>
            </a:r>
            <a:r>
              <a:rPr lang="mn-MN" sz="2000" dirty="0">
                <a:solidFill>
                  <a:prstClr val="black"/>
                </a:solidFill>
                <a:latin typeface="0 Arial " pitchFamily="34" charset="-52"/>
              </a:rPr>
              <a:t>цуглааны пастер </a:t>
            </a:r>
            <a:r>
              <a:rPr lang="mn-MN" sz="2000" dirty="0" smtClean="0">
                <a:solidFill>
                  <a:prstClr val="black"/>
                </a:solidFill>
                <a:latin typeface="0 Arial " pitchFamily="34" charset="-52"/>
              </a:rPr>
              <a:t>н.Цэрэнпэлжид </a:t>
            </a:r>
            <a:r>
              <a:rPr lang="mn-MN" sz="2000" dirty="0">
                <a:solidFill>
                  <a:prstClr val="black"/>
                </a:solidFill>
                <a:latin typeface="0 Arial " pitchFamily="34" charset="-52"/>
              </a:rPr>
              <a:t>сумын </a:t>
            </a:r>
            <a:r>
              <a:rPr lang="mn-MN" sz="2000" dirty="0" smtClean="0">
                <a:solidFill>
                  <a:prstClr val="black"/>
                </a:solidFill>
                <a:latin typeface="0 Arial " pitchFamily="34" charset="-52"/>
              </a:rPr>
              <a:t>Шуурхай </a:t>
            </a:r>
            <a:r>
              <a:rPr lang="mn-MN" sz="2000" dirty="0">
                <a:solidFill>
                  <a:prstClr val="black"/>
                </a:solidFill>
                <a:latin typeface="0 Arial " pitchFamily="34" charset="-52"/>
              </a:rPr>
              <a:t>штабт </a:t>
            </a:r>
            <a:r>
              <a:rPr lang="mn-MN" sz="2000" dirty="0" smtClean="0">
                <a:solidFill>
                  <a:prstClr val="black"/>
                </a:solidFill>
                <a:latin typeface="0 Arial " pitchFamily="34" charset="-52"/>
              </a:rPr>
              <a:t>ариутгал халдваргүйтгэлийн материал болон амин дэмийн бүтээгдэхүүнийг хандивласан.</a:t>
            </a:r>
            <a:endParaRPr lang="en-US" sz="2000" dirty="0">
              <a:solidFill>
                <a:prstClr val="black"/>
              </a:solidFill>
            </a:endParaRPr>
          </a:p>
        </p:txBody>
      </p:sp>
    </p:spTree>
    <p:extLst>
      <p:ext uri="{BB962C8B-B14F-4D97-AF65-F5344CB8AC3E}">
        <p14:creationId xmlns:p14="http://schemas.microsoft.com/office/powerpoint/2010/main" val="29286936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1143000"/>
          </a:xfrm>
        </p:spPr>
        <p:txBody>
          <a:bodyPr>
            <a:normAutofit fontScale="90000"/>
          </a:bodyPr>
          <a:lstStyle/>
          <a:p>
            <a:pPr marL="0" indent="0">
              <a:buNone/>
            </a:pPr>
            <a:r>
              <a:rPr lang="mn-MN" sz="2800" b="1" dirty="0" smtClean="0">
                <a:solidFill>
                  <a:schemeClr val="accent1">
                    <a:lumMod val="50000"/>
                  </a:schemeClr>
                </a:solidFill>
                <a:latin typeface="0 Arial " pitchFamily="34" charset="-52"/>
                <a:cs typeface="Times New Roman" pitchFamily="18" charset="0"/>
              </a:rPr>
              <a:t>  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122" name="Picture 2" descr="Image may contain: 1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29" y="1752600"/>
            <a:ext cx="260557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one or more people, people sitt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52600"/>
            <a:ext cx="2667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0890" y="5257800"/>
            <a:ext cx="8445910" cy="1200329"/>
          </a:xfrm>
          <a:prstGeom prst="rect">
            <a:avLst/>
          </a:prstGeom>
        </p:spPr>
        <p:txBody>
          <a:bodyPr wrap="square">
            <a:spAutoFit/>
          </a:bodyPr>
          <a:lstStyle/>
          <a:p>
            <a:pPr algn="just"/>
            <a:r>
              <a:rPr lang="mn-MN" dirty="0" smtClean="0">
                <a:latin typeface="0 Arial " pitchFamily="34" charset="-52"/>
              </a:rPr>
              <a:t>   Сумын Ерөнхий боловсролын сургуулийн багш , ажилчид маск оёж гадуур </a:t>
            </a:r>
            <a:r>
              <a:rPr lang="mn-MN" dirty="0" smtClean="0">
                <a:latin typeface="0 Arial " pitchFamily="34" charset="-52"/>
              </a:rPr>
              <a:t>эргүүлд </a:t>
            </a:r>
            <a:r>
              <a:rPr lang="mn-MN" dirty="0" smtClean="0">
                <a:latin typeface="0 Arial " pitchFamily="34" charset="-52"/>
              </a:rPr>
              <a:t>гарах үедээ маскгүй </a:t>
            </a:r>
            <a:r>
              <a:rPr lang="mn-MN" dirty="0" smtClean="0">
                <a:latin typeface="0 Arial " pitchFamily="34" charset="-52"/>
              </a:rPr>
              <a:t>хүүхэд, </a:t>
            </a:r>
            <a:r>
              <a:rPr lang="mn-MN" dirty="0" smtClean="0">
                <a:latin typeface="0 Arial " pitchFamily="34" charset="-52"/>
              </a:rPr>
              <a:t> иргэдэд зүүлгэж байгаа бөгөөд  хичээл эхэлж сурагчид цуглах үед бүх сурагчдыг маскжуулах “</a:t>
            </a:r>
            <a:r>
              <a:rPr lang="mn-MN" dirty="0" smtClean="0">
                <a:latin typeface="0 Arial " pitchFamily="34" charset="-52"/>
              </a:rPr>
              <a:t>1 хүн 3 маск” </a:t>
            </a:r>
            <a:r>
              <a:rPr lang="mn-MN" dirty="0" smtClean="0">
                <a:latin typeface="0 Arial " pitchFamily="34" charset="-52"/>
              </a:rPr>
              <a:t>аяныг  өрнүүлээд байна </a:t>
            </a:r>
            <a:r>
              <a:rPr lang="mn-MN" dirty="0" smtClean="0"/>
              <a:t>.</a:t>
            </a:r>
            <a:endParaRPr lang="en-US" dirty="0"/>
          </a:p>
        </p:txBody>
      </p:sp>
      <p:pic>
        <p:nvPicPr>
          <p:cNvPr id="8" name="Picture 7" descr="92380801_226486868713050_3265500258334932992_n.jpg"/>
          <p:cNvPicPr>
            <a:picLocks noChangeAspect="1"/>
          </p:cNvPicPr>
          <p:nvPr/>
        </p:nvPicPr>
        <p:blipFill>
          <a:blip r:embed="rId5" cstate="print"/>
          <a:stretch>
            <a:fillRect/>
          </a:stretch>
        </p:blipFill>
        <p:spPr>
          <a:xfrm>
            <a:off x="5791200" y="1737852"/>
            <a:ext cx="3103517" cy="3291348"/>
          </a:xfrm>
          <a:prstGeom prst="rect">
            <a:avLst/>
          </a:prstGeom>
        </p:spPr>
      </p:pic>
    </p:spTree>
    <p:extLst>
      <p:ext uri="{BB962C8B-B14F-4D97-AF65-F5344CB8AC3E}">
        <p14:creationId xmlns:p14="http://schemas.microsoft.com/office/powerpoint/2010/main" val="344364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ppt_x"/>
                                          </p:val>
                                        </p:tav>
                                        <p:tav tm="100000">
                                          <p:val>
                                            <p:strVal val="#ppt_x"/>
                                          </p:val>
                                        </p:tav>
                                      </p:tavLst>
                                    </p:anim>
                                    <p:anim calcmode="lin" valueType="num">
                                      <p:cBhvr additive="base">
                                        <p:cTn id="1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120" y="274638"/>
            <a:ext cx="7836300" cy="1143000"/>
          </a:xfrm>
        </p:spPr>
        <p:txBody>
          <a:bodyPr>
            <a:normAutofit/>
          </a:bodyPr>
          <a:lstStyle/>
          <a:p>
            <a:r>
              <a:rPr lang="mn-MN" sz="2500" b="1" dirty="0" smtClean="0">
                <a:solidFill>
                  <a:schemeClr val="accent1">
                    <a:lumMod val="50000"/>
                  </a:schemeClr>
                </a:solidFill>
                <a:latin typeface="0 Arial " pitchFamily="34" charset="-52"/>
                <a:cs typeface="Times New Roman" pitchFamily="18" charset="0"/>
              </a:rPr>
              <a:t>Боловсрол, Эрүүл мэнд, Соёлын салбарын хүрээнд:</a:t>
            </a: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49149" y="71284"/>
            <a:ext cx="1233971" cy="1219200"/>
          </a:xfrm>
          <a:prstGeom prst="rect">
            <a:avLst/>
          </a:prstGeom>
          <a:ln>
            <a:noFill/>
          </a:ln>
          <a:effectLst>
            <a:outerShdw blurRad="292100" dist="139700" dir="2700000" algn="tl" rotWithShape="0">
              <a:srgbClr val="333333">
                <a:alpha val="65000"/>
              </a:srgbClr>
            </a:outerShdw>
          </a:effectLst>
        </p:spPr>
      </p:pic>
      <p:pic>
        <p:nvPicPr>
          <p:cNvPr id="5" name="Picture 4" descr="nom taraah.jpg"/>
          <p:cNvPicPr/>
          <p:nvPr/>
        </p:nvPicPr>
        <p:blipFill>
          <a:blip r:embed="rId3" cstate="print"/>
          <a:srcRect l="13402" t="11852" r="15577"/>
          <a:stretch>
            <a:fillRect/>
          </a:stretch>
        </p:blipFill>
        <p:spPr>
          <a:xfrm>
            <a:off x="285070" y="1676400"/>
            <a:ext cx="2686730" cy="2971800"/>
          </a:xfrm>
          <a:prstGeom prst="rect">
            <a:avLst/>
          </a:prstGeom>
        </p:spPr>
      </p:pic>
      <p:pic>
        <p:nvPicPr>
          <p:cNvPr id="6" name="Picture 5" descr="C:\Users\dell\Downloads\86699605_1534501976725677_7112903765631434752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883" y="1643742"/>
            <a:ext cx="2921317" cy="3004458"/>
          </a:xfrm>
          <a:prstGeom prst="rect">
            <a:avLst/>
          </a:prstGeom>
          <a:noFill/>
          <a:ln>
            <a:noFill/>
          </a:ln>
        </p:spPr>
      </p:pic>
      <p:pic>
        <p:nvPicPr>
          <p:cNvPr id="7" name="Picture 6" descr="nom tar.jpg"/>
          <p:cNvPicPr/>
          <p:nvPr/>
        </p:nvPicPr>
        <p:blipFill>
          <a:blip r:embed="rId5" cstate="print"/>
          <a:srcRect l="24157" r="14583" b="29484"/>
          <a:stretch>
            <a:fillRect/>
          </a:stretch>
        </p:blipFill>
        <p:spPr>
          <a:xfrm>
            <a:off x="6324600" y="1643742"/>
            <a:ext cx="2667000" cy="3004458"/>
          </a:xfrm>
          <a:prstGeom prst="rect">
            <a:avLst/>
          </a:prstGeom>
        </p:spPr>
      </p:pic>
      <p:sp>
        <p:nvSpPr>
          <p:cNvPr id="8" name="Rectangle 7"/>
          <p:cNvSpPr/>
          <p:nvPr/>
        </p:nvSpPr>
        <p:spPr>
          <a:xfrm>
            <a:off x="196623" y="4670742"/>
            <a:ext cx="8922797" cy="1754326"/>
          </a:xfrm>
          <a:prstGeom prst="rect">
            <a:avLst/>
          </a:prstGeom>
        </p:spPr>
        <p:txBody>
          <a:bodyPr wrap="square">
            <a:spAutoFit/>
          </a:bodyPr>
          <a:lstStyle/>
          <a:p>
            <a:pPr algn="just"/>
            <a:r>
              <a:rPr lang="mn-MN" dirty="0" smtClean="0">
                <a:latin typeface="Arial" pitchFamily="34" charset="0"/>
                <a:cs typeface="Arial" pitchFamily="34" charset="0"/>
              </a:rPr>
              <a:t>    Сумын ЕБС-ийн анги удирдсан багш нар ангийнхаа сурагчдыг эргэж, теле хичээлтэй холбогдуулан зөвлөгөө дэмжлэг үзүүлэн, ангийн номын сангийн номоор үйлчилж, ангийн фэйсбүүк групп нээн сурагчид болон эцэг эхчүүдтэй нь хамтран хичээлийн явц болоод халдварт өвчнөөс урьдчилан сэргийлэх  зааврыг хүргүүлж,  теле хичээлийн өдөр бүрийн даалгаврыг группд байршуулж, хяналт тавин ажиллаж байна.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02152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720"/>
          <a:stretch/>
        </p:blipFill>
        <p:spPr>
          <a:xfrm>
            <a:off x="245784" y="1676400"/>
            <a:ext cx="2878416" cy="3352800"/>
          </a:xfrm>
        </p:spPr>
      </p:pic>
      <p:sp>
        <p:nvSpPr>
          <p:cNvPr id="2" name="Title 1"/>
          <p:cNvSpPr>
            <a:spLocks noGrp="1"/>
          </p:cNvSpPr>
          <p:nvPr>
            <p:ph type="title"/>
          </p:nvPr>
        </p:nvSpPr>
        <p:spPr>
          <a:xfrm>
            <a:off x="1587910" y="68825"/>
            <a:ext cx="7543800" cy="1143000"/>
          </a:xfrm>
        </p:spPr>
        <p:txBody>
          <a:bodyPr>
            <a:normAutofit fontScale="90000"/>
          </a:bodyPr>
          <a:lstStyle/>
          <a:p>
            <a:r>
              <a:rPr lang="mn-MN" sz="2800" b="1" dirty="0" smtClean="0">
                <a:solidFill>
                  <a:schemeClr val="accent1">
                    <a:lumMod val="50000"/>
                  </a:schemeClr>
                </a:solidFill>
                <a:latin typeface="0 Arial " pitchFamily="34" charset="-52"/>
                <a:cs typeface="Times New Roman" pitchFamily="18" charset="0"/>
              </a:rPr>
              <a:t>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                              хүрээнд:</a:t>
            </a: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8" y="167148"/>
            <a:ext cx="1233971" cy="1219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9268"/>
          <a:stretch/>
        </p:blipFill>
        <p:spPr>
          <a:xfrm>
            <a:off x="3276600" y="1676400"/>
            <a:ext cx="2743200" cy="33528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6244"/>
          <a:stretch/>
        </p:blipFill>
        <p:spPr>
          <a:xfrm>
            <a:off x="6172200" y="1676401"/>
            <a:ext cx="2819400" cy="3352800"/>
          </a:xfrm>
          <a:prstGeom prst="rect">
            <a:avLst/>
          </a:prstGeom>
        </p:spPr>
      </p:pic>
      <p:sp>
        <p:nvSpPr>
          <p:cNvPr id="8" name="Rectangle 7"/>
          <p:cNvSpPr/>
          <p:nvPr/>
        </p:nvSpPr>
        <p:spPr>
          <a:xfrm>
            <a:off x="213829" y="5370731"/>
            <a:ext cx="8701571" cy="1015663"/>
          </a:xfrm>
          <a:prstGeom prst="rect">
            <a:avLst/>
          </a:prstGeom>
        </p:spPr>
        <p:txBody>
          <a:bodyPr wrap="square">
            <a:spAutoFit/>
          </a:bodyPr>
          <a:lstStyle/>
          <a:p>
            <a:pPr algn="just"/>
            <a:r>
              <a:rPr lang="mn-MN" dirty="0" smtClean="0"/>
              <a:t>   </a:t>
            </a:r>
            <a:r>
              <a:rPr lang="mn-MN" sz="2000" dirty="0" smtClean="0">
                <a:latin typeface="0 Arial " pitchFamily="34" charset="-52"/>
              </a:rPr>
              <a:t>Сумын СӨББайгууллага нь “Бага насны хүүхдийг хүчирхийллээс хамгаалах” цуврал хичээлийг грүппүүдэд байршуулан эцэг эхчүүд болон хүүхдүүдэд хүргэн ажиллаж байна.</a:t>
            </a:r>
            <a:endParaRPr lang="en-US" sz="2000" dirty="0"/>
          </a:p>
        </p:txBody>
      </p:sp>
    </p:spTree>
    <p:extLst>
      <p:ext uri="{BB962C8B-B14F-4D97-AF65-F5344CB8AC3E}">
        <p14:creationId xmlns:p14="http://schemas.microsoft.com/office/powerpoint/2010/main" val="17604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1671021"/>
            <a:ext cx="2780607" cy="3591098"/>
          </a:xfrm>
        </p:spPr>
      </p:pic>
      <p:sp>
        <p:nvSpPr>
          <p:cNvPr id="2" name="Title 1"/>
          <p:cNvSpPr>
            <a:spLocks noGrp="1"/>
          </p:cNvSpPr>
          <p:nvPr>
            <p:ph type="title"/>
          </p:nvPr>
        </p:nvSpPr>
        <p:spPr>
          <a:xfrm>
            <a:off x="1423219" y="22123"/>
            <a:ext cx="7696200" cy="1143000"/>
          </a:xfrm>
        </p:spPr>
        <p:txBody>
          <a:bodyPr>
            <a:normAutofit fontScale="90000"/>
          </a:bodyPr>
          <a:lstStyle/>
          <a:p>
            <a:r>
              <a:rPr lang="mn-MN" sz="2800" b="1" dirty="0" smtClean="0">
                <a:solidFill>
                  <a:schemeClr val="accent1">
                    <a:lumMod val="50000"/>
                  </a:schemeClr>
                </a:solidFill>
                <a:latin typeface="0 Arial " pitchFamily="34" charset="-52"/>
                <a:cs typeface="Times New Roman" pitchFamily="18" charset="0"/>
              </a:rPr>
              <a:t>   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                               хүрээнд:</a:t>
            </a: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25" y="1690687"/>
            <a:ext cx="2697575" cy="35717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1671021"/>
            <a:ext cx="3002362" cy="3591369"/>
          </a:xfrm>
          <a:prstGeom prst="rect">
            <a:avLst/>
          </a:prstGeom>
        </p:spPr>
      </p:pic>
      <p:sp>
        <p:nvSpPr>
          <p:cNvPr id="8" name="Rectangle 7"/>
          <p:cNvSpPr/>
          <p:nvPr/>
        </p:nvSpPr>
        <p:spPr>
          <a:xfrm>
            <a:off x="213829" y="5262391"/>
            <a:ext cx="8747937" cy="1015663"/>
          </a:xfrm>
          <a:prstGeom prst="rect">
            <a:avLst/>
          </a:prstGeom>
        </p:spPr>
        <p:txBody>
          <a:bodyPr wrap="square">
            <a:spAutoFit/>
          </a:bodyPr>
          <a:lstStyle/>
          <a:p>
            <a:pPr algn="just"/>
            <a:r>
              <a:rPr lang="mn-MN" dirty="0" smtClean="0">
                <a:latin typeface="0 Arial " pitchFamily="34" charset="-52"/>
              </a:rPr>
              <a:t>   Мөн э</a:t>
            </a:r>
            <a:r>
              <a:rPr lang="mn-MN" sz="2000" dirty="0" smtClean="0">
                <a:latin typeface="0 Arial " pitchFamily="34" charset="-52"/>
              </a:rPr>
              <a:t>мзэг бүлгийн хүүхдүүдэд дархлаа дэмжих витамин болон маск тарааж, хүүхдийн орчны аюулгүй байдлыг хангах зөвлөмжийг эцэг эхчүүдэд хүргэн ажиллаж байна.</a:t>
            </a:r>
            <a:endParaRPr lang="en-US" sz="2000" dirty="0"/>
          </a:p>
        </p:txBody>
      </p:sp>
    </p:spTree>
    <p:extLst>
      <p:ext uri="{BB962C8B-B14F-4D97-AF65-F5344CB8AC3E}">
        <p14:creationId xmlns:p14="http://schemas.microsoft.com/office/powerpoint/2010/main" val="27832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431</TotalTime>
  <Words>684</Words>
  <Application>Microsoft Office PowerPoint</Application>
  <PresentationFormat>On-screen Show (4:3)</PresentationFormat>
  <Paragraphs>37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PowerPoint Presentation</vt:lpstr>
      <vt:lpstr>PowerPoint Presentation</vt:lpstr>
      <vt:lpstr>Удирдлага зохион байгуулалтын хүрээнд:  </vt:lpstr>
      <vt:lpstr>Удирдлага зохион байгуулалтын хүрээнд: </vt:lpstr>
      <vt:lpstr>  Удирдлага зохион байгуулалтын хүрээнд: </vt:lpstr>
      <vt:lpstr>  Боловсрол, Эрүүл мэнд, Соёлын салбарын  хүрээнд:</vt:lpstr>
      <vt:lpstr>Боловсрол, Эрүүл мэнд, Соёлын салбарын хүрээнд:</vt:lpstr>
      <vt:lpstr>Боловсрол, Эрүүл мэнд, Соёлын салбарын                                хүрээнд:</vt:lpstr>
      <vt:lpstr>   Боловсрол, Эрүүл мэнд, Соёлын салбарын                                 хүрээнд:</vt:lpstr>
      <vt:lpstr>Хөдөө аж ахуйн салбарын хүрээнд:</vt:lpstr>
      <vt:lpstr>Хөдөө аж ахуйн салбарын хүрээнд:</vt:lpstr>
      <vt:lpstr>Худалдан авах ажиллагааны хүрээнд:</vt:lpstr>
      <vt:lpstr>Санхүү эдийн засгийн бодлогын хүрээнд:</vt:lpstr>
      <vt:lpstr>  АНХААРАЛ   ХАНДУУЛСАНД        БАЯРЛАЛАА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Dotood-ajiltan</dc:creator>
  <cp:lastModifiedBy>Dotood-ajiltan</cp:lastModifiedBy>
  <cp:revision>79</cp:revision>
  <dcterms:created xsi:type="dcterms:W3CDTF">2020-04-09T00:52:22Z</dcterms:created>
  <dcterms:modified xsi:type="dcterms:W3CDTF">2020-04-09T08:03:27Z</dcterms:modified>
</cp:coreProperties>
</file>