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65" r:id="rId2"/>
    <p:sldId id="266" r:id="rId3"/>
    <p:sldId id="267" r:id="rId4"/>
    <p:sldId id="268" r:id="rId5"/>
    <p:sldId id="269" r:id="rId6"/>
    <p:sldId id="270" r:id="rId7"/>
    <p:sldId id="272" r:id="rId8"/>
    <p:sldId id="271" r:id="rId9"/>
    <p:sldId id="273" r:id="rId10"/>
    <p:sldId id="274" r:id="rId11"/>
    <p:sldId id="275" r:id="rId12"/>
    <p:sldId id="276" r:id="rId13"/>
    <p:sldId id="277" r:id="rId14"/>
    <p:sldId id="278" r:id="rId15"/>
    <p:sldId id="279" r:id="rId16"/>
    <p:sldId id="280" r:id="rId17"/>
    <p:sldId id="256" r:id="rId18"/>
    <p:sldId id="259" r:id="rId19"/>
    <p:sldId id="258" r:id="rId20"/>
    <p:sldId id="257" r:id="rId21"/>
    <p:sldId id="260" r:id="rId22"/>
    <p:sldId id="261" r:id="rId23"/>
    <p:sldId id="262" r:id="rId24"/>
    <p:sldId id="263" r:id="rId25"/>
    <p:sldId id="26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8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22DB7B-9151-4632-927F-9D912C008CE5}" type="doc">
      <dgm:prSet loTypeId="urn:microsoft.com/office/officeart/2011/layout/HexagonRadial" loCatId="cycle" qsTypeId="urn:microsoft.com/office/officeart/2005/8/quickstyle/simple5" qsCatId="simple" csTypeId="urn:microsoft.com/office/officeart/2005/8/colors/colorful5" csCatId="colorful" phldr="1"/>
      <dgm:spPr/>
      <dgm:t>
        <a:bodyPr/>
        <a:lstStyle/>
        <a:p>
          <a:endParaRPr lang="en-US"/>
        </a:p>
      </dgm:t>
    </dgm:pt>
    <dgm:pt modelId="{DB33128E-D9BB-40D2-A82E-3729A9D90145}">
      <dgm:prSet phldrT="[Text]" custT="1"/>
      <dgm:spPr/>
      <dgm:t>
        <a:bodyPr/>
        <a:lstStyle/>
        <a:p>
          <a:r>
            <a:rPr lang="mn-MN" sz="1400" dirty="0" smtClean="0">
              <a:solidFill>
                <a:schemeClr val="bg1"/>
              </a:solidFill>
              <a:latin typeface="Arial" panose="020B0604020202020204" pitchFamily="34" charset="0"/>
              <a:cs typeface="Arial" panose="020B0604020202020204" pitchFamily="34" charset="0"/>
            </a:rPr>
            <a:t>Газрын нэгдмэл сангийн ангилал</a:t>
          </a:r>
          <a:endParaRPr lang="en-US" sz="1400" dirty="0">
            <a:solidFill>
              <a:schemeClr val="bg1"/>
            </a:solidFill>
            <a:latin typeface="Arial" panose="020B0604020202020204" pitchFamily="34" charset="0"/>
            <a:cs typeface="Arial" panose="020B0604020202020204" pitchFamily="34" charset="0"/>
          </a:endParaRPr>
        </a:p>
      </dgm:t>
    </dgm:pt>
    <dgm:pt modelId="{97BFE40B-FC41-4A5E-9062-40D159D5BE26}" type="parTrans" cxnId="{4D485DC6-E3E4-4E78-93C9-53BC1E9285BB}">
      <dgm:prSet/>
      <dgm:spPr/>
      <dgm:t>
        <a:bodyPr/>
        <a:lstStyle/>
        <a:p>
          <a:endParaRPr lang="en-US"/>
        </a:p>
      </dgm:t>
    </dgm:pt>
    <dgm:pt modelId="{1D20C156-E493-4489-BC22-5D7896873652}" type="sibTrans" cxnId="{4D485DC6-E3E4-4E78-93C9-53BC1E9285BB}">
      <dgm:prSet/>
      <dgm:spPr/>
      <dgm:t>
        <a:bodyPr/>
        <a:lstStyle/>
        <a:p>
          <a:endParaRPr lang="en-US"/>
        </a:p>
      </dgm:t>
    </dgm:pt>
    <dgm:pt modelId="{BF96090F-CD7F-4A58-904E-2D1288FAEAFE}">
      <dgm:prSet phldrT="[Text]" custT="1"/>
      <dgm:spPr/>
      <dgm:t>
        <a:bodyPr/>
        <a:lstStyle/>
        <a:p>
          <a:r>
            <a:rPr lang="mn-MN" sz="1400" dirty="0" smtClean="0">
              <a:solidFill>
                <a:schemeClr val="bg1"/>
              </a:solidFill>
              <a:latin typeface="Arial" panose="020B0604020202020204" pitchFamily="34" charset="0"/>
              <a:cs typeface="Arial" panose="020B0604020202020204" pitchFamily="34" charset="0"/>
            </a:rPr>
            <a:t>Хөдөө аж ахуйн газар</a:t>
          </a:r>
          <a:endParaRPr lang="en-US" sz="1400" dirty="0">
            <a:solidFill>
              <a:schemeClr val="bg1"/>
            </a:solidFill>
            <a:latin typeface="Arial" panose="020B0604020202020204" pitchFamily="34" charset="0"/>
            <a:cs typeface="Arial" panose="020B0604020202020204" pitchFamily="34" charset="0"/>
          </a:endParaRPr>
        </a:p>
      </dgm:t>
    </dgm:pt>
    <dgm:pt modelId="{B5E7EA4A-E23D-4E06-ADF8-8ADF7E38BDF2}" type="parTrans" cxnId="{EF12727E-20A2-407B-B791-C26DE4771B65}">
      <dgm:prSet/>
      <dgm:spPr/>
      <dgm:t>
        <a:bodyPr/>
        <a:lstStyle/>
        <a:p>
          <a:endParaRPr lang="en-US"/>
        </a:p>
      </dgm:t>
    </dgm:pt>
    <dgm:pt modelId="{729CF2FF-531E-4878-BBA5-A257381F88DA}" type="sibTrans" cxnId="{EF12727E-20A2-407B-B791-C26DE4771B65}">
      <dgm:prSet/>
      <dgm:spPr/>
      <dgm:t>
        <a:bodyPr/>
        <a:lstStyle/>
        <a:p>
          <a:endParaRPr lang="en-US"/>
        </a:p>
      </dgm:t>
    </dgm:pt>
    <dgm:pt modelId="{04C6B1CB-9FCA-48BA-B71F-B81C840CE853}">
      <dgm:prSet phldrT="[Text]" custT="1"/>
      <dgm:spPr/>
      <dgm:t>
        <a:bodyPr/>
        <a:lstStyle/>
        <a:p>
          <a:r>
            <a:rPr lang="mn-MN" sz="1400" dirty="0" smtClean="0">
              <a:solidFill>
                <a:schemeClr val="bg1"/>
              </a:solidFill>
              <a:latin typeface="Arial" panose="020B0604020202020204" pitchFamily="34" charset="0"/>
              <a:cs typeface="Arial" panose="020B0604020202020204" pitchFamily="34" charset="0"/>
            </a:rPr>
            <a:t>Хот тосгон, бусад суурины газар </a:t>
          </a:r>
          <a:endParaRPr lang="en-US" sz="1400" dirty="0">
            <a:solidFill>
              <a:schemeClr val="bg1"/>
            </a:solidFill>
            <a:latin typeface="Arial" panose="020B0604020202020204" pitchFamily="34" charset="0"/>
            <a:cs typeface="Arial" panose="020B0604020202020204" pitchFamily="34" charset="0"/>
          </a:endParaRPr>
        </a:p>
      </dgm:t>
    </dgm:pt>
    <dgm:pt modelId="{89DDE543-F721-4A8D-A3D1-FDB94AC3E061}" type="parTrans" cxnId="{864E6183-D684-438F-8948-DD46C2A39B13}">
      <dgm:prSet/>
      <dgm:spPr/>
      <dgm:t>
        <a:bodyPr/>
        <a:lstStyle/>
        <a:p>
          <a:endParaRPr lang="en-US"/>
        </a:p>
      </dgm:t>
    </dgm:pt>
    <dgm:pt modelId="{29AACF13-A2DF-473D-9151-A850E53FE21A}" type="sibTrans" cxnId="{864E6183-D684-438F-8948-DD46C2A39B13}">
      <dgm:prSet/>
      <dgm:spPr/>
      <dgm:t>
        <a:bodyPr/>
        <a:lstStyle/>
        <a:p>
          <a:endParaRPr lang="en-US"/>
        </a:p>
      </dgm:t>
    </dgm:pt>
    <dgm:pt modelId="{2DEEE739-55A1-4AF6-9AD3-153BA56B95EC}">
      <dgm:prSet phldrT="[Text]" custT="1"/>
      <dgm:spPr/>
      <dgm:t>
        <a:bodyPr/>
        <a:lstStyle/>
        <a:p>
          <a:r>
            <a:rPr lang="mn-MN" sz="1400" dirty="0" smtClean="0">
              <a:solidFill>
                <a:schemeClr val="bg1"/>
              </a:solidFill>
              <a:latin typeface="Arial" panose="020B0604020202020204" pitchFamily="34" charset="0"/>
              <a:cs typeface="Arial" panose="020B0604020202020204" pitchFamily="34" charset="0"/>
            </a:rPr>
            <a:t>Зам шугам сүлжээний газар</a:t>
          </a:r>
          <a:endParaRPr lang="en-US" sz="1400" dirty="0">
            <a:solidFill>
              <a:schemeClr val="bg1"/>
            </a:solidFill>
            <a:latin typeface="Arial" panose="020B0604020202020204" pitchFamily="34" charset="0"/>
            <a:cs typeface="Arial" panose="020B0604020202020204" pitchFamily="34" charset="0"/>
          </a:endParaRPr>
        </a:p>
      </dgm:t>
    </dgm:pt>
    <dgm:pt modelId="{D698A3AD-2C73-4AD5-B76C-D0EDEDB86433}" type="parTrans" cxnId="{5CF86571-3AF3-4EF1-B251-B74F2AD63294}">
      <dgm:prSet/>
      <dgm:spPr/>
      <dgm:t>
        <a:bodyPr/>
        <a:lstStyle/>
        <a:p>
          <a:endParaRPr lang="en-US"/>
        </a:p>
      </dgm:t>
    </dgm:pt>
    <dgm:pt modelId="{7C75C9E7-D9D4-4C4A-8769-FD389F63DBF9}" type="sibTrans" cxnId="{5CF86571-3AF3-4EF1-B251-B74F2AD63294}">
      <dgm:prSet/>
      <dgm:spPr/>
      <dgm:t>
        <a:bodyPr/>
        <a:lstStyle/>
        <a:p>
          <a:endParaRPr lang="en-US"/>
        </a:p>
      </dgm:t>
    </dgm:pt>
    <dgm:pt modelId="{BA22D218-826B-4203-A95E-919758E3117E}">
      <dgm:prSet phldrT="[Text]" custT="1"/>
      <dgm:spPr/>
      <dgm:t>
        <a:bodyPr/>
        <a:lstStyle/>
        <a:p>
          <a:r>
            <a:rPr lang="mn-MN" sz="1400" dirty="0" smtClean="0">
              <a:solidFill>
                <a:schemeClr val="bg1"/>
              </a:solidFill>
              <a:latin typeface="Arial" panose="020B0604020202020204" pitchFamily="34" charset="0"/>
              <a:cs typeface="Arial" panose="020B0604020202020204" pitchFamily="34" charset="0"/>
            </a:rPr>
            <a:t>Ойн сан бүхий газар</a:t>
          </a:r>
          <a:endParaRPr lang="en-US" sz="1400" dirty="0">
            <a:solidFill>
              <a:schemeClr val="bg1"/>
            </a:solidFill>
            <a:latin typeface="Arial" panose="020B0604020202020204" pitchFamily="34" charset="0"/>
            <a:cs typeface="Arial" panose="020B0604020202020204" pitchFamily="34" charset="0"/>
          </a:endParaRPr>
        </a:p>
      </dgm:t>
    </dgm:pt>
    <dgm:pt modelId="{D2DB28DA-5D2C-49DC-B88A-991A25F266A8}" type="parTrans" cxnId="{5169E8D6-A23F-4522-886E-66A9BDBC011D}">
      <dgm:prSet/>
      <dgm:spPr/>
      <dgm:t>
        <a:bodyPr/>
        <a:lstStyle/>
        <a:p>
          <a:endParaRPr lang="en-US"/>
        </a:p>
      </dgm:t>
    </dgm:pt>
    <dgm:pt modelId="{C94B2B2F-3878-45FD-BA5C-39950AFD34AD}" type="sibTrans" cxnId="{5169E8D6-A23F-4522-886E-66A9BDBC011D}">
      <dgm:prSet/>
      <dgm:spPr/>
      <dgm:t>
        <a:bodyPr/>
        <a:lstStyle/>
        <a:p>
          <a:endParaRPr lang="en-US"/>
        </a:p>
      </dgm:t>
    </dgm:pt>
    <dgm:pt modelId="{8DC00F5F-8CF8-4D3D-BD64-2BD1AE302482}">
      <dgm:prSet phldrT="[Text]" custT="1"/>
      <dgm:spPr/>
      <dgm:t>
        <a:bodyPr/>
        <a:lstStyle/>
        <a:p>
          <a:r>
            <a:rPr lang="mn-MN" sz="1400" dirty="0" smtClean="0">
              <a:solidFill>
                <a:schemeClr val="bg1"/>
              </a:solidFill>
              <a:latin typeface="Arial" panose="020B0604020202020204" pitchFamily="34" charset="0"/>
              <a:cs typeface="Arial" panose="020B0604020202020204" pitchFamily="34" charset="0"/>
            </a:rPr>
            <a:t>Усан бүхий газар</a:t>
          </a:r>
          <a:endParaRPr lang="en-US" sz="1400" dirty="0">
            <a:solidFill>
              <a:schemeClr val="bg1"/>
            </a:solidFill>
            <a:latin typeface="Arial" panose="020B0604020202020204" pitchFamily="34" charset="0"/>
            <a:cs typeface="Arial" panose="020B0604020202020204" pitchFamily="34" charset="0"/>
          </a:endParaRPr>
        </a:p>
      </dgm:t>
    </dgm:pt>
    <dgm:pt modelId="{CA9EDF7C-ACF9-495A-BA15-9CD5DC960850}" type="parTrans" cxnId="{B6848F3E-6701-4E3B-AFEF-5961C50CD577}">
      <dgm:prSet/>
      <dgm:spPr/>
      <dgm:t>
        <a:bodyPr/>
        <a:lstStyle/>
        <a:p>
          <a:endParaRPr lang="en-US"/>
        </a:p>
      </dgm:t>
    </dgm:pt>
    <dgm:pt modelId="{6BED4BAD-45C6-48C5-AFB0-43BDC654B500}" type="sibTrans" cxnId="{B6848F3E-6701-4E3B-AFEF-5961C50CD577}">
      <dgm:prSet/>
      <dgm:spPr/>
      <dgm:t>
        <a:bodyPr/>
        <a:lstStyle/>
        <a:p>
          <a:endParaRPr lang="en-US"/>
        </a:p>
      </dgm:t>
    </dgm:pt>
    <dgm:pt modelId="{99686958-1143-4910-A40E-B6C099EDD56B}">
      <dgm:prSet phldrT="[Text]"/>
      <dgm:spPr/>
      <dgm:t>
        <a:bodyPr/>
        <a:lstStyle/>
        <a:p>
          <a:r>
            <a:rPr lang="mn-MN" dirty="0" smtClean="0">
              <a:solidFill>
                <a:schemeClr val="bg1"/>
              </a:solidFill>
              <a:latin typeface="Arial" panose="020B0604020202020204" pitchFamily="34" charset="0"/>
              <a:cs typeface="Arial" panose="020B0604020202020204" pitchFamily="34" charset="0"/>
            </a:rPr>
            <a:t>Тусгай хэрэгцээний газар</a:t>
          </a:r>
          <a:endParaRPr lang="en-US" dirty="0">
            <a:solidFill>
              <a:schemeClr val="bg1"/>
            </a:solidFill>
            <a:latin typeface="Arial" panose="020B0604020202020204" pitchFamily="34" charset="0"/>
            <a:cs typeface="Arial" panose="020B0604020202020204" pitchFamily="34" charset="0"/>
          </a:endParaRPr>
        </a:p>
      </dgm:t>
    </dgm:pt>
    <dgm:pt modelId="{E931479D-2897-414C-9DA9-8F1EBF1B2835}" type="parTrans" cxnId="{10A369C9-A02A-47DE-8774-1C939741CE94}">
      <dgm:prSet/>
      <dgm:spPr/>
      <dgm:t>
        <a:bodyPr/>
        <a:lstStyle/>
        <a:p>
          <a:endParaRPr lang="en-US"/>
        </a:p>
      </dgm:t>
    </dgm:pt>
    <dgm:pt modelId="{CB93A58D-B275-4DAF-9DCD-9AA3F58E1DC4}" type="sibTrans" cxnId="{10A369C9-A02A-47DE-8774-1C939741CE94}">
      <dgm:prSet/>
      <dgm:spPr/>
      <dgm:t>
        <a:bodyPr/>
        <a:lstStyle/>
        <a:p>
          <a:endParaRPr lang="en-US"/>
        </a:p>
      </dgm:t>
    </dgm:pt>
    <dgm:pt modelId="{09891CA9-DC98-4A4A-A14C-5C14C2691EE8}">
      <dgm:prSet/>
      <dgm:spPr/>
    </dgm:pt>
    <dgm:pt modelId="{A3240F59-CF0A-46AE-B1A3-7B6A3528B9CD}" type="parTrans" cxnId="{987C219F-A990-40DD-8D2E-7305508E509C}">
      <dgm:prSet/>
      <dgm:spPr/>
      <dgm:t>
        <a:bodyPr/>
        <a:lstStyle/>
        <a:p>
          <a:endParaRPr lang="en-US"/>
        </a:p>
      </dgm:t>
    </dgm:pt>
    <dgm:pt modelId="{C8715D8B-FB4D-48D3-80AA-B418209162AD}" type="sibTrans" cxnId="{987C219F-A990-40DD-8D2E-7305508E509C}">
      <dgm:prSet/>
      <dgm:spPr/>
      <dgm:t>
        <a:bodyPr/>
        <a:lstStyle/>
        <a:p>
          <a:endParaRPr lang="en-US"/>
        </a:p>
      </dgm:t>
    </dgm:pt>
    <dgm:pt modelId="{0DA4B4A5-3ABE-4728-9299-C4E4EEA0B82E}">
      <dgm:prSet/>
      <dgm:spPr/>
    </dgm:pt>
    <dgm:pt modelId="{8A28C398-05D9-44E5-9500-89239364CD8D}" type="parTrans" cxnId="{90D9A88B-8434-4556-8DBA-8A628DAEC42F}">
      <dgm:prSet/>
      <dgm:spPr/>
      <dgm:t>
        <a:bodyPr/>
        <a:lstStyle/>
        <a:p>
          <a:endParaRPr lang="en-US"/>
        </a:p>
      </dgm:t>
    </dgm:pt>
    <dgm:pt modelId="{4588761E-3362-4E32-AFF4-3E0755B19741}" type="sibTrans" cxnId="{90D9A88B-8434-4556-8DBA-8A628DAEC42F}">
      <dgm:prSet/>
      <dgm:spPr/>
      <dgm:t>
        <a:bodyPr/>
        <a:lstStyle/>
        <a:p>
          <a:endParaRPr lang="en-US"/>
        </a:p>
      </dgm:t>
    </dgm:pt>
    <dgm:pt modelId="{664BBA13-9758-4412-B530-F6E1AEA1FF76}">
      <dgm:prSet/>
      <dgm:spPr/>
    </dgm:pt>
    <dgm:pt modelId="{2FD86B52-65BA-4EDE-9FDC-59C073F3A15F}" type="parTrans" cxnId="{98AF868C-1800-4D2B-B3A9-69857D523CBE}">
      <dgm:prSet/>
      <dgm:spPr/>
      <dgm:t>
        <a:bodyPr/>
        <a:lstStyle/>
        <a:p>
          <a:endParaRPr lang="en-US"/>
        </a:p>
      </dgm:t>
    </dgm:pt>
    <dgm:pt modelId="{A569DDA8-6FFC-42C4-AB93-09199E0C1202}" type="sibTrans" cxnId="{98AF868C-1800-4D2B-B3A9-69857D523CBE}">
      <dgm:prSet/>
      <dgm:spPr/>
      <dgm:t>
        <a:bodyPr/>
        <a:lstStyle/>
        <a:p>
          <a:endParaRPr lang="en-US"/>
        </a:p>
      </dgm:t>
    </dgm:pt>
    <dgm:pt modelId="{81DAF3F0-3253-463B-BEF7-02E09CDE99D9}" type="pres">
      <dgm:prSet presAssocID="{9722DB7B-9151-4632-927F-9D912C008CE5}" presName="Name0" presStyleCnt="0">
        <dgm:presLayoutVars>
          <dgm:chMax val="1"/>
          <dgm:chPref val="1"/>
          <dgm:dir/>
          <dgm:animOne val="branch"/>
          <dgm:animLvl val="lvl"/>
        </dgm:presLayoutVars>
      </dgm:prSet>
      <dgm:spPr/>
    </dgm:pt>
    <dgm:pt modelId="{9D8A5722-1B4F-468D-8A05-116552BF91E7}" type="pres">
      <dgm:prSet presAssocID="{DB33128E-D9BB-40D2-A82E-3729A9D90145}" presName="Parent" presStyleLbl="node0" presStyleIdx="0" presStyleCnt="1">
        <dgm:presLayoutVars>
          <dgm:chMax val="6"/>
          <dgm:chPref val="6"/>
        </dgm:presLayoutVars>
      </dgm:prSet>
      <dgm:spPr/>
      <dgm:t>
        <a:bodyPr/>
        <a:lstStyle/>
        <a:p>
          <a:endParaRPr lang="en-US"/>
        </a:p>
      </dgm:t>
    </dgm:pt>
    <dgm:pt modelId="{98E52ACF-7E0E-4284-9D81-DEC12659F95E}" type="pres">
      <dgm:prSet presAssocID="{BF96090F-CD7F-4A58-904E-2D1288FAEAFE}" presName="Accent1" presStyleCnt="0"/>
      <dgm:spPr/>
    </dgm:pt>
    <dgm:pt modelId="{37B020EE-9C25-4B09-9E0C-4057CEDDBAFE}" type="pres">
      <dgm:prSet presAssocID="{BF96090F-CD7F-4A58-904E-2D1288FAEAFE}" presName="Accent" presStyleLbl="bgShp" presStyleIdx="0" presStyleCnt="6"/>
      <dgm:spPr/>
    </dgm:pt>
    <dgm:pt modelId="{44F28C0A-81CB-45AF-AD49-AE079F1BBA63}" type="pres">
      <dgm:prSet presAssocID="{BF96090F-CD7F-4A58-904E-2D1288FAEAFE}" presName="Child1" presStyleLbl="node1" presStyleIdx="0" presStyleCnt="6">
        <dgm:presLayoutVars>
          <dgm:chMax val="0"/>
          <dgm:chPref val="0"/>
          <dgm:bulletEnabled val="1"/>
        </dgm:presLayoutVars>
      </dgm:prSet>
      <dgm:spPr/>
      <dgm:t>
        <a:bodyPr/>
        <a:lstStyle/>
        <a:p>
          <a:endParaRPr lang="en-US"/>
        </a:p>
      </dgm:t>
    </dgm:pt>
    <dgm:pt modelId="{FA0EFEDE-E057-4E33-B50D-CC23A86E849E}" type="pres">
      <dgm:prSet presAssocID="{04C6B1CB-9FCA-48BA-B71F-B81C840CE853}" presName="Accent2" presStyleCnt="0"/>
      <dgm:spPr/>
    </dgm:pt>
    <dgm:pt modelId="{1A3440C5-0AB2-4C8B-B343-84DCBDCE396A}" type="pres">
      <dgm:prSet presAssocID="{04C6B1CB-9FCA-48BA-B71F-B81C840CE853}" presName="Accent" presStyleLbl="bgShp" presStyleIdx="1" presStyleCnt="6"/>
      <dgm:spPr/>
    </dgm:pt>
    <dgm:pt modelId="{7C5F2E4D-FC19-4E85-96AE-2A7A54955639}" type="pres">
      <dgm:prSet presAssocID="{04C6B1CB-9FCA-48BA-B71F-B81C840CE853}" presName="Child2" presStyleLbl="node1" presStyleIdx="1" presStyleCnt="6">
        <dgm:presLayoutVars>
          <dgm:chMax val="0"/>
          <dgm:chPref val="0"/>
          <dgm:bulletEnabled val="1"/>
        </dgm:presLayoutVars>
      </dgm:prSet>
      <dgm:spPr/>
      <dgm:t>
        <a:bodyPr/>
        <a:lstStyle/>
        <a:p>
          <a:endParaRPr lang="en-US"/>
        </a:p>
      </dgm:t>
    </dgm:pt>
    <dgm:pt modelId="{52801E17-4350-467C-AED7-BF8DFC46E0CD}" type="pres">
      <dgm:prSet presAssocID="{2DEEE739-55A1-4AF6-9AD3-153BA56B95EC}" presName="Accent3" presStyleCnt="0"/>
      <dgm:spPr/>
    </dgm:pt>
    <dgm:pt modelId="{41684565-EB66-4500-8F67-F701C9B7DAF6}" type="pres">
      <dgm:prSet presAssocID="{2DEEE739-55A1-4AF6-9AD3-153BA56B95EC}" presName="Accent" presStyleLbl="bgShp" presStyleIdx="2" presStyleCnt="6"/>
      <dgm:spPr/>
    </dgm:pt>
    <dgm:pt modelId="{0E67EE92-8D1B-4C99-9DDC-08968DED7E2A}" type="pres">
      <dgm:prSet presAssocID="{2DEEE739-55A1-4AF6-9AD3-153BA56B95EC}" presName="Child3" presStyleLbl="node1" presStyleIdx="2" presStyleCnt="6">
        <dgm:presLayoutVars>
          <dgm:chMax val="0"/>
          <dgm:chPref val="0"/>
          <dgm:bulletEnabled val="1"/>
        </dgm:presLayoutVars>
      </dgm:prSet>
      <dgm:spPr/>
      <dgm:t>
        <a:bodyPr/>
        <a:lstStyle/>
        <a:p>
          <a:endParaRPr lang="en-US"/>
        </a:p>
      </dgm:t>
    </dgm:pt>
    <dgm:pt modelId="{4CAE1972-2FD4-432D-91D7-0DB9BA9367BD}" type="pres">
      <dgm:prSet presAssocID="{BA22D218-826B-4203-A95E-919758E3117E}" presName="Accent4" presStyleCnt="0"/>
      <dgm:spPr/>
    </dgm:pt>
    <dgm:pt modelId="{78F6849C-8C90-426A-9EC9-B91C9462AB1C}" type="pres">
      <dgm:prSet presAssocID="{BA22D218-826B-4203-A95E-919758E3117E}" presName="Accent" presStyleLbl="bgShp" presStyleIdx="3" presStyleCnt="6"/>
      <dgm:spPr/>
    </dgm:pt>
    <dgm:pt modelId="{A7F800A0-E9E3-452F-9D96-1D9FCCE96501}" type="pres">
      <dgm:prSet presAssocID="{BA22D218-826B-4203-A95E-919758E3117E}" presName="Child4" presStyleLbl="node1" presStyleIdx="3" presStyleCnt="6">
        <dgm:presLayoutVars>
          <dgm:chMax val="0"/>
          <dgm:chPref val="0"/>
          <dgm:bulletEnabled val="1"/>
        </dgm:presLayoutVars>
      </dgm:prSet>
      <dgm:spPr/>
      <dgm:t>
        <a:bodyPr/>
        <a:lstStyle/>
        <a:p>
          <a:endParaRPr lang="en-US"/>
        </a:p>
      </dgm:t>
    </dgm:pt>
    <dgm:pt modelId="{A66C0E11-693B-44DA-B8EE-AE20D0377200}" type="pres">
      <dgm:prSet presAssocID="{8DC00F5F-8CF8-4D3D-BD64-2BD1AE302482}" presName="Accent5" presStyleCnt="0"/>
      <dgm:spPr/>
    </dgm:pt>
    <dgm:pt modelId="{29008176-4DA6-4902-9825-951A51BB61AA}" type="pres">
      <dgm:prSet presAssocID="{8DC00F5F-8CF8-4D3D-BD64-2BD1AE302482}" presName="Accent" presStyleLbl="bgShp" presStyleIdx="4" presStyleCnt="6"/>
      <dgm:spPr/>
    </dgm:pt>
    <dgm:pt modelId="{C4BCD8B5-728F-495B-84FA-B8891A342C42}" type="pres">
      <dgm:prSet presAssocID="{8DC00F5F-8CF8-4D3D-BD64-2BD1AE302482}" presName="Child5" presStyleLbl="node1" presStyleIdx="4" presStyleCnt="6">
        <dgm:presLayoutVars>
          <dgm:chMax val="0"/>
          <dgm:chPref val="0"/>
          <dgm:bulletEnabled val="1"/>
        </dgm:presLayoutVars>
      </dgm:prSet>
      <dgm:spPr/>
    </dgm:pt>
    <dgm:pt modelId="{ECF8D771-0AF8-4444-8AE5-CC0CD76C6E56}" type="pres">
      <dgm:prSet presAssocID="{99686958-1143-4910-A40E-B6C099EDD56B}" presName="Accent6" presStyleCnt="0"/>
      <dgm:spPr/>
    </dgm:pt>
    <dgm:pt modelId="{1214F4CD-D4B5-4F18-83E6-9DA90E82EA01}" type="pres">
      <dgm:prSet presAssocID="{99686958-1143-4910-A40E-B6C099EDD56B}" presName="Accent" presStyleLbl="bgShp" presStyleIdx="5" presStyleCnt="6"/>
      <dgm:spPr/>
    </dgm:pt>
    <dgm:pt modelId="{00ADB916-2231-4BB0-95D5-9259F3155407}" type="pres">
      <dgm:prSet presAssocID="{99686958-1143-4910-A40E-B6C099EDD56B}" presName="Child6" presStyleLbl="node1" presStyleIdx="5" presStyleCnt="6">
        <dgm:presLayoutVars>
          <dgm:chMax val="0"/>
          <dgm:chPref val="0"/>
          <dgm:bulletEnabled val="1"/>
        </dgm:presLayoutVars>
      </dgm:prSet>
      <dgm:spPr/>
      <dgm:t>
        <a:bodyPr/>
        <a:lstStyle/>
        <a:p>
          <a:endParaRPr lang="en-US"/>
        </a:p>
      </dgm:t>
    </dgm:pt>
  </dgm:ptLst>
  <dgm:cxnLst>
    <dgm:cxn modelId="{10A369C9-A02A-47DE-8774-1C939741CE94}" srcId="{DB33128E-D9BB-40D2-A82E-3729A9D90145}" destId="{99686958-1143-4910-A40E-B6C099EDD56B}" srcOrd="5" destOrd="0" parTransId="{E931479D-2897-414C-9DA9-8F1EBF1B2835}" sibTransId="{CB93A58D-B275-4DAF-9DCD-9AA3F58E1DC4}"/>
    <dgm:cxn modelId="{FA6DEA2D-753C-4359-BA57-6F87E8E8515F}" type="presOf" srcId="{04C6B1CB-9FCA-48BA-B71F-B81C840CE853}" destId="{7C5F2E4D-FC19-4E85-96AE-2A7A54955639}" srcOrd="0" destOrd="0" presId="urn:microsoft.com/office/officeart/2011/layout/HexagonRadial"/>
    <dgm:cxn modelId="{6CC5EF03-AB8A-4154-96DD-FB470EF1DA4E}" type="presOf" srcId="{BF96090F-CD7F-4A58-904E-2D1288FAEAFE}" destId="{44F28C0A-81CB-45AF-AD49-AE079F1BBA63}" srcOrd="0" destOrd="0" presId="urn:microsoft.com/office/officeart/2011/layout/HexagonRadial"/>
    <dgm:cxn modelId="{90D9A88B-8434-4556-8DBA-8A628DAEC42F}" srcId="{9722DB7B-9151-4632-927F-9D912C008CE5}" destId="{0DA4B4A5-3ABE-4728-9299-C4E4EEA0B82E}" srcOrd="2" destOrd="0" parTransId="{8A28C398-05D9-44E5-9500-89239364CD8D}" sibTransId="{4588761E-3362-4E32-AFF4-3E0755B19741}"/>
    <dgm:cxn modelId="{864E6183-D684-438F-8948-DD46C2A39B13}" srcId="{DB33128E-D9BB-40D2-A82E-3729A9D90145}" destId="{04C6B1CB-9FCA-48BA-B71F-B81C840CE853}" srcOrd="1" destOrd="0" parTransId="{89DDE543-F721-4A8D-A3D1-FDB94AC3E061}" sibTransId="{29AACF13-A2DF-473D-9151-A850E53FE21A}"/>
    <dgm:cxn modelId="{EF12727E-20A2-407B-B791-C26DE4771B65}" srcId="{DB33128E-D9BB-40D2-A82E-3729A9D90145}" destId="{BF96090F-CD7F-4A58-904E-2D1288FAEAFE}" srcOrd="0" destOrd="0" parTransId="{B5E7EA4A-E23D-4E06-ADF8-8ADF7E38BDF2}" sibTransId="{729CF2FF-531E-4878-BBA5-A257381F88DA}"/>
    <dgm:cxn modelId="{987C219F-A990-40DD-8D2E-7305508E509C}" srcId="{9722DB7B-9151-4632-927F-9D912C008CE5}" destId="{09891CA9-DC98-4A4A-A14C-5C14C2691EE8}" srcOrd="1" destOrd="0" parTransId="{A3240F59-CF0A-46AE-B1A3-7B6A3528B9CD}" sibTransId="{C8715D8B-FB4D-48D3-80AA-B418209162AD}"/>
    <dgm:cxn modelId="{737C74DE-C5C7-4430-B377-C3638E6B8A60}" type="presOf" srcId="{9722DB7B-9151-4632-927F-9D912C008CE5}" destId="{81DAF3F0-3253-463B-BEF7-02E09CDE99D9}" srcOrd="0" destOrd="0" presId="urn:microsoft.com/office/officeart/2011/layout/HexagonRadial"/>
    <dgm:cxn modelId="{B6848F3E-6701-4E3B-AFEF-5961C50CD577}" srcId="{DB33128E-D9BB-40D2-A82E-3729A9D90145}" destId="{8DC00F5F-8CF8-4D3D-BD64-2BD1AE302482}" srcOrd="4" destOrd="0" parTransId="{CA9EDF7C-ACF9-495A-BA15-9CD5DC960850}" sibTransId="{6BED4BAD-45C6-48C5-AFB0-43BDC654B500}"/>
    <dgm:cxn modelId="{24B3716E-74B7-40B2-9788-27C07C654FC1}" type="presOf" srcId="{99686958-1143-4910-A40E-B6C099EDD56B}" destId="{00ADB916-2231-4BB0-95D5-9259F3155407}" srcOrd="0" destOrd="0" presId="urn:microsoft.com/office/officeart/2011/layout/HexagonRadial"/>
    <dgm:cxn modelId="{B7A96C1B-28F1-416D-B717-A3919A5322A8}" type="presOf" srcId="{2DEEE739-55A1-4AF6-9AD3-153BA56B95EC}" destId="{0E67EE92-8D1B-4C99-9DDC-08968DED7E2A}" srcOrd="0" destOrd="0" presId="urn:microsoft.com/office/officeart/2011/layout/HexagonRadial"/>
    <dgm:cxn modelId="{FA9D0D13-2C6C-4864-841D-698F99970E0B}" type="presOf" srcId="{8DC00F5F-8CF8-4D3D-BD64-2BD1AE302482}" destId="{C4BCD8B5-728F-495B-84FA-B8891A342C42}" srcOrd="0" destOrd="0" presId="urn:microsoft.com/office/officeart/2011/layout/HexagonRadial"/>
    <dgm:cxn modelId="{5CF86571-3AF3-4EF1-B251-B74F2AD63294}" srcId="{DB33128E-D9BB-40D2-A82E-3729A9D90145}" destId="{2DEEE739-55A1-4AF6-9AD3-153BA56B95EC}" srcOrd="2" destOrd="0" parTransId="{D698A3AD-2C73-4AD5-B76C-D0EDEDB86433}" sibTransId="{7C75C9E7-D9D4-4C4A-8769-FD389F63DBF9}"/>
    <dgm:cxn modelId="{EC9DF9A3-B595-43CF-8662-0F32DCD44AF7}" type="presOf" srcId="{BA22D218-826B-4203-A95E-919758E3117E}" destId="{A7F800A0-E9E3-452F-9D96-1D9FCCE96501}" srcOrd="0" destOrd="0" presId="urn:microsoft.com/office/officeart/2011/layout/HexagonRadial"/>
    <dgm:cxn modelId="{98AF868C-1800-4D2B-B3A9-69857D523CBE}" srcId="{9722DB7B-9151-4632-927F-9D912C008CE5}" destId="{664BBA13-9758-4412-B530-F6E1AEA1FF76}" srcOrd="3" destOrd="0" parTransId="{2FD86B52-65BA-4EDE-9FDC-59C073F3A15F}" sibTransId="{A569DDA8-6FFC-42C4-AB93-09199E0C1202}"/>
    <dgm:cxn modelId="{4D485DC6-E3E4-4E78-93C9-53BC1E9285BB}" srcId="{9722DB7B-9151-4632-927F-9D912C008CE5}" destId="{DB33128E-D9BB-40D2-A82E-3729A9D90145}" srcOrd="0" destOrd="0" parTransId="{97BFE40B-FC41-4A5E-9062-40D159D5BE26}" sibTransId="{1D20C156-E493-4489-BC22-5D7896873652}"/>
    <dgm:cxn modelId="{06E6C1FB-0359-4A88-B272-10F7691E3EC1}" type="presOf" srcId="{DB33128E-D9BB-40D2-A82E-3729A9D90145}" destId="{9D8A5722-1B4F-468D-8A05-116552BF91E7}" srcOrd="0" destOrd="0" presId="urn:microsoft.com/office/officeart/2011/layout/HexagonRadial"/>
    <dgm:cxn modelId="{5169E8D6-A23F-4522-886E-66A9BDBC011D}" srcId="{DB33128E-D9BB-40D2-A82E-3729A9D90145}" destId="{BA22D218-826B-4203-A95E-919758E3117E}" srcOrd="3" destOrd="0" parTransId="{D2DB28DA-5D2C-49DC-B88A-991A25F266A8}" sibTransId="{C94B2B2F-3878-45FD-BA5C-39950AFD34AD}"/>
    <dgm:cxn modelId="{D03B414A-6EE1-4AD9-A130-0CEDE45014C3}" type="presParOf" srcId="{81DAF3F0-3253-463B-BEF7-02E09CDE99D9}" destId="{9D8A5722-1B4F-468D-8A05-116552BF91E7}" srcOrd="0" destOrd="0" presId="urn:microsoft.com/office/officeart/2011/layout/HexagonRadial"/>
    <dgm:cxn modelId="{4AFE4D64-7ECA-413A-8D61-CA6510E9E820}" type="presParOf" srcId="{81DAF3F0-3253-463B-BEF7-02E09CDE99D9}" destId="{98E52ACF-7E0E-4284-9D81-DEC12659F95E}" srcOrd="1" destOrd="0" presId="urn:microsoft.com/office/officeart/2011/layout/HexagonRadial"/>
    <dgm:cxn modelId="{0BF0181E-1242-4662-98EB-EA40B8E4671A}" type="presParOf" srcId="{98E52ACF-7E0E-4284-9D81-DEC12659F95E}" destId="{37B020EE-9C25-4B09-9E0C-4057CEDDBAFE}" srcOrd="0" destOrd="0" presId="urn:microsoft.com/office/officeart/2011/layout/HexagonRadial"/>
    <dgm:cxn modelId="{37FB023A-9085-4452-99E4-102D0BE0FB47}" type="presParOf" srcId="{81DAF3F0-3253-463B-BEF7-02E09CDE99D9}" destId="{44F28C0A-81CB-45AF-AD49-AE079F1BBA63}" srcOrd="2" destOrd="0" presId="urn:microsoft.com/office/officeart/2011/layout/HexagonRadial"/>
    <dgm:cxn modelId="{C91ADC33-A90D-459B-A875-5C9CF96D5474}" type="presParOf" srcId="{81DAF3F0-3253-463B-BEF7-02E09CDE99D9}" destId="{FA0EFEDE-E057-4E33-B50D-CC23A86E849E}" srcOrd="3" destOrd="0" presId="urn:microsoft.com/office/officeart/2011/layout/HexagonRadial"/>
    <dgm:cxn modelId="{B9F2655D-0A13-4499-97DE-A706B78F371C}" type="presParOf" srcId="{FA0EFEDE-E057-4E33-B50D-CC23A86E849E}" destId="{1A3440C5-0AB2-4C8B-B343-84DCBDCE396A}" srcOrd="0" destOrd="0" presId="urn:microsoft.com/office/officeart/2011/layout/HexagonRadial"/>
    <dgm:cxn modelId="{17F6D799-D1B2-42BD-A2B8-16633A4DF104}" type="presParOf" srcId="{81DAF3F0-3253-463B-BEF7-02E09CDE99D9}" destId="{7C5F2E4D-FC19-4E85-96AE-2A7A54955639}" srcOrd="4" destOrd="0" presId="urn:microsoft.com/office/officeart/2011/layout/HexagonRadial"/>
    <dgm:cxn modelId="{D973241C-9FED-4BED-9849-5C44DF08AB81}" type="presParOf" srcId="{81DAF3F0-3253-463B-BEF7-02E09CDE99D9}" destId="{52801E17-4350-467C-AED7-BF8DFC46E0CD}" srcOrd="5" destOrd="0" presId="urn:microsoft.com/office/officeart/2011/layout/HexagonRadial"/>
    <dgm:cxn modelId="{EF3F8884-6B99-4C59-B3FD-F63E3D9EAD71}" type="presParOf" srcId="{52801E17-4350-467C-AED7-BF8DFC46E0CD}" destId="{41684565-EB66-4500-8F67-F701C9B7DAF6}" srcOrd="0" destOrd="0" presId="urn:microsoft.com/office/officeart/2011/layout/HexagonRadial"/>
    <dgm:cxn modelId="{32FF8813-CA50-40EB-B01B-97685DF917DE}" type="presParOf" srcId="{81DAF3F0-3253-463B-BEF7-02E09CDE99D9}" destId="{0E67EE92-8D1B-4C99-9DDC-08968DED7E2A}" srcOrd="6" destOrd="0" presId="urn:microsoft.com/office/officeart/2011/layout/HexagonRadial"/>
    <dgm:cxn modelId="{88F2D2C8-152F-4C31-8944-D9B130E9CEB2}" type="presParOf" srcId="{81DAF3F0-3253-463B-BEF7-02E09CDE99D9}" destId="{4CAE1972-2FD4-432D-91D7-0DB9BA9367BD}" srcOrd="7" destOrd="0" presId="urn:microsoft.com/office/officeart/2011/layout/HexagonRadial"/>
    <dgm:cxn modelId="{6F57A6F7-A123-418A-A772-A2974937B0D8}" type="presParOf" srcId="{4CAE1972-2FD4-432D-91D7-0DB9BA9367BD}" destId="{78F6849C-8C90-426A-9EC9-B91C9462AB1C}" srcOrd="0" destOrd="0" presId="urn:microsoft.com/office/officeart/2011/layout/HexagonRadial"/>
    <dgm:cxn modelId="{B8EE7696-1AFA-4919-8F6C-9528081E3BB0}" type="presParOf" srcId="{81DAF3F0-3253-463B-BEF7-02E09CDE99D9}" destId="{A7F800A0-E9E3-452F-9D96-1D9FCCE96501}" srcOrd="8" destOrd="0" presId="urn:microsoft.com/office/officeart/2011/layout/HexagonRadial"/>
    <dgm:cxn modelId="{7988200D-D3FB-4FFE-9C58-58B5FC907CE9}" type="presParOf" srcId="{81DAF3F0-3253-463B-BEF7-02E09CDE99D9}" destId="{A66C0E11-693B-44DA-B8EE-AE20D0377200}" srcOrd="9" destOrd="0" presId="urn:microsoft.com/office/officeart/2011/layout/HexagonRadial"/>
    <dgm:cxn modelId="{F87D9FBA-D81B-40FC-A859-B4D48E59A328}" type="presParOf" srcId="{A66C0E11-693B-44DA-B8EE-AE20D0377200}" destId="{29008176-4DA6-4902-9825-951A51BB61AA}" srcOrd="0" destOrd="0" presId="urn:microsoft.com/office/officeart/2011/layout/HexagonRadial"/>
    <dgm:cxn modelId="{B80A4D07-47EC-431F-8C57-CF1C781D0AE8}" type="presParOf" srcId="{81DAF3F0-3253-463B-BEF7-02E09CDE99D9}" destId="{C4BCD8B5-728F-495B-84FA-B8891A342C42}" srcOrd="10" destOrd="0" presId="urn:microsoft.com/office/officeart/2011/layout/HexagonRadial"/>
    <dgm:cxn modelId="{C2E8E66B-4ADC-47D0-BAE3-56D3FF867C59}" type="presParOf" srcId="{81DAF3F0-3253-463B-BEF7-02E09CDE99D9}" destId="{ECF8D771-0AF8-4444-8AE5-CC0CD76C6E56}" srcOrd="11" destOrd="0" presId="urn:microsoft.com/office/officeart/2011/layout/HexagonRadial"/>
    <dgm:cxn modelId="{A1064786-3757-4CD4-9F58-ABC9D5EDC54A}" type="presParOf" srcId="{ECF8D771-0AF8-4444-8AE5-CC0CD76C6E56}" destId="{1214F4CD-D4B5-4F18-83E6-9DA90E82EA01}" srcOrd="0" destOrd="0" presId="urn:microsoft.com/office/officeart/2011/layout/HexagonRadial"/>
    <dgm:cxn modelId="{7C2F676C-8896-4099-BBFB-B4B5CBD7BAFF}" type="presParOf" srcId="{81DAF3F0-3253-463B-BEF7-02E09CDE99D9}" destId="{00ADB916-2231-4BB0-95D5-9259F3155407}"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8A5722-1B4F-468D-8A05-116552BF91E7}">
      <dsp:nvSpPr>
        <dsp:cNvPr id="0" name=""/>
        <dsp:cNvSpPr/>
      </dsp:nvSpPr>
      <dsp:spPr>
        <a:xfrm>
          <a:off x="4005998" y="1574841"/>
          <a:ext cx="2001692" cy="1731544"/>
        </a:xfrm>
        <a:prstGeom prst="hexagon">
          <a:avLst>
            <a:gd name="adj" fmla="val 28570"/>
            <a:gd name="vf" fmla="val 115470"/>
          </a:avLst>
        </a:prstGeom>
        <a:gradFill rotWithShape="0">
          <a:gsLst>
            <a:gs pos="0">
              <a:schemeClr val="accent4">
                <a:hueOff val="0"/>
                <a:satOff val="0"/>
                <a:lumOff val="0"/>
                <a:alphaOff val="0"/>
                <a:tint val="98000"/>
                <a:hueMod val="94000"/>
                <a:satMod val="130000"/>
                <a:lumMod val="128000"/>
              </a:schemeClr>
            </a:gs>
            <a:gs pos="100000">
              <a:schemeClr val="accent4">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Газрын нэгдмэл сангийн ангилал</a:t>
          </a:r>
          <a:endParaRPr lang="en-US" sz="1400" kern="1200" dirty="0">
            <a:solidFill>
              <a:schemeClr val="bg1"/>
            </a:solidFill>
            <a:latin typeface="Arial" panose="020B0604020202020204" pitchFamily="34" charset="0"/>
            <a:cs typeface="Arial" panose="020B0604020202020204" pitchFamily="34" charset="0"/>
          </a:endParaRPr>
        </a:p>
      </dsp:txBody>
      <dsp:txXfrm>
        <a:off x="4337706" y="1861782"/>
        <a:ext cx="1338276" cy="1157662"/>
      </dsp:txXfrm>
    </dsp:sp>
    <dsp:sp modelId="{1A3440C5-0AB2-4C8B-B343-84DCBDCE396A}">
      <dsp:nvSpPr>
        <dsp:cNvPr id="0" name=""/>
        <dsp:cNvSpPr/>
      </dsp:nvSpPr>
      <dsp:spPr>
        <a:xfrm>
          <a:off x="5259442" y="746414"/>
          <a:ext cx="755232" cy="650732"/>
        </a:xfrm>
        <a:prstGeom prst="hexagon">
          <a:avLst>
            <a:gd name="adj" fmla="val 28900"/>
            <a:gd name="vf" fmla="val 115470"/>
          </a:avLst>
        </a:prstGeom>
        <a:solidFill>
          <a:schemeClr val="accent5">
            <a:tint val="40000"/>
            <a:hueOff val="0"/>
            <a:satOff val="0"/>
            <a:lumOff val="0"/>
            <a:alphaOff val="0"/>
          </a:schemeClr>
        </a:solidFill>
        <a:ln>
          <a:noFill/>
        </a:ln>
        <a:effectLst>
          <a:innerShdw blurRad="25400" dist="12700" dir="13500000">
            <a:srgbClr val="000000">
              <a:alpha val="45000"/>
            </a:srgbClr>
          </a:innerShdw>
        </a:effectLst>
      </dsp:spPr>
      <dsp:style>
        <a:lnRef idx="0">
          <a:scrgbClr r="0" g="0" b="0"/>
        </a:lnRef>
        <a:fillRef idx="1">
          <a:scrgbClr r="0" g="0" b="0"/>
        </a:fillRef>
        <a:effectRef idx="2">
          <a:scrgbClr r="0" g="0" b="0"/>
        </a:effectRef>
        <a:fontRef idx="minor"/>
      </dsp:style>
    </dsp:sp>
    <dsp:sp modelId="{44F28C0A-81CB-45AF-AD49-AE079F1BBA63}">
      <dsp:nvSpPr>
        <dsp:cNvPr id="0" name=""/>
        <dsp:cNvSpPr/>
      </dsp:nvSpPr>
      <dsp:spPr>
        <a:xfrm>
          <a:off x="4190383" y="0"/>
          <a:ext cx="1640372" cy="1419114"/>
        </a:xfrm>
        <a:prstGeom prst="hexagon">
          <a:avLst>
            <a:gd name="adj" fmla="val 28570"/>
            <a:gd name="vf" fmla="val 115470"/>
          </a:avLst>
        </a:prstGeom>
        <a:gradFill rotWithShape="0">
          <a:gsLst>
            <a:gs pos="0">
              <a:schemeClr val="accent5">
                <a:hueOff val="0"/>
                <a:satOff val="0"/>
                <a:lumOff val="0"/>
                <a:alphaOff val="0"/>
                <a:tint val="98000"/>
                <a:hueMod val="94000"/>
                <a:satMod val="130000"/>
                <a:lumMod val="128000"/>
              </a:schemeClr>
            </a:gs>
            <a:gs pos="100000">
              <a:schemeClr val="accent5">
                <a:hueOff val="0"/>
                <a:satOff val="0"/>
                <a:lumOff val="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Хөдөө аж ахуйн газар</a:t>
          </a:r>
          <a:endParaRPr lang="en-US" sz="1400" kern="1200" dirty="0">
            <a:solidFill>
              <a:schemeClr val="bg1"/>
            </a:solidFill>
            <a:latin typeface="Arial" panose="020B0604020202020204" pitchFamily="34" charset="0"/>
            <a:cs typeface="Arial" panose="020B0604020202020204" pitchFamily="34" charset="0"/>
          </a:endParaRPr>
        </a:p>
      </dsp:txBody>
      <dsp:txXfrm>
        <a:off x="4462228" y="235177"/>
        <a:ext cx="1096682" cy="948760"/>
      </dsp:txXfrm>
    </dsp:sp>
    <dsp:sp modelId="{41684565-EB66-4500-8F67-F701C9B7DAF6}">
      <dsp:nvSpPr>
        <dsp:cNvPr id="0" name=""/>
        <dsp:cNvSpPr/>
      </dsp:nvSpPr>
      <dsp:spPr>
        <a:xfrm>
          <a:off x="6140857" y="1962938"/>
          <a:ext cx="755232" cy="650732"/>
        </a:xfrm>
        <a:prstGeom prst="hexagon">
          <a:avLst>
            <a:gd name="adj" fmla="val 28900"/>
            <a:gd name="vf" fmla="val 115470"/>
          </a:avLst>
        </a:prstGeom>
        <a:solidFill>
          <a:schemeClr val="accent5">
            <a:tint val="40000"/>
            <a:hueOff val="0"/>
            <a:satOff val="0"/>
            <a:lumOff val="0"/>
            <a:alphaOff val="0"/>
          </a:schemeClr>
        </a:solidFill>
        <a:ln>
          <a:noFill/>
        </a:ln>
        <a:effectLst>
          <a:innerShdw blurRad="25400" dist="12700" dir="13500000">
            <a:srgbClr val="000000">
              <a:alpha val="45000"/>
            </a:srgbClr>
          </a:innerShdw>
        </a:effectLst>
      </dsp:spPr>
      <dsp:style>
        <a:lnRef idx="0">
          <a:scrgbClr r="0" g="0" b="0"/>
        </a:lnRef>
        <a:fillRef idx="1">
          <a:scrgbClr r="0" g="0" b="0"/>
        </a:fillRef>
        <a:effectRef idx="2">
          <a:scrgbClr r="0" g="0" b="0"/>
        </a:effectRef>
        <a:fontRef idx="minor"/>
      </dsp:style>
    </dsp:sp>
    <dsp:sp modelId="{7C5F2E4D-FC19-4E85-96AE-2A7A54955639}">
      <dsp:nvSpPr>
        <dsp:cNvPr id="0" name=""/>
        <dsp:cNvSpPr/>
      </dsp:nvSpPr>
      <dsp:spPr>
        <a:xfrm>
          <a:off x="5694795" y="872850"/>
          <a:ext cx="1640372" cy="1419114"/>
        </a:xfrm>
        <a:prstGeom prst="hexagon">
          <a:avLst>
            <a:gd name="adj" fmla="val 28570"/>
            <a:gd name="vf" fmla="val 115470"/>
          </a:avLst>
        </a:prstGeom>
        <a:gradFill rotWithShape="0">
          <a:gsLst>
            <a:gs pos="0">
              <a:schemeClr val="accent5">
                <a:hueOff val="4030852"/>
                <a:satOff val="-1883"/>
                <a:lumOff val="-2117"/>
                <a:alphaOff val="0"/>
                <a:tint val="98000"/>
                <a:hueMod val="94000"/>
                <a:satMod val="130000"/>
                <a:lumMod val="128000"/>
              </a:schemeClr>
            </a:gs>
            <a:gs pos="100000">
              <a:schemeClr val="accent5">
                <a:hueOff val="4030852"/>
                <a:satOff val="-1883"/>
                <a:lumOff val="-2117"/>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Хот тосгон, бусад суурины газар </a:t>
          </a:r>
          <a:endParaRPr lang="en-US" sz="1400" kern="1200" dirty="0">
            <a:solidFill>
              <a:schemeClr val="bg1"/>
            </a:solidFill>
            <a:latin typeface="Arial" panose="020B0604020202020204" pitchFamily="34" charset="0"/>
            <a:cs typeface="Arial" panose="020B0604020202020204" pitchFamily="34" charset="0"/>
          </a:endParaRPr>
        </a:p>
      </dsp:txBody>
      <dsp:txXfrm>
        <a:off x="5966640" y="1108027"/>
        <a:ext cx="1096682" cy="948760"/>
      </dsp:txXfrm>
    </dsp:sp>
    <dsp:sp modelId="{78F6849C-8C90-426A-9EC9-B91C9462AB1C}">
      <dsp:nvSpPr>
        <dsp:cNvPr id="0" name=""/>
        <dsp:cNvSpPr/>
      </dsp:nvSpPr>
      <dsp:spPr>
        <a:xfrm>
          <a:off x="5528569" y="3336164"/>
          <a:ext cx="755232" cy="650732"/>
        </a:xfrm>
        <a:prstGeom prst="hexagon">
          <a:avLst>
            <a:gd name="adj" fmla="val 28900"/>
            <a:gd name="vf" fmla="val 115470"/>
          </a:avLst>
        </a:prstGeom>
        <a:solidFill>
          <a:schemeClr val="accent5">
            <a:tint val="40000"/>
            <a:hueOff val="0"/>
            <a:satOff val="0"/>
            <a:lumOff val="0"/>
            <a:alphaOff val="0"/>
          </a:schemeClr>
        </a:solidFill>
        <a:ln>
          <a:noFill/>
        </a:ln>
        <a:effectLst>
          <a:innerShdw blurRad="25400" dist="12700" dir="13500000">
            <a:srgbClr val="000000">
              <a:alpha val="45000"/>
            </a:srgbClr>
          </a:innerShdw>
        </a:effectLst>
      </dsp:spPr>
      <dsp:style>
        <a:lnRef idx="0">
          <a:scrgbClr r="0" g="0" b="0"/>
        </a:lnRef>
        <a:fillRef idx="1">
          <a:scrgbClr r="0" g="0" b="0"/>
        </a:fillRef>
        <a:effectRef idx="2">
          <a:scrgbClr r="0" g="0" b="0"/>
        </a:effectRef>
        <a:fontRef idx="minor"/>
      </dsp:style>
    </dsp:sp>
    <dsp:sp modelId="{0E67EE92-8D1B-4C99-9DDC-08968DED7E2A}">
      <dsp:nvSpPr>
        <dsp:cNvPr id="0" name=""/>
        <dsp:cNvSpPr/>
      </dsp:nvSpPr>
      <dsp:spPr>
        <a:xfrm>
          <a:off x="5694795" y="2588773"/>
          <a:ext cx="1640372" cy="1419114"/>
        </a:xfrm>
        <a:prstGeom prst="hexagon">
          <a:avLst>
            <a:gd name="adj" fmla="val 28570"/>
            <a:gd name="vf" fmla="val 115470"/>
          </a:avLst>
        </a:prstGeom>
        <a:gradFill rotWithShape="0">
          <a:gsLst>
            <a:gs pos="0">
              <a:schemeClr val="accent5">
                <a:hueOff val="8061703"/>
                <a:satOff val="-3767"/>
                <a:lumOff val="-4235"/>
                <a:alphaOff val="0"/>
                <a:tint val="98000"/>
                <a:hueMod val="94000"/>
                <a:satMod val="130000"/>
                <a:lumMod val="128000"/>
              </a:schemeClr>
            </a:gs>
            <a:gs pos="100000">
              <a:schemeClr val="accent5">
                <a:hueOff val="8061703"/>
                <a:satOff val="-3767"/>
                <a:lumOff val="-4235"/>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Зам шугам сүлжээний газар</a:t>
          </a:r>
          <a:endParaRPr lang="en-US" sz="1400" kern="1200" dirty="0">
            <a:solidFill>
              <a:schemeClr val="bg1"/>
            </a:solidFill>
            <a:latin typeface="Arial" panose="020B0604020202020204" pitchFamily="34" charset="0"/>
            <a:cs typeface="Arial" panose="020B0604020202020204" pitchFamily="34" charset="0"/>
          </a:endParaRPr>
        </a:p>
      </dsp:txBody>
      <dsp:txXfrm>
        <a:off x="5966640" y="2823950"/>
        <a:ext cx="1096682" cy="948760"/>
      </dsp:txXfrm>
    </dsp:sp>
    <dsp:sp modelId="{29008176-4DA6-4902-9825-951A51BB61AA}">
      <dsp:nvSpPr>
        <dsp:cNvPr id="0" name=""/>
        <dsp:cNvSpPr/>
      </dsp:nvSpPr>
      <dsp:spPr>
        <a:xfrm>
          <a:off x="4009723" y="3478710"/>
          <a:ext cx="755232" cy="650732"/>
        </a:xfrm>
        <a:prstGeom prst="hexagon">
          <a:avLst>
            <a:gd name="adj" fmla="val 28900"/>
            <a:gd name="vf" fmla="val 115470"/>
          </a:avLst>
        </a:prstGeom>
        <a:solidFill>
          <a:schemeClr val="accent5">
            <a:tint val="40000"/>
            <a:hueOff val="0"/>
            <a:satOff val="0"/>
            <a:lumOff val="0"/>
            <a:alphaOff val="0"/>
          </a:schemeClr>
        </a:solidFill>
        <a:ln>
          <a:noFill/>
        </a:ln>
        <a:effectLst>
          <a:innerShdw blurRad="25400" dist="12700" dir="13500000">
            <a:srgbClr val="000000">
              <a:alpha val="45000"/>
            </a:srgbClr>
          </a:innerShdw>
        </a:effectLst>
      </dsp:spPr>
      <dsp:style>
        <a:lnRef idx="0">
          <a:scrgbClr r="0" g="0" b="0"/>
        </a:lnRef>
        <a:fillRef idx="1">
          <a:scrgbClr r="0" g="0" b="0"/>
        </a:fillRef>
        <a:effectRef idx="2">
          <a:scrgbClr r="0" g="0" b="0"/>
        </a:effectRef>
        <a:fontRef idx="minor"/>
      </dsp:style>
    </dsp:sp>
    <dsp:sp modelId="{A7F800A0-E9E3-452F-9D96-1D9FCCE96501}">
      <dsp:nvSpPr>
        <dsp:cNvPr id="0" name=""/>
        <dsp:cNvSpPr/>
      </dsp:nvSpPr>
      <dsp:spPr>
        <a:xfrm>
          <a:off x="4190383" y="3462601"/>
          <a:ext cx="1640372" cy="1419114"/>
        </a:xfrm>
        <a:prstGeom prst="hexagon">
          <a:avLst>
            <a:gd name="adj" fmla="val 28570"/>
            <a:gd name="vf" fmla="val 115470"/>
          </a:avLst>
        </a:prstGeom>
        <a:gradFill rotWithShape="0">
          <a:gsLst>
            <a:gs pos="0">
              <a:schemeClr val="accent5">
                <a:hueOff val="12092555"/>
                <a:satOff val="-5650"/>
                <a:lumOff val="-6352"/>
                <a:alphaOff val="0"/>
                <a:tint val="98000"/>
                <a:hueMod val="94000"/>
                <a:satMod val="130000"/>
                <a:lumMod val="128000"/>
              </a:schemeClr>
            </a:gs>
            <a:gs pos="100000">
              <a:schemeClr val="accent5">
                <a:hueOff val="12092555"/>
                <a:satOff val="-5650"/>
                <a:lumOff val="-6352"/>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Ойн сан бүхий газар</a:t>
          </a:r>
          <a:endParaRPr lang="en-US" sz="1400" kern="1200" dirty="0">
            <a:solidFill>
              <a:schemeClr val="bg1"/>
            </a:solidFill>
            <a:latin typeface="Arial" panose="020B0604020202020204" pitchFamily="34" charset="0"/>
            <a:cs typeface="Arial" panose="020B0604020202020204" pitchFamily="34" charset="0"/>
          </a:endParaRPr>
        </a:p>
      </dsp:txBody>
      <dsp:txXfrm>
        <a:off x="4462228" y="3697778"/>
        <a:ext cx="1096682" cy="948760"/>
      </dsp:txXfrm>
    </dsp:sp>
    <dsp:sp modelId="{1214F4CD-D4B5-4F18-83E6-9DA90E82EA01}">
      <dsp:nvSpPr>
        <dsp:cNvPr id="0" name=""/>
        <dsp:cNvSpPr/>
      </dsp:nvSpPr>
      <dsp:spPr>
        <a:xfrm>
          <a:off x="3113874" y="2262675"/>
          <a:ext cx="755232" cy="650732"/>
        </a:xfrm>
        <a:prstGeom prst="hexagon">
          <a:avLst>
            <a:gd name="adj" fmla="val 28900"/>
            <a:gd name="vf" fmla="val 115470"/>
          </a:avLst>
        </a:prstGeom>
        <a:solidFill>
          <a:schemeClr val="accent5">
            <a:tint val="40000"/>
            <a:hueOff val="0"/>
            <a:satOff val="0"/>
            <a:lumOff val="0"/>
            <a:alphaOff val="0"/>
          </a:schemeClr>
        </a:solidFill>
        <a:ln>
          <a:noFill/>
        </a:ln>
        <a:effectLst>
          <a:innerShdw blurRad="25400" dist="12700" dir="13500000">
            <a:srgbClr val="000000">
              <a:alpha val="45000"/>
            </a:srgbClr>
          </a:innerShdw>
        </a:effectLst>
      </dsp:spPr>
      <dsp:style>
        <a:lnRef idx="0">
          <a:scrgbClr r="0" g="0" b="0"/>
        </a:lnRef>
        <a:fillRef idx="1">
          <a:scrgbClr r="0" g="0" b="0"/>
        </a:fillRef>
        <a:effectRef idx="2">
          <a:scrgbClr r="0" g="0" b="0"/>
        </a:effectRef>
        <a:fontRef idx="minor"/>
      </dsp:style>
    </dsp:sp>
    <dsp:sp modelId="{C4BCD8B5-728F-495B-84FA-B8891A342C42}">
      <dsp:nvSpPr>
        <dsp:cNvPr id="0" name=""/>
        <dsp:cNvSpPr/>
      </dsp:nvSpPr>
      <dsp:spPr>
        <a:xfrm>
          <a:off x="2678987" y="2589750"/>
          <a:ext cx="1640372" cy="1419114"/>
        </a:xfrm>
        <a:prstGeom prst="hexagon">
          <a:avLst>
            <a:gd name="adj" fmla="val 28570"/>
            <a:gd name="vf" fmla="val 115470"/>
          </a:avLst>
        </a:prstGeom>
        <a:gradFill rotWithShape="0">
          <a:gsLst>
            <a:gs pos="0">
              <a:schemeClr val="accent5">
                <a:hueOff val="16123407"/>
                <a:satOff val="-7534"/>
                <a:lumOff val="-8470"/>
                <a:alphaOff val="0"/>
                <a:tint val="98000"/>
                <a:hueMod val="94000"/>
                <a:satMod val="130000"/>
                <a:lumMod val="128000"/>
              </a:schemeClr>
            </a:gs>
            <a:gs pos="100000">
              <a:schemeClr val="accent5">
                <a:hueOff val="16123407"/>
                <a:satOff val="-7534"/>
                <a:lumOff val="-8470"/>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Усан бүхий газар</a:t>
          </a:r>
          <a:endParaRPr lang="en-US" sz="1400" kern="1200" dirty="0">
            <a:solidFill>
              <a:schemeClr val="bg1"/>
            </a:solidFill>
            <a:latin typeface="Arial" panose="020B0604020202020204" pitchFamily="34" charset="0"/>
            <a:cs typeface="Arial" panose="020B0604020202020204" pitchFamily="34" charset="0"/>
          </a:endParaRPr>
        </a:p>
      </dsp:txBody>
      <dsp:txXfrm>
        <a:off x="2950832" y="2824927"/>
        <a:ext cx="1096682" cy="948760"/>
      </dsp:txXfrm>
    </dsp:sp>
    <dsp:sp modelId="{00ADB916-2231-4BB0-95D5-9259F3155407}">
      <dsp:nvSpPr>
        <dsp:cNvPr id="0" name=""/>
        <dsp:cNvSpPr/>
      </dsp:nvSpPr>
      <dsp:spPr>
        <a:xfrm>
          <a:off x="2678987" y="870898"/>
          <a:ext cx="1640372" cy="1419114"/>
        </a:xfrm>
        <a:prstGeom prst="hexagon">
          <a:avLst>
            <a:gd name="adj" fmla="val 28570"/>
            <a:gd name="vf" fmla="val 115470"/>
          </a:avLst>
        </a:prstGeom>
        <a:gradFill rotWithShape="0">
          <a:gsLst>
            <a:gs pos="0">
              <a:schemeClr val="accent5">
                <a:hueOff val="20154258"/>
                <a:satOff val="-9417"/>
                <a:lumOff val="-10587"/>
                <a:alphaOff val="0"/>
                <a:tint val="98000"/>
                <a:hueMod val="94000"/>
                <a:satMod val="130000"/>
                <a:lumMod val="128000"/>
              </a:schemeClr>
            </a:gs>
            <a:gs pos="100000">
              <a:schemeClr val="accent5">
                <a:hueOff val="20154258"/>
                <a:satOff val="-9417"/>
                <a:lumOff val="-10587"/>
                <a:alphaOff val="0"/>
                <a:shade val="94000"/>
                <a:lumMod val="88000"/>
              </a:schemeClr>
            </a:gs>
          </a:gsLst>
          <a:lin ang="5400000" scaled="0"/>
        </a:gradFill>
        <a:ln>
          <a:noFill/>
        </a:ln>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mn-MN" sz="1400" kern="1200" dirty="0" smtClean="0">
              <a:solidFill>
                <a:schemeClr val="bg1"/>
              </a:solidFill>
              <a:latin typeface="Arial" panose="020B0604020202020204" pitchFamily="34" charset="0"/>
              <a:cs typeface="Arial" panose="020B0604020202020204" pitchFamily="34" charset="0"/>
            </a:rPr>
            <a:t>Тусгай хэрэгцээний газар</a:t>
          </a:r>
          <a:endParaRPr lang="en-US" sz="1400" kern="1200" dirty="0">
            <a:solidFill>
              <a:schemeClr val="bg1"/>
            </a:solidFill>
            <a:latin typeface="Arial" panose="020B0604020202020204" pitchFamily="34" charset="0"/>
            <a:cs typeface="Arial" panose="020B0604020202020204" pitchFamily="34" charset="0"/>
          </a:endParaRPr>
        </a:p>
      </dsp:txBody>
      <dsp:txXfrm>
        <a:off x="2950832" y="1106075"/>
        <a:ext cx="1096682" cy="948760"/>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F41B14-A9A8-45E3-8295-08E44D1C39F9}" type="datetimeFigureOut">
              <a:rPr lang="en-US" smtClean="0"/>
              <a:t>4/28/2019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92F505-F993-4ECE-99CD-B76B930C4519}" type="slidenum">
              <a:rPr lang="en-US" smtClean="0"/>
              <a:t>‹#›</a:t>
            </a:fld>
            <a:endParaRPr lang="en-US"/>
          </a:p>
        </p:txBody>
      </p:sp>
    </p:spTree>
    <p:extLst>
      <p:ext uri="{BB962C8B-B14F-4D97-AF65-F5344CB8AC3E}">
        <p14:creationId xmlns:p14="http://schemas.microsoft.com/office/powerpoint/2010/main" val="28176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2</a:t>
            </a:fld>
            <a:endParaRPr lang="en-US"/>
          </a:p>
        </p:txBody>
      </p:sp>
    </p:spTree>
    <p:extLst>
      <p:ext uri="{BB962C8B-B14F-4D97-AF65-F5344CB8AC3E}">
        <p14:creationId xmlns:p14="http://schemas.microsoft.com/office/powerpoint/2010/main" val="4009581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mn-MN" dirty="0" smtClean="0"/>
              <a:t>828,07</a:t>
            </a:r>
            <a:endParaRPr lang="en-US" dirty="0" smtClean="0"/>
          </a:p>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4</a:t>
            </a:fld>
            <a:endParaRPr lang="en-US"/>
          </a:p>
        </p:txBody>
      </p:sp>
    </p:spTree>
    <p:extLst>
      <p:ext uri="{BB962C8B-B14F-4D97-AF65-F5344CB8AC3E}">
        <p14:creationId xmlns:p14="http://schemas.microsoft.com/office/powerpoint/2010/main" val="1028015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9</a:t>
            </a:fld>
            <a:endParaRPr lang="en-US"/>
          </a:p>
        </p:txBody>
      </p:sp>
    </p:spTree>
    <p:extLst>
      <p:ext uri="{BB962C8B-B14F-4D97-AF65-F5344CB8AC3E}">
        <p14:creationId xmlns:p14="http://schemas.microsoft.com/office/powerpoint/2010/main" val="4087819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22</a:t>
            </a:fld>
            <a:endParaRPr lang="en-US"/>
          </a:p>
        </p:txBody>
      </p:sp>
    </p:spTree>
    <p:extLst>
      <p:ext uri="{BB962C8B-B14F-4D97-AF65-F5344CB8AC3E}">
        <p14:creationId xmlns:p14="http://schemas.microsoft.com/office/powerpoint/2010/main" val="4243441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23</a:t>
            </a:fld>
            <a:endParaRPr lang="en-US"/>
          </a:p>
        </p:txBody>
      </p:sp>
    </p:spTree>
    <p:extLst>
      <p:ext uri="{BB962C8B-B14F-4D97-AF65-F5344CB8AC3E}">
        <p14:creationId xmlns:p14="http://schemas.microsoft.com/office/powerpoint/2010/main" val="170797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n-MN" dirty="0" smtClean="0"/>
          </a:p>
          <a:p>
            <a:endParaRPr lang="mn-MN" dirty="0" smtClean="0"/>
          </a:p>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24</a:t>
            </a:fld>
            <a:endParaRPr lang="en-US"/>
          </a:p>
        </p:txBody>
      </p:sp>
    </p:spTree>
    <p:extLst>
      <p:ext uri="{BB962C8B-B14F-4D97-AF65-F5344CB8AC3E}">
        <p14:creationId xmlns:p14="http://schemas.microsoft.com/office/powerpoint/2010/main" val="2583777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92F505-F993-4ECE-99CD-B76B930C4519}" type="slidenum">
              <a:rPr lang="en-US" smtClean="0"/>
              <a:t>25</a:t>
            </a:fld>
            <a:endParaRPr lang="en-US"/>
          </a:p>
        </p:txBody>
      </p:sp>
    </p:spTree>
    <p:extLst>
      <p:ext uri="{BB962C8B-B14F-4D97-AF65-F5344CB8AC3E}">
        <p14:creationId xmlns:p14="http://schemas.microsoft.com/office/powerpoint/2010/main" val="2861079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4/28/2019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9076" y="2131586"/>
            <a:ext cx="7174172" cy="977191"/>
          </a:xfrm>
          <a:prstGeom prst="rect">
            <a:avLst/>
          </a:prstGeom>
        </p:spPr>
        <p:txBody>
          <a:bodyPr wrap="square">
            <a:spAutoFit/>
          </a:bodyPr>
          <a:lstStyle/>
          <a:p>
            <a:pPr algn="ctr">
              <a:lnSpc>
                <a:spcPct val="115000"/>
              </a:lnSpc>
            </a:pPr>
            <a:r>
              <a:rPr lang="mn-MN" sz="32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Газрын тухай хууль</a:t>
            </a:r>
            <a:endParaRPr lang="en-US" sz="32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pPr>
            <a:r>
              <a:rPr lang="mn-MN" dirty="0">
                <a:latin typeface="Arial" panose="020B0604020202020204" pitchFamily="34" charset="0"/>
                <a:ea typeface="Calibri" panose="020F0502020204030204" pitchFamily="34" charset="0"/>
                <a:cs typeface="Times New Roman" panose="02020603050405020304" pitchFamily="18" charset="0"/>
              </a:rPr>
              <a:t> </a:t>
            </a:r>
            <a:endParaRPr 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020050" y="6182022"/>
            <a:ext cx="3838575" cy="369332"/>
          </a:xfrm>
          <a:prstGeom prst="rect">
            <a:avLst/>
          </a:prstGeom>
        </p:spPr>
        <p:txBody>
          <a:bodyPr wrap="square">
            <a:spAutoFit/>
          </a:bodyPr>
          <a:lstStyle/>
          <a:p>
            <a:r>
              <a:rPr lang="mn-MN" b="1" dirty="0" smtClean="0">
                <a:solidFill>
                  <a:schemeClr val="bg1"/>
                </a:solidFill>
                <a:latin typeface="Arial" panose="020B0604020202020204" pitchFamily="34" charset="0"/>
                <a:cs typeface="Arial" panose="020B0604020202020204" pitchFamily="34" charset="0"/>
              </a:rPr>
              <a:t>ГАЗРЫН ДААМАЛ Б.БАТЧИМЭГ</a:t>
            </a: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5709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729" y="643695"/>
            <a:ext cx="11547987" cy="4955203"/>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Эрхийн</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гэрчилгээгээр</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эзэмшүүлэх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газрын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хэмжээ</a:t>
            </a:r>
            <a:r>
              <a:rPr lang="en-US" b="1" dirty="0">
                <a:solidFill>
                  <a:schemeClr val="bg1"/>
                </a:solidFill>
                <a:latin typeface="Arial" panose="020B0604020202020204" pitchFamily="34" charset="0"/>
                <a:ea typeface="Times New Roman" panose="02020603050405020304" pitchFamily="18" charset="0"/>
              </a:rPr>
              <a:t>, </a:t>
            </a:r>
            <a:r>
              <a:rPr lang="en-US" b="1" dirty="0" err="1" smtClean="0">
                <a:solidFill>
                  <a:schemeClr val="bg1"/>
                </a:solidFill>
                <a:latin typeface="Arial" panose="020B0604020202020204" pitchFamily="34" charset="0"/>
                <a:ea typeface="Times New Roman" panose="02020603050405020304" pitchFamily="18" charset="0"/>
              </a:rPr>
              <a:t>байршил</a:t>
            </a:r>
            <a:endParaRPr lang="mn-MN" b="1" dirty="0" smtClean="0">
              <a:solidFill>
                <a:schemeClr val="bg1"/>
              </a:solidFill>
              <a:latin typeface="Arial" panose="020B0604020202020204" pitchFamily="34" charset="0"/>
              <a:ea typeface="Times New Roman" panose="02020603050405020304" pitchFamily="18" charset="0"/>
            </a:endParaRPr>
          </a:p>
          <a:p>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29.1.Иргэнд </a:t>
            </a:r>
            <a:r>
              <a:rPr lang="en-US" dirty="0" err="1">
                <a:solidFill>
                  <a:schemeClr val="bg1"/>
                </a:solidFill>
                <a:latin typeface="Arial" panose="020B0604020202020204" pitchFamily="34" charset="0"/>
                <a:ea typeface="Times New Roman" panose="02020603050405020304" pitchFamily="18" charset="0"/>
              </a:rPr>
              <a:t>гэр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бүлийнх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хэрэгцээнд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хувийн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орон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сууцны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хашаа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зориулалтаар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төлбөргүй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эзэмшүүлэх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a:t>
            </a:r>
            <a:r>
              <a:rPr lang="en-US" dirty="0">
                <a:solidFill>
                  <a:schemeClr val="bg1"/>
                </a:solidFill>
                <a:latin typeface="Arial" panose="020B0604020202020204" pitchFamily="34" charset="0"/>
                <a:ea typeface="Times New Roman" panose="02020603050405020304" pitchFamily="18" charset="0"/>
              </a:rPr>
              <a:t> 0,07 </a:t>
            </a:r>
            <a:r>
              <a:rPr lang="en-US" dirty="0" err="1">
                <a:solidFill>
                  <a:schemeClr val="bg1"/>
                </a:solidFill>
                <a:latin typeface="Arial" panose="020B0604020202020204" pitchFamily="34" charset="0"/>
                <a:ea typeface="Times New Roman" panose="02020603050405020304" pitchFamily="18" charset="0"/>
              </a:rPr>
              <a:t>га-гаас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илүүгүй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29.2.Энэ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29.1-д </a:t>
            </a:r>
            <a:r>
              <a:rPr lang="en-US" dirty="0" err="1">
                <a:solidFill>
                  <a:schemeClr val="bg1"/>
                </a:solidFill>
                <a:latin typeface="Arial" panose="020B0604020202020204" pitchFamily="34" charset="0"/>
                <a:ea typeface="Times New Roman" panose="02020603050405020304" pitchFamily="18" charset="0"/>
              </a:rPr>
              <a:t>зааснаас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гадна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бүлийнх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хэрэгцээнд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хүнсний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ногоо</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жимс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жимсгэнэ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таримал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ургамал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зориулалтаар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иргэнд</a:t>
            </a:r>
            <a:r>
              <a:rPr lang="en-US" dirty="0">
                <a:solidFill>
                  <a:schemeClr val="bg1"/>
                </a:solidFill>
                <a:latin typeface="Arial" panose="020B0604020202020204" pitchFamily="34" charset="0"/>
                <a:ea typeface="Times New Roman" panose="02020603050405020304" pitchFamily="18" charset="0"/>
              </a:rPr>
              <a:t> 0,1 </a:t>
            </a:r>
            <a:r>
              <a:rPr lang="en-US" dirty="0" err="1">
                <a:solidFill>
                  <a:schemeClr val="bg1"/>
                </a:solidFill>
                <a:latin typeface="Arial" panose="020B0604020202020204" pitchFamily="34" charset="0"/>
                <a:ea typeface="Times New Roman" panose="02020603050405020304" pitchFamily="18" charset="0"/>
              </a:rPr>
              <a:t>га-гаас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илүүгүй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төлбөргүй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болно</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29.3.Багийн </a:t>
            </a:r>
            <a:r>
              <a:rPr lang="en-US" dirty="0" err="1">
                <a:solidFill>
                  <a:schemeClr val="bg1"/>
                </a:solidFill>
                <a:latin typeface="Arial" panose="020B0604020202020204" pitchFamily="34" charset="0"/>
                <a:ea typeface="Times New Roman" panose="02020603050405020304" pitchFamily="18" charset="0"/>
              </a:rPr>
              <a:t>иргэдийн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Нийтийн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Хурлын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санал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сумын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иргэдийн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Төлөөлөгчдийн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Хурлын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үндэслэн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тариалангийн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тариалангийн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салбарт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жил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тогтвортой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ажилласан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бүлийнх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хэрэгцээнд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газраас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журмын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дагуу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давуу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болно</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давуу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эзэмшүүлэх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тариалангийн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тарианы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зориулалтаар</a:t>
            </a:r>
            <a:r>
              <a:rPr lang="en-US" dirty="0">
                <a:solidFill>
                  <a:schemeClr val="bg1"/>
                </a:solidFill>
                <a:latin typeface="Arial" panose="020B0604020202020204" pitchFamily="34" charset="0"/>
                <a:ea typeface="Times New Roman" panose="02020603050405020304" pitchFamily="18" charset="0"/>
              </a:rPr>
              <a:t> 100 </a:t>
            </a:r>
            <a:r>
              <a:rPr lang="en-US" dirty="0" err="1">
                <a:solidFill>
                  <a:schemeClr val="bg1"/>
                </a:solidFill>
                <a:latin typeface="Arial" panose="020B0604020202020204" pitchFamily="34" charset="0"/>
                <a:ea typeface="Times New Roman" panose="02020603050405020304" pitchFamily="18" charset="0"/>
              </a:rPr>
              <a:t>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хүртэл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төмс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хүнсний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ногооны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зориулалтаар</a:t>
            </a:r>
            <a:r>
              <a:rPr lang="en-US" dirty="0">
                <a:solidFill>
                  <a:schemeClr val="bg1"/>
                </a:solidFill>
                <a:latin typeface="Arial" panose="020B0604020202020204" pitchFamily="34" charset="0"/>
                <a:ea typeface="Times New Roman" panose="02020603050405020304" pitchFamily="18" charset="0"/>
              </a:rPr>
              <a:t> 5 </a:t>
            </a:r>
            <a:r>
              <a:rPr lang="en-US" dirty="0" err="1">
                <a:solidFill>
                  <a:schemeClr val="bg1"/>
                </a:solidFill>
                <a:latin typeface="Arial" panose="020B0604020202020204" pitchFamily="34" charset="0"/>
                <a:ea typeface="Times New Roman" panose="02020603050405020304" pitchFamily="18" charset="0"/>
              </a:rPr>
              <a:t>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хүртэл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29.4.Иргэнд </a:t>
            </a:r>
            <a:r>
              <a:rPr lang="en-US" dirty="0" err="1">
                <a:solidFill>
                  <a:schemeClr val="bg1"/>
                </a:solidFill>
                <a:latin typeface="Arial" panose="020B0604020202020204" pitchFamily="34" charset="0"/>
                <a:ea typeface="Times New Roman" panose="02020603050405020304" pitchFamily="18" charset="0"/>
              </a:rPr>
              <a:t>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29.1, 29.2, 29.3-т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багтаан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эзэмшүүлэх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дээд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байршлыг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амын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нягтрал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нөөцийг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харгалзан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дүүргийн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иргэдийн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Төлөөлөгчдийн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Хурал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болно</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29.5.Хүнсний </a:t>
            </a:r>
            <a:r>
              <a:rPr lang="en-US" dirty="0" err="1">
                <a:solidFill>
                  <a:schemeClr val="bg1"/>
                </a:solidFill>
                <a:latin typeface="Arial" panose="020B0604020202020204" pitchFamily="34" charset="0"/>
                <a:ea typeface="Times New Roman" panose="02020603050405020304" pitchFamily="18" charset="0"/>
              </a:rPr>
              <a:t>ногоо</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жимс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жимсгэнэ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тарих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талбай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хувийн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орон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сууцны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хашааны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зэргэлдээ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эсхүл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зориулалтаар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тусгайлан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тогтоогдсон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болно</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175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83225" y="546733"/>
            <a:ext cx="10505768" cy="2308324"/>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Газар</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эзэмшүүлэх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хугацаа</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30.1.Газрыг </a:t>
            </a:r>
            <a:r>
              <a:rPr lang="en-US" dirty="0" err="1">
                <a:solidFill>
                  <a:schemeClr val="bg1"/>
                </a:solidFill>
                <a:latin typeface="Arial" panose="020B0604020202020204" pitchFamily="34" charset="0"/>
                <a:ea typeface="Times New Roman" panose="02020603050405020304" pitchFamily="18" charset="0"/>
              </a:rPr>
              <a:t>Монгол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Улсын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байгууллагад</a:t>
            </a:r>
            <a:r>
              <a:rPr lang="en-US" dirty="0">
                <a:solidFill>
                  <a:schemeClr val="bg1"/>
                </a:solidFill>
                <a:latin typeface="Arial" panose="020B0604020202020204" pitchFamily="34" charset="0"/>
                <a:ea typeface="Times New Roman" panose="02020603050405020304" pitchFamily="18" charset="0"/>
              </a:rPr>
              <a:t> 15-60 </a:t>
            </a:r>
            <a:r>
              <a:rPr lang="en-US" dirty="0" err="1">
                <a:solidFill>
                  <a:schemeClr val="bg1"/>
                </a:solidFill>
                <a:latin typeface="Arial" panose="020B0604020202020204" pitchFamily="34" charset="0"/>
                <a:ea typeface="Times New Roman" panose="02020603050405020304" pitchFamily="18" charset="0"/>
              </a:rPr>
              <a:t>жил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хүртэл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хугацаатайгаар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болно</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удаад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сунгах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хугацаа</a:t>
            </a:r>
            <a:r>
              <a:rPr lang="en-US" dirty="0">
                <a:solidFill>
                  <a:schemeClr val="bg1"/>
                </a:solidFill>
                <a:latin typeface="Arial" panose="020B0604020202020204" pitchFamily="34" charset="0"/>
                <a:ea typeface="Times New Roman" panose="02020603050405020304" pitchFamily="18" charset="0"/>
              </a:rPr>
              <a:t> 40 </a:t>
            </a:r>
            <a:r>
              <a:rPr lang="en-US" dirty="0" err="1">
                <a:solidFill>
                  <a:schemeClr val="bg1"/>
                </a:solidFill>
                <a:latin typeface="Arial" panose="020B0604020202020204" pitchFamily="34" charset="0"/>
                <a:ea typeface="Times New Roman" panose="02020603050405020304" pitchFamily="18" charset="0"/>
              </a:rPr>
              <a:t>жилээс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илүүгүй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30.2.Газар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зарлагдсан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сураггүй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болсонд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тооцогдсон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тохиолдолд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ёсны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өв</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залгамжлагч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хүсвэл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өөрийн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шилжүүлж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анхдагч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хугацаа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дуустал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үргэлжлүүлэн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болно</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
        <p:nvSpPr>
          <p:cNvPr id="5" name="Rectangle 4"/>
          <p:cNvSpPr/>
          <p:nvPr/>
        </p:nvSpPr>
        <p:spPr>
          <a:xfrm>
            <a:off x="140109" y="2855057"/>
            <a:ext cx="12192000" cy="3570208"/>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Газар</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эзэмшүүлэхэд</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тавигдах</a:t>
            </a:r>
            <a:r>
              <a:rPr lang="en-US" b="1" dirty="0">
                <a:solidFill>
                  <a:schemeClr val="bg1"/>
                </a:solidFill>
                <a:latin typeface="Arial" panose="020B0604020202020204" pitchFamily="34" charset="0"/>
                <a:ea typeface="Times New Roman" panose="02020603050405020304" pitchFamily="18" charset="0"/>
              </a:rPr>
              <a:t> </a:t>
            </a:r>
            <a:r>
              <a:rPr lang="en-US" b="1" dirty="0" err="1" smtClean="0">
                <a:solidFill>
                  <a:schemeClr val="bg1"/>
                </a:solidFill>
                <a:latin typeface="Arial" panose="020B0604020202020204" pitchFamily="34" charset="0"/>
                <a:ea typeface="Times New Roman" panose="02020603050405020304" pitchFamily="18" charset="0"/>
              </a:rPr>
              <a:t>шаардлага</a:t>
            </a:r>
            <a:endParaRPr lang="mn-MN" b="1" dirty="0" smtClean="0">
              <a:solidFill>
                <a:schemeClr val="bg1"/>
              </a:solidFill>
              <a:latin typeface="Arial" panose="020B0604020202020204" pitchFamily="34" charset="0"/>
              <a:ea typeface="Times New Roman" panose="02020603050405020304" pitchFamily="18" charset="0"/>
            </a:endParaRPr>
          </a:p>
          <a:p>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31.1.Газар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хүсэлт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зөвхөн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Монгол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Улсын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31.2.Хүсэлт </a:t>
            </a:r>
            <a:r>
              <a:rPr lang="en-US" dirty="0" err="1">
                <a:solidFill>
                  <a:schemeClr val="bg1"/>
                </a:solidFill>
                <a:latin typeface="Arial" panose="020B0604020202020204" pitchFamily="34" charset="0"/>
                <a:ea typeface="Times New Roman" panose="02020603050405020304" pitchFamily="18" charset="0"/>
              </a:rPr>
              <a:t>гаргасан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байршил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аймаг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нийслэл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дүүргийн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төлөвлөгөөнд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болохоор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заагдсан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31.3.Хүсэлт </a:t>
            </a:r>
            <a:r>
              <a:rPr lang="en-US" dirty="0" err="1">
                <a:solidFill>
                  <a:schemeClr val="bg1"/>
                </a:solidFill>
                <a:latin typeface="Arial" panose="020B0604020202020204" pitchFamily="34" charset="0"/>
                <a:ea typeface="Times New Roman" panose="02020603050405020304" pitchFamily="18" charset="0"/>
              </a:rPr>
              <a:t>гаргасан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бусдын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ямар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хэмжээгээр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давхцаагүй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31.4.Хот </a:t>
            </a:r>
            <a:r>
              <a:rPr lang="en-US" dirty="0" err="1">
                <a:solidFill>
                  <a:schemeClr val="bg1"/>
                </a:solidFill>
                <a:latin typeface="Arial" panose="020B0604020202020204" pitchFamily="34" charset="0"/>
                <a:ea typeface="Times New Roman" panose="02020603050405020304" pitchFamily="18" charset="0"/>
              </a:rPr>
              <a:t>суурин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барилга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байгууламж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шинээр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тавих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цахилгаан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станц</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малтмалын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хайгуул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хийх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зэрэг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үйл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ажиллагаа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явуулахад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олгохоос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өмнө</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палеонтологи</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археологи</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угсаатны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мэргэжлийн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урьдчилан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хайгуул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судалгаа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хийлгэж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зөвшөөрөл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авсан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хэсгийг</a:t>
            </a:r>
            <a:r>
              <a:rPr lang="en-US" i="1" dirty="0">
                <a:solidFill>
                  <a:schemeClr val="bg1"/>
                </a:solidFill>
                <a:latin typeface="Arial" panose="020B0604020202020204" pitchFamily="34" charset="0"/>
                <a:ea typeface="Times New Roman" panose="02020603050405020304" pitchFamily="18" charset="0"/>
              </a:rPr>
              <a:t> 2014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5 </a:t>
            </a:r>
            <a:r>
              <a:rPr lang="en-US" i="1" dirty="0" err="1">
                <a:solidFill>
                  <a:schemeClr val="bg1"/>
                </a:solidFill>
                <a:latin typeface="Arial" panose="020B0604020202020204" pitchFamily="34" charset="0"/>
                <a:ea typeface="Times New Roman" panose="02020603050405020304" pitchFamily="18" charset="0"/>
              </a:rPr>
              <a:t>дугаар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15-ны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нэмсэн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9204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74510"/>
            <a:ext cx="11901948" cy="6155531"/>
          </a:xfrm>
          <a:prstGeom prst="rect">
            <a:avLst/>
          </a:prstGeom>
        </p:spPr>
        <p:txBody>
          <a:bodyPr wrap="square">
            <a:spAutoFit/>
          </a:bodyPr>
          <a:lstStyle/>
          <a:p>
            <a:r>
              <a:rPr lang="en-US" sz="1600" b="1" dirty="0" err="1" smtClean="0">
                <a:solidFill>
                  <a:schemeClr val="bg1"/>
                </a:solidFill>
                <a:latin typeface="Arial" panose="020B0604020202020204" pitchFamily="34" charset="0"/>
                <a:ea typeface="Times New Roman" panose="02020603050405020304" pitchFamily="18" charset="0"/>
              </a:rPr>
              <a:t>Газар</a:t>
            </a:r>
            <a:r>
              <a:rPr lang="en-US" sz="1600" b="1" dirty="0" smtClean="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эзэмшигчийн</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эрх</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үүрэг</a:t>
            </a:r>
            <a:endParaRPr lang="en-US" sz="2400" dirty="0">
              <a:solidFill>
                <a:schemeClr val="bg1"/>
              </a:solidFill>
              <a:latin typeface="Times New Roman" panose="02020603050405020304" pitchFamily="18" charset="0"/>
              <a:ea typeface="Times New Roman" panose="02020603050405020304" pitchFamily="18" charset="0"/>
            </a:endParaRPr>
          </a:p>
          <a:p>
            <a:pPr indent="457200" algn="just"/>
            <a:r>
              <a:rPr lang="en-US" sz="1600" b="1" dirty="0">
                <a:solidFill>
                  <a:schemeClr val="bg1"/>
                </a:solidFill>
                <a:latin typeface="Arial" panose="020B0604020202020204" pitchFamily="34" charset="0"/>
                <a:ea typeface="Times New Roman" panose="02020603050405020304" pitchFamily="18" charset="0"/>
              </a:rPr>
              <a:t>35.1.Газар </a:t>
            </a:r>
            <a:r>
              <a:rPr lang="en-US" sz="1600" b="1" dirty="0" err="1">
                <a:solidFill>
                  <a:schemeClr val="bg1"/>
                </a:solidFill>
                <a:latin typeface="Arial" panose="020B0604020202020204" pitchFamily="34" charset="0"/>
                <a:ea typeface="Times New Roman" panose="02020603050405020304" pitchFamily="18" charset="0"/>
              </a:rPr>
              <a:t>эзэмшигч</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дараахь</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эрхтэй</a:t>
            </a:r>
            <a:r>
              <a:rPr lang="en-US" sz="1600" b="1" dirty="0">
                <a:solidFill>
                  <a:schemeClr val="bg1"/>
                </a:solidFill>
                <a:latin typeface="Arial" panose="020B0604020202020204" pitchFamily="34" charset="0"/>
                <a:ea typeface="Times New Roman" panose="02020603050405020304" pitchFamily="18" charset="0"/>
              </a:rPr>
              <a:t>:</a:t>
            </a:r>
            <a:endParaRPr lang="en-US" sz="2400" b="1"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35.1.1.гэрээнд </a:t>
            </a:r>
            <a:r>
              <a:rPr lang="en-US" sz="1600" dirty="0" err="1">
                <a:solidFill>
                  <a:schemeClr val="bg1"/>
                </a:solidFill>
                <a:latin typeface="Arial" panose="020B0604020202020204" pitchFamily="34" charset="0"/>
                <a:ea typeface="Times New Roman" panose="02020603050405020304" pitchFamily="18" charset="0"/>
              </a:rPr>
              <a:t>заасан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зориулалтын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дагуу</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уг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газрыг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эзэмших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ашиглах</a:t>
            </a:r>
            <a:r>
              <a:rPr lang="en-US" sz="1600" dirty="0">
                <a:solidFill>
                  <a:schemeClr val="bg1"/>
                </a:solidFill>
                <a:latin typeface="Arial" panose="020B0604020202020204" pitchFamily="34" charset="0"/>
                <a:ea typeface="Times New Roman" panose="02020603050405020304" pitchFamily="18" charset="0"/>
              </a:rPr>
              <a:t>; 35.1.2. </a:t>
            </a:r>
            <a:r>
              <a:rPr lang="en-US" sz="1600" dirty="0" err="1">
                <a:solidFill>
                  <a:schemeClr val="bg1"/>
                </a:solidFill>
                <a:latin typeface="Arial" panose="020B0604020202020204" pitchFamily="34" charset="0"/>
                <a:ea typeface="Times New Roman" panose="02020603050405020304" pitchFamily="18" charset="0"/>
              </a:rPr>
              <a:t>газрын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төлөв</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байдал</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чанарын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улсын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хянан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баталгааг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газар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өмчлөгчөөс</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гаргуулж</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авах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35.1.3.газарт </a:t>
            </a:r>
            <a:r>
              <a:rPr lang="en-US" sz="1600" dirty="0" err="1">
                <a:solidFill>
                  <a:schemeClr val="bg1"/>
                </a:solidFill>
                <a:latin typeface="Arial" panose="020B0604020202020204" pitchFamily="34" charset="0"/>
                <a:ea typeface="Times New Roman" panose="02020603050405020304" pitchFamily="18" charset="0"/>
              </a:rPr>
              <a:t>учирсан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хохирлыг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гэм</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буруутай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этгээдээр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тогтоосон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журмын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дагуу</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нөхөн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төлүүлэх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35.1.4.газар </a:t>
            </a:r>
            <a:r>
              <a:rPr lang="en-US" sz="1600" dirty="0" err="1">
                <a:solidFill>
                  <a:schemeClr val="bg1"/>
                </a:solidFill>
                <a:latin typeface="Arial" panose="020B0604020202020204" pitchFamily="34" charset="0"/>
                <a:ea typeface="Times New Roman" panose="02020603050405020304" pitchFamily="18" charset="0"/>
              </a:rPr>
              <a:t>эзэмшүүлэх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тухай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шийдвэр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гаргасан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этгээдийн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зөвшөөрөлтэйгээр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гэрчилгээгээ</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бусдад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шилжүүлэх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457200" algn="just"/>
            <a:r>
              <a:rPr lang="en-US" sz="1600" i="1" dirty="0">
                <a:solidFill>
                  <a:schemeClr val="bg1"/>
                </a:solidFill>
                <a:latin typeface="Arial" panose="020B0604020202020204" pitchFamily="34" charset="0"/>
                <a:ea typeface="Times New Roman" panose="02020603050405020304" pitchFamily="18" charset="0"/>
              </a:rPr>
              <a:t>/</a:t>
            </a:r>
            <a:r>
              <a:rPr lang="en-US" sz="1600" i="1" dirty="0" err="1">
                <a:solidFill>
                  <a:schemeClr val="bg1"/>
                </a:solidFill>
                <a:latin typeface="Arial" panose="020B0604020202020204" pitchFamily="34" charset="0"/>
                <a:ea typeface="Times New Roman" panose="02020603050405020304" pitchFamily="18" charset="0"/>
              </a:rPr>
              <a:t>Энэ</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заалтад</a:t>
            </a:r>
            <a:r>
              <a:rPr lang="en-US" sz="1600" i="1" dirty="0">
                <a:solidFill>
                  <a:schemeClr val="bg1"/>
                </a:solidFill>
                <a:latin typeface="Arial" panose="020B0604020202020204" pitchFamily="34" charset="0"/>
                <a:ea typeface="Times New Roman" panose="02020603050405020304" pitchFamily="18" charset="0"/>
              </a:rPr>
              <a:t> 2009 </a:t>
            </a:r>
            <a:r>
              <a:rPr lang="en-US" sz="1600" i="1" dirty="0" err="1">
                <a:solidFill>
                  <a:schemeClr val="bg1"/>
                </a:solidFill>
                <a:latin typeface="Arial" panose="020B0604020202020204" pitchFamily="34" charset="0"/>
                <a:ea typeface="Times New Roman" panose="02020603050405020304" pitchFamily="18" charset="0"/>
              </a:rPr>
              <a:t>оны</a:t>
            </a:r>
            <a:r>
              <a:rPr lang="en-US" sz="1600" i="1" dirty="0">
                <a:solidFill>
                  <a:schemeClr val="bg1"/>
                </a:solidFill>
                <a:latin typeface="Arial" panose="020B0604020202020204" pitchFamily="34" charset="0"/>
                <a:ea typeface="Times New Roman" panose="02020603050405020304" pitchFamily="18" charset="0"/>
              </a:rPr>
              <a:t> 7 </a:t>
            </a:r>
            <a:r>
              <a:rPr lang="en-US" sz="1600" i="1" dirty="0" err="1">
                <a:solidFill>
                  <a:schemeClr val="bg1"/>
                </a:solidFill>
                <a:latin typeface="Arial" panose="020B0604020202020204" pitchFamily="34" charset="0"/>
                <a:ea typeface="Times New Roman" panose="02020603050405020304" pitchFamily="18" charset="0"/>
              </a:rPr>
              <a:t>дугаар</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сарын</a:t>
            </a:r>
            <a:r>
              <a:rPr lang="en-US" sz="1600" i="1" dirty="0">
                <a:solidFill>
                  <a:schemeClr val="bg1"/>
                </a:solidFill>
                <a:latin typeface="Arial" panose="020B0604020202020204" pitchFamily="34" charset="0"/>
                <a:ea typeface="Times New Roman" panose="02020603050405020304" pitchFamily="18" charset="0"/>
              </a:rPr>
              <a:t> 09-ний </a:t>
            </a:r>
            <a:r>
              <a:rPr lang="en-US" sz="1600" i="1" dirty="0" err="1">
                <a:solidFill>
                  <a:schemeClr val="bg1"/>
                </a:solidFill>
                <a:latin typeface="Arial" panose="020B0604020202020204" pitchFamily="34" charset="0"/>
                <a:ea typeface="Times New Roman" panose="02020603050405020304" pitchFamily="18" charset="0"/>
              </a:rPr>
              <a:t>өдрийн</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хуулиар</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өөрчлөлт</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оруулсан</a:t>
            </a:r>
            <a:r>
              <a:rPr lang="en-US" sz="1600" i="1"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35.1.5.газрын </a:t>
            </a:r>
            <a:r>
              <a:rPr lang="en-US" sz="1600" dirty="0" err="1">
                <a:solidFill>
                  <a:schemeClr val="bg1"/>
                </a:solidFill>
                <a:latin typeface="Arial" panose="020B0604020202020204" pitchFamily="34" charset="0"/>
                <a:ea typeface="Times New Roman" panose="02020603050405020304" pitchFamily="18" charset="0"/>
              </a:rPr>
              <a:t>тухай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хууль</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тогтоомж</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газар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эзэмших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гэрээнд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заасан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үүргээ</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зохих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ёсоор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биелүүлж</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ирсэн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бол</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гэрчилгээний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хугацаа</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дуусахад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уг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газрыг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үргэлжлүүлэн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эзэмшихээр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гэрчилгээний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хугацааг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сунгуулах</a:t>
            </a:r>
            <a:r>
              <a:rPr lang="en-US" sz="1600" dirty="0">
                <a:solidFill>
                  <a:schemeClr val="bg1"/>
                </a:solidFill>
                <a:latin typeface="Arial" panose="020B0604020202020204" pitchFamily="34" charset="0"/>
                <a:ea typeface="Times New Roman" panose="02020603050405020304" pitchFamily="18" charset="0"/>
              </a:rPr>
              <a:t>; </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35.1.6.газар </a:t>
            </a:r>
            <a:r>
              <a:rPr lang="en-US" sz="1600" dirty="0" err="1">
                <a:solidFill>
                  <a:schemeClr val="bg1"/>
                </a:solidFill>
                <a:latin typeface="Arial" panose="020B0604020202020204" pitchFamily="34" charset="0"/>
                <a:ea typeface="Times New Roman" panose="02020603050405020304" pitchFamily="18" charset="0"/>
              </a:rPr>
              <a:t>эзэмшигч</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нь</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газар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эзэмшүүлэх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тухай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шийдвэр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гаргасан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этгээдийн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зөвшөөрөлтэйгээр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тухайн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газраа</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бүгдийг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нь</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буюу</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зарим</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хэсгийг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бусдад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ашиглуулж</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болно</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35.1.7.газар </a:t>
            </a:r>
            <a:r>
              <a:rPr lang="en-US" sz="1600" dirty="0" err="1">
                <a:solidFill>
                  <a:schemeClr val="bg1"/>
                </a:solidFill>
                <a:latin typeface="Arial" panose="020B0604020202020204" pitchFamily="34" charset="0"/>
                <a:ea typeface="Times New Roman" panose="02020603050405020304" pitchFamily="18" charset="0"/>
              </a:rPr>
              <a:t>эзэмших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эрхээ</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энэ</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хуульд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заасан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журмын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дагуу</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барьцаалах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457200" algn="just"/>
            <a:r>
              <a:rPr lang="en-US" sz="1600" i="1" dirty="0">
                <a:solidFill>
                  <a:schemeClr val="bg1"/>
                </a:solidFill>
                <a:latin typeface="Arial" panose="020B0604020202020204" pitchFamily="34" charset="0"/>
                <a:ea typeface="Times New Roman" panose="02020603050405020304" pitchFamily="18" charset="0"/>
              </a:rPr>
              <a:t>/</a:t>
            </a:r>
            <a:r>
              <a:rPr lang="en-US" sz="1600" i="1" dirty="0" err="1">
                <a:solidFill>
                  <a:schemeClr val="bg1"/>
                </a:solidFill>
                <a:latin typeface="Arial" panose="020B0604020202020204" pitchFamily="34" charset="0"/>
                <a:ea typeface="Times New Roman" panose="02020603050405020304" pitchFamily="18" charset="0"/>
              </a:rPr>
              <a:t>Энэ</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заалтыг</a:t>
            </a:r>
            <a:r>
              <a:rPr lang="en-US" sz="1600" i="1" dirty="0">
                <a:solidFill>
                  <a:schemeClr val="bg1"/>
                </a:solidFill>
                <a:latin typeface="Arial" panose="020B0604020202020204" pitchFamily="34" charset="0"/>
                <a:ea typeface="Times New Roman" panose="02020603050405020304" pitchFamily="18" charset="0"/>
              </a:rPr>
              <a:t> 2009 </a:t>
            </a:r>
            <a:r>
              <a:rPr lang="en-US" sz="1600" i="1" dirty="0" err="1">
                <a:solidFill>
                  <a:schemeClr val="bg1"/>
                </a:solidFill>
                <a:latin typeface="Arial" panose="020B0604020202020204" pitchFamily="34" charset="0"/>
                <a:ea typeface="Times New Roman" panose="02020603050405020304" pitchFamily="18" charset="0"/>
              </a:rPr>
              <a:t>оны</a:t>
            </a:r>
            <a:r>
              <a:rPr lang="en-US" sz="1600" i="1" dirty="0">
                <a:solidFill>
                  <a:schemeClr val="bg1"/>
                </a:solidFill>
                <a:latin typeface="Arial" panose="020B0604020202020204" pitchFamily="34" charset="0"/>
                <a:ea typeface="Times New Roman" panose="02020603050405020304" pitchFamily="18" charset="0"/>
              </a:rPr>
              <a:t> 7 </a:t>
            </a:r>
            <a:r>
              <a:rPr lang="en-US" sz="1600" i="1" dirty="0" err="1">
                <a:solidFill>
                  <a:schemeClr val="bg1"/>
                </a:solidFill>
                <a:latin typeface="Arial" panose="020B0604020202020204" pitchFamily="34" charset="0"/>
                <a:ea typeface="Times New Roman" panose="02020603050405020304" pitchFamily="18" charset="0"/>
              </a:rPr>
              <a:t>дугаар</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сарын</a:t>
            </a:r>
            <a:r>
              <a:rPr lang="en-US" sz="1600" i="1" dirty="0">
                <a:solidFill>
                  <a:schemeClr val="bg1"/>
                </a:solidFill>
                <a:latin typeface="Arial" panose="020B0604020202020204" pitchFamily="34" charset="0"/>
                <a:ea typeface="Times New Roman" panose="02020603050405020304" pitchFamily="18" charset="0"/>
              </a:rPr>
              <a:t> 09-ний </a:t>
            </a:r>
            <a:r>
              <a:rPr lang="en-US" sz="1600" i="1" dirty="0" err="1">
                <a:solidFill>
                  <a:schemeClr val="bg1"/>
                </a:solidFill>
                <a:latin typeface="Arial" panose="020B0604020202020204" pitchFamily="34" charset="0"/>
                <a:ea typeface="Times New Roman" panose="02020603050405020304" pitchFamily="18" charset="0"/>
              </a:rPr>
              <a:t>өдрийн</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хуулиар</a:t>
            </a:r>
            <a:r>
              <a:rPr lang="en-US" sz="1600" i="1" dirty="0">
                <a:solidFill>
                  <a:schemeClr val="bg1"/>
                </a:solidFill>
                <a:latin typeface="Arial" panose="020B0604020202020204" pitchFamily="34" charset="0"/>
                <a:ea typeface="Times New Roman" panose="02020603050405020304" pitchFamily="18" charset="0"/>
              </a:rPr>
              <a:t> </a:t>
            </a:r>
            <a:r>
              <a:rPr lang="en-US" sz="1600" i="1" dirty="0" err="1">
                <a:solidFill>
                  <a:schemeClr val="bg1"/>
                </a:solidFill>
                <a:latin typeface="Arial" panose="020B0604020202020204" pitchFamily="34" charset="0"/>
                <a:ea typeface="Times New Roman" panose="02020603050405020304" pitchFamily="18" charset="0"/>
              </a:rPr>
              <a:t>нэмсэн</a:t>
            </a:r>
            <a:r>
              <a:rPr lang="en-US" sz="1600" i="1"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457200" algn="just"/>
            <a:r>
              <a:rPr lang="en-US" sz="1600" dirty="0">
                <a:solidFill>
                  <a:schemeClr val="bg1"/>
                </a:solidFill>
                <a:latin typeface="Arial" panose="020B0604020202020204" pitchFamily="34" charset="0"/>
                <a:ea typeface="Times New Roman" panose="02020603050405020304" pitchFamily="18" charset="0"/>
              </a:rPr>
              <a:t>35.2.Энэ </a:t>
            </a:r>
            <a:r>
              <a:rPr lang="en-US" sz="1600" dirty="0" err="1">
                <a:solidFill>
                  <a:schemeClr val="bg1"/>
                </a:solidFill>
                <a:latin typeface="Arial" panose="020B0604020202020204" pitchFamily="34" charset="0"/>
                <a:ea typeface="Times New Roman" panose="02020603050405020304" pitchFamily="18" charset="0"/>
              </a:rPr>
              <a:t>хуулийн</a:t>
            </a:r>
            <a:r>
              <a:rPr lang="en-US" sz="1600" dirty="0">
                <a:solidFill>
                  <a:schemeClr val="bg1"/>
                </a:solidFill>
                <a:latin typeface="Arial" panose="020B0604020202020204" pitchFamily="34" charset="0"/>
                <a:ea typeface="Times New Roman" panose="02020603050405020304" pitchFamily="18" charset="0"/>
              </a:rPr>
              <a:t> 35.1.4, 35.1.6-д </a:t>
            </a:r>
            <a:r>
              <a:rPr lang="en-US" sz="1600" dirty="0" err="1">
                <a:solidFill>
                  <a:schemeClr val="bg1"/>
                </a:solidFill>
                <a:latin typeface="Arial" panose="020B0604020202020204" pitchFamily="34" charset="0"/>
                <a:ea typeface="Times New Roman" panose="02020603050405020304" pitchFamily="18" charset="0"/>
              </a:rPr>
              <a:t>заасан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төрийн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байгууллагад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хамаарахгүй</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457200" algn="just"/>
            <a:r>
              <a:rPr lang="en-US" sz="1600" b="1" dirty="0">
                <a:solidFill>
                  <a:schemeClr val="bg1"/>
                </a:solidFill>
                <a:latin typeface="Arial" panose="020B0604020202020204" pitchFamily="34" charset="0"/>
                <a:ea typeface="Times New Roman" panose="02020603050405020304" pitchFamily="18" charset="0"/>
              </a:rPr>
              <a:t>35.3.Газар </a:t>
            </a:r>
            <a:r>
              <a:rPr lang="en-US" sz="1600" b="1" dirty="0" err="1">
                <a:solidFill>
                  <a:schemeClr val="bg1"/>
                </a:solidFill>
                <a:latin typeface="Arial" panose="020B0604020202020204" pitchFamily="34" charset="0"/>
                <a:ea typeface="Times New Roman" panose="02020603050405020304" pitchFamily="18" charset="0"/>
              </a:rPr>
              <a:t>эзэмшигч</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дараахь</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үүрэг</a:t>
            </a:r>
            <a:r>
              <a:rPr lang="en-US" sz="1600" b="1" dirty="0">
                <a:solidFill>
                  <a:schemeClr val="bg1"/>
                </a:solidFill>
                <a:latin typeface="Arial" panose="020B0604020202020204" pitchFamily="34" charset="0"/>
                <a:ea typeface="Times New Roman" panose="02020603050405020304" pitchFamily="18" charset="0"/>
              </a:rPr>
              <a:t> </a:t>
            </a:r>
            <a:r>
              <a:rPr lang="en-US" sz="1600" b="1" dirty="0" err="1">
                <a:solidFill>
                  <a:schemeClr val="bg1"/>
                </a:solidFill>
                <a:latin typeface="Arial" panose="020B0604020202020204" pitchFamily="34" charset="0"/>
                <a:ea typeface="Times New Roman" panose="02020603050405020304" pitchFamily="18" charset="0"/>
              </a:rPr>
              <a:t>хүлээнэ</a:t>
            </a:r>
            <a:r>
              <a:rPr lang="en-US" sz="1600" b="1" dirty="0">
                <a:solidFill>
                  <a:schemeClr val="bg1"/>
                </a:solidFill>
                <a:latin typeface="Arial" panose="020B0604020202020204" pitchFamily="34" charset="0"/>
                <a:ea typeface="Times New Roman" panose="02020603050405020304" pitchFamily="18" charset="0"/>
              </a:rPr>
              <a:t>:</a:t>
            </a:r>
            <a:endParaRPr lang="en-US" sz="2400" b="1"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35.3.1.газар </a:t>
            </a:r>
            <a:r>
              <a:rPr lang="en-US" sz="1600" dirty="0" err="1">
                <a:solidFill>
                  <a:schemeClr val="bg1"/>
                </a:solidFill>
                <a:latin typeface="Arial" panose="020B0604020202020204" pitchFamily="34" charset="0"/>
                <a:ea typeface="Times New Roman" panose="02020603050405020304" pitchFamily="18" charset="0"/>
              </a:rPr>
              <a:t>эзэмших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гэрээнд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заасан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нөхцөл</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болзлыг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биелүүлэх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35.3.2.газрыг </a:t>
            </a:r>
            <a:r>
              <a:rPr lang="en-US" sz="1600" dirty="0" err="1">
                <a:solidFill>
                  <a:schemeClr val="bg1"/>
                </a:solidFill>
                <a:latin typeface="Arial" panose="020B0604020202020204" pitchFamily="34" charset="0"/>
                <a:ea typeface="Times New Roman" panose="02020603050405020304" pitchFamily="18" charset="0"/>
              </a:rPr>
              <a:t>үр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ашигтай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зохистой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ашиглах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хамгаалах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байгаль</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орчныг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хамгаалах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тухай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хууль</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тогтоомж</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болон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төрийн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бүхий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байгууллагаас</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газар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ашиглалттай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холбогдуулан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тавьсан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нийтлэг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шаардлагыг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биелүүлэх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35.3.3.газрын </a:t>
            </a:r>
            <a:r>
              <a:rPr lang="en-US" sz="1600" dirty="0" err="1">
                <a:solidFill>
                  <a:schemeClr val="bg1"/>
                </a:solidFill>
                <a:latin typeface="Arial" panose="020B0604020202020204" pitchFamily="34" charset="0"/>
                <a:ea typeface="Times New Roman" panose="02020603050405020304" pitchFamily="18" charset="0"/>
              </a:rPr>
              <a:t>төлбөрийг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тогтоосон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хугацаанд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төлөх</a:t>
            </a:r>
            <a:r>
              <a:rPr lang="en-US" sz="1600" dirty="0">
                <a:solidFill>
                  <a:schemeClr val="bg1"/>
                </a:solidFill>
                <a:latin typeface="Arial" panose="020B0604020202020204" pitchFamily="34" charset="0"/>
                <a:ea typeface="Times New Roman" panose="02020603050405020304" pitchFamily="18" charset="0"/>
              </a:rPr>
              <a:t>; 35.3.4. </a:t>
            </a:r>
            <a:r>
              <a:rPr lang="en-US" sz="1600" dirty="0" err="1">
                <a:solidFill>
                  <a:schemeClr val="bg1"/>
                </a:solidFill>
                <a:latin typeface="Arial" panose="020B0604020202020204" pitchFamily="34" charset="0"/>
                <a:ea typeface="Times New Roman" panose="02020603050405020304" pitchFamily="18" charset="0"/>
              </a:rPr>
              <a:t>газрын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төлөв</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байдал</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чанарын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улсын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хянан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баталгааг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тогтоосон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журмын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дагуу</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хийлгэж</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35.3.5.бусдын </a:t>
            </a:r>
            <a:r>
              <a:rPr lang="en-US" sz="1600" dirty="0" err="1">
                <a:solidFill>
                  <a:schemeClr val="bg1"/>
                </a:solidFill>
                <a:latin typeface="Arial" panose="020B0604020202020204" pitchFamily="34" charset="0"/>
                <a:ea typeface="Times New Roman" panose="02020603050405020304" pitchFamily="18" charset="0"/>
              </a:rPr>
              <a:t>газар</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эзэмшихтэй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холбогдсон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хууль</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ёсны</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ашиг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сонирхлыг</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зөрчихгүй</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байх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latin typeface="Times New Roman" panose="02020603050405020304" pitchFamily="18" charset="0"/>
              <a:ea typeface="Times New Roman" panose="02020603050405020304" pitchFamily="18" charset="0"/>
            </a:endParaRPr>
          </a:p>
          <a:p>
            <a:pPr indent="914400" algn="just"/>
            <a:r>
              <a:rPr lang="en-US" sz="1600" dirty="0">
                <a:solidFill>
                  <a:schemeClr val="bg1"/>
                </a:solidFill>
                <a:latin typeface="Arial" panose="020B0604020202020204" pitchFamily="34" charset="0"/>
                <a:ea typeface="Times New Roman" panose="02020603050405020304" pitchFamily="18" charset="0"/>
              </a:rPr>
              <a:t>35.3.6.энэ </a:t>
            </a:r>
            <a:r>
              <a:rPr lang="en-US" sz="1600" dirty="0" err="1">
                <a:solidFill>
                  <a:schemeClr val="bg1"/>
                </a:solidFill>
                <a:latin typeface="Arial" panose="020B0604020202020204" pitchFamily="34" charset="0"/>
                <a:ea typeface="Times New Roman" panose="02020603050405020304" pitchFamily="18" charset="0"/>
              </a:rPr>
              <a:t>хуульд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заасны</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дагуу</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эрхийн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гэрчилгээгээ</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барьцаалах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шилжүүлэх</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тохиолдолд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улсын</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бүртгэлд</a:t>
            </a:r>
            <a:r>
              <a:rPr lang="en-US" sz="1600" dirty="0">
                <a:solidFill>
                  <a:schemeClr val="bg1"/>
                </a:solidFill>
                <a:latin typeface="Arial" panose="020B0604020202020204" pitchFamily="34" charset="0"/>
                <a:ea typeface="Times New Roman" panose="02020603050405020304" pitchFamily="18" charset="0"/>
              </a:rPr>
              <a:t> </a:t>
            </a:r>
            <a:r>
              <a:rPr lang="en-US" sz="1600" dirty="0" err="1">
                <a:solidFill>
                  <a:schemeClr val="bg1"/>
                </a:solidFill>
                <a:latin typeface="Arial" panose="020B0604020202020204" pitchFamily="34" charset="0"/>
                <a:ea typeface="Times New Roman" panose="02020603050405020304" pitchFamily="18" charset="0"/>
              </a:rPr>
              <a:t>бүртгүүлэх</a:t>
            </a:r>
            <a:r>
              <a:rPr lang="en-US" sz="1600" dirty="0">
                <a:solidFill>
                  <a:schemeClr val="bg1"/>
                </a:solidFill>
                <a:latin typeface="Arial" panose="020B0604020202020204" pitchFamily="34" charset="0"/>
                <a:ea typeface="Times New Roman" panose="02020603050405020304" pitchFamily="18" charset="0"/>
              </a:rPr>
              <a:t>.</a:t>
            </a:r>
            <a:endParaRPr lang="en-US" sz="2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1295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580" y="0"/>
            <a:ext cx="12167420" cy="2862322"/>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Газар</a:t>
            </a:r>
            <a:r>
              <a:rPr lang="en-US" b="1" dirty="0" smtClean="0">
                <a:solidFill>
                  <a:schemeClr val="bg1"/>
                </a:solidFill>
                <a:latin typeface="Arial" panose="020B0604020202020204" pitchFamily="34" charset="0"/>
                <a:ea typeface="Times New Roman" panose="02020603050405020304" pitchFamily="18" charset="0"/>
              </a:rPr>
              <a:t> </a:t>
            </a:r>
            <a:r>
              <a:rPr lang="en-US" b="1" dirty="0" err="1" smtClean="0">
                <a:solidFill>
                  <a:schemeClr val="bg1"/>
                </a:solidFill>
                <a:latin typeface="Arial" panose="020B0604020202020204" pitchFamily="34" charset="0"/>
                <a:ea typeface="Times New Roman" panose="02020603050405020304" pitchFamily="18" charset="0"/>
              </a:rPr>
              <a:t>эзэмших</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эрх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дуусгавар</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болох</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b="1" dirty="0" smtClean="0">
                <a:solidFill>
                  <a:schemeClr val="bg1"/>
                </a:solidFill>
                <a:latin typeface="Arial" panose="020B0604020202020204" pitchFamily="34" charset="0"/>
                <a:ea typeface="Times New Roman" panose="02020603050405020304" pitchFamily="18" charset="0"/>
              </a:rPr>
              <a:t>39.1.Газар </a:t>
            </a:r>
            <a:r>
              <a:rPr lang="en-US" b="1" dirty="0" err="1">
                <a:solidFill>
                  <a:schemeClr val="bg1"/>
                </a:solidFill>
                <a:latin typeface="Arial" panose="020B0604020202020204" pitchFamily="34" charset="0"/>
                <a:ea typeface="Times New Roman" panose="02020603050405020304" pitchFamily="18" charset="0"/>
              </a:rPr>
              <a:t>эзэмших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эрх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дараахь</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тохиолдолд</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дуусгавар</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болно</a:t>
            </a:r>
            <a:r>
              <a:rPr lang="en-US" b="1" dirty="0">
                <a:solidFill>
                  <a:schemeClr val="bg1"/>
                </a:solidFill>
                <a:latin typeface="Arial" panose="020B0604020202020204" pitchFamily="34" charset="0"/>
                <a:ea typeface="Times New Roman" panose="02020603050405020304" pitchFamily="18" charset="0"/>
              </a:rPr>
              <a:t>:</a:t>
            </a:r>
            <a:endParaRPr lang="en-US" sz="2800" b="1"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39.1.1.газар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хугацаа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дуусахад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сунгуулах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хүсэлт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гаргаагүй</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39.1.2.газар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нас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зарлагдсан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сураггүй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болсонд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тооцогдсон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бөгөөд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түүний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ёсны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өв</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залгамжлагч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байхгүй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тогтоогдсон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татан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буугдсан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39.1.3.эзэмшигч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цуцлах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хүсэлт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гаргасан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39.1.4.газар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хүчингүй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болсон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39.1.5.газрыг </a:t>
            </a:r>
            <a:r>
              <a:rPr lang="en-US" dirty="0" err="1">
                <a:solidFill>
                  <a:schemeClr val="bg1"/>
                </a:solidFill>
                <a:latin typeface="Arial" panose="020B0604020202020204" pitchFamily="34" charset="0"/>
                <a:ea typeface="Times New Roman" panose="02020603050405020304" pitchFamily="18" charset="0"/>
              </a:rPr>
              <a:t>тусгай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хэрэгцээнд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авч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нөхөх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олговрыг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эзэмшигчид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төлсөн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
        <p:nvSpPr>
          <p:cNvPr id="5" name="Rectangle 4"/>
          <p:cNvSpPr/>
          <p:nvPr/>
        </p:nvSpPr>
        <p:spPr>
          <a:xfrm>
            <a:off x="24580" y="2748817"/>
            <a:ext cx="12167420" cy="3693319"/>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Газар</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эзэмших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эрхийн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гэрчилгээг</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хүчингүй</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болгох</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40.1.Аймаг, </a:t>
            </a:r>
            <a:r>
              <a:rPr lang="en-US" dirty="0" err="1">
                <a:solidFill>
                  <a:schemeClr val="bg1"/>
                </a:solidFill>
                <a:latin typeface="Arial" panose="020B0604020202020204" pitchFamily="34" charset="0"/>
                <a:ea typeface="Times New Roman" panose="02020603050405020304" pitchFamily="18" charset="0"/>
              </a:rPr>
              <a:t>нийслэл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дүүргийн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дараахь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тохиолдолд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хүчингүй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болгоно</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40.1.1.эрхийн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тогтоомж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нөхцөл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болзлыг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удаа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буюу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ноцтой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зөрчсөн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40.1.2.газрыг </a:t>
            </a:r>
            <a:r>
              <a:rPr lang="en-US" dirty="0" err="1">
                <a:solidFill>
                  <a:schemeClr val="bg1"/>
                </a:solidFill>
                <a:latin typeface="Arial" panose="020B0604020202020204" pitchFamily="34" charset="0"/>
                <a:ea typeface="Times New Roman" panose="02020603050405020304" pitchFamily="18" charset="0"/>
              </a:rPr>
              <a:t>хүн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амын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эрүүл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байгаль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хамгаалал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үндэсний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аюулгүй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байдлын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сонирхолд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харшаар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бүхий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дүгнэлтээр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тогтоогдсон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40.1.3.шилжүүлж </a:t>
            </a:r>
            <a:r>
              <a:rPr lang="en-US" dirty="0" err="1">
                <a:solidFill>
                  <a:schemeClr val="bg1"/>
                </a:solidFill>
                <a:latin typeface="Arial" panose="020B0604020202020204" pitchFamily="34" charset="0"/>
                <a:ea typeface="Times New Roman" panose="02020603050405020304" pitchFamily="18" charset="0"/>
              </a:rPr>
              <a:t>авсан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улсын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бүртгэлд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бүртгүүлж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шинээр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байгуулаагүй</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40.1.4.байгаль </a:t>
            </a:r>
            <a:r>
              <a:rPr lang="en-US" dirty="0" err="1">
                <a:solidFill>
                  <a:schemeClr val="bg1"/>
                </a:solidFill>
                <a:latin typeface="Arial" panose="020B0604020202020204" pitchFamily="34" charset="0"/>
                <a:ea typeface="Times New Roman" panose="02020603050405020304" pitchFamily="18" charset="0"/>
              </a:rPr>
              <a:t>орчны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нөлөөлөх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байдлын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үнэлгээгээр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тавигдсан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шаардлагыг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биелүүлээгүй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31.4-т </a:t>
            </a:r>
            <a:r>
              <a:rPr lang="en-US" dirty="0" err="1">
                <a:solidFill>
                  <a:schemeClr val="bg1"/>
                </a:solidFill>
                <a:latin typeface="Arial" panose="020B0604020202020204" pitchFamily="34" charset="0"/>
                <a:ea typeface="Times New Roman" panose="02020603050405020304" pitchFamily="18" charset="0"/>
              </a:rPr>
              <a:t>заасны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дагуу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палеонтологи</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археологи</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угсаатны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урьдчилсан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хайгуул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судалгаа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хийлгээгүй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зөвшөөрөл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аваагүй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тогтоогдсон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заалтад</a:t>
            </a:r>
            <a:r>
              <a:rPr lang="en-US" i="1" dirty="0">
                <a:solidFill>
                  <a:schemeClr val="bg1"/>
                </a:solidFill>
                <a:latin typeface="Arial" panose="020B0604020202020204" pitchFamily="34" charset="0"/>
                <a:ea typeface="Times New Roman" panose="02020603050405020304" pitchFamily="18" charset="0"/>
              </a:rPr>
              <a:t> 2012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5 </a:t>
            </a:r>
            <a:r>
              <a:rPr lang="en-US" i="1" dirty="0" err="1">
                <a:solidFill>
                  <a:schemeClr val="bg1"/>
                </a:solidFill>
                <a:latin typeface="Arial" panose="020B0604020202020204" pitchFamily="34" charset="0"/>
                <a:ea typeface="Times New Roman" panose="02020603050405020304" pitchFamily="18" charset="0"/>
              </a:rPr>
              <a:t>дугаар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17-ны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өөрчлөлт</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оруулсан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заалтыг</a:t>
            </a:r>
            <a:r>
              <a:rPr lang="en-US" i="1" dirty="0">
                <a:solidFill>
                  <a:schemeClr val="bg1"/>
                </a:solidFill>
                <a:latin typeface="Arial" panose="020B0604020202020204" pitchFamily="34" charset="0"/>
                <a:ea typeface="Times New Roman" panose="02020603050405020304" pitchFamily="18" charset="0"/>
              </a:rPr>
              <a:t> 2014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5 </a:t>
            </a:r>
            <a:r>
              <a:rPr lang="en-US" i="1" dirty="0" err="1">
                <a:solidFill>
                  <a:schemeClr val="bg1"/>
                </a:solidFill>
                <a:latin typeface="Arial" panose="020B0604020202020204" pitchFamily="34" charset="0"/>
                <a:ea typeface="Times New Roman" panose="02020603050405020304" pitchFamily="18" charset="0"/>
              </a:rPr>
              <a:t>дугаар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15-ны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өөрчлөн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найруулсан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5763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20456"/>
            <a:ext cx="12049432" cy="5078313"/>
          </a:xfrm>
          <a:prstGeom prst="rect">
            <a:avLst/>
          </a:prstGeom>
        </p:spPr>
        <p:txBody>
          <a:bodyPr wrap="square">
            <a:spAutoFit/>
          </a:bodyPr>
          <a:lstStyle/>
          <a:p>
            <a:pPr indent="914400" algn="just"/>
            <a:r>
              <a:rPr lang="en-US" dirty="0" smtClean="0">
                <a:solidFill>
                  <a:schemeClr val="bg1"/>
                </a:solidFill>
                <a:latin typeface="Arial" panose="020B0604020202020204" pitchFamily="34" charset="0"/>
                <a:ea typeface="Times New Roman" panose="02020603050405020304" pitchFamily="18" charset="0"/>
              </a:rPr>
              <a:t>40.1.5.эрхийн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төлбөрөө</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хугацаанд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төлөөгүй</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40.1.6.хүндэтгэн </a:t>
            </a:r>
            <a:r>
              <a:rPr lang="en-US" dirty="0" err="1">
                <a:solidFill>
                  <a:schemeClr val="bg1"/>
                </a:solidFill>
                <a:latin typeface="Arial" panose="020B0604020202020204" pitchFamily="34" charset="0"/>
                <a:ea typeface="Times New Roman" panose="02020603050405020304" pitchFamily="18" charset="0"/>
              </a:rPr>
              <a:t>үзэх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шалтгаангүйгээр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зориулалтын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дагуу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газраа</a:t>
            </a:r>
            <a:r>
              <a:rPr lang="en-US" dirty="0">
                <a:solidFill>
                  <a:schemeClr val="bg1"/>
                </a:solidFill>
                <a:latin typeface="Arial" panose="020B0604020202020204" pitchFamily="34" charset="0"/>
                <a:ea typeface="Times New Roman" panose="02020603050405020304" pitchFamily="18" charset="0"/>
              </a:rPr>
              <a:t> 2 </a:t>
            </a:r>
            <a:r>
              <a:rPr lang="en-US" dirty="0" err="1">
                <a:solidFill>
                  <a:schemeClr val="bg1"/>
                </a:solidFill>
                <a:latin typeface="Arial" panose="020B0604020202020204" pitchFamily="34" charset="0"/>
                <a:ea typeface="Times New Roman" panose="02020603050405020304" pitchFamily="18" charset="0"/>
              </a:rPr>
              <a:t>жил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дараалан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ашиглаагүй</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40.1.7.газар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эрхтэй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этгээд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орлогын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татварын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16.13, </a:t>
            </a:r>
            <a:r>
              <a:rPr lang="en-US" dirty="0" err="1">
                <a:solidFill>
                  <a:schemeClr val="bg1"/>
                </a:solidFill>
                <a:latin typeface="Arial" panose="020B0604020202020204" pitchFamily="34" charset="0"/>
                <a:ea typeface="Times New Roman" panose="02020603050405020304" pitchFamily="18" charset="0"/>
              </a:rPr>
              <a:t>Хувь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орлогын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татварын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20.1.6, 22.1.5-д </a:t>
            </a:r>
            <a:r>
              <a:rPr lang="en-US" dirty="0" err="1">
                <a:solidFill>
                  <a:schemeClr val="bg1"/>
                </a:solidFill>
                <a:latin typeface="Arial" panose="020B0604020202020204" pitchFamily="34" charset="0"/>
                <a:ea typeface="Times New Roman" panose="02020603050405020304" pitchFamily="18" charset="0"/>
              </a:rPr>
              <a:t>заасны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дагуу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холбогдох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татварыг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тодорхойлж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тайлагнаагүй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үнэлгээ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тооцоход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шаардагдах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мэдээллийг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санаатайгаар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нуун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дарагдуулсан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худал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мэдүүлж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тайлагнасан</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заалтыг</a:t>
            </a:r>
            <a:r>
              <a:rPr lang="en-US" i="1" dirty="0">
                <a:solidFill>
                  <a:schemeClr val="bg1"/>
                </a:solidFill>
                <a:latin typeface="Arial" panose="020B0604020202020204" pitchFamily="34" charset="0"/>
                <a:ea typeface="Times New Roman" panose="02020603050405020304" pitchFamily="18" charset="0"/>
              </a:rPr>
              <a:t> 2017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11 </a:t>
            </a:r>
            <a:r>
              <a:rPr lang="en-US" i="1" dirty="0" err="1">
                <a:solidFill>
                  <a:schemeClr val="bg1"/>
                </a:solidFill>
                <a:latin typeface="Arial" panose="020B0604020202020204" pitchFamily="34" charset="0"/>
                <a:ea typeface="Times New Roman" panose="02020603050405020304" pitchFamily="18" charset="0"/>
              </a:rPr>
              <a:t>дүгээр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10-ны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нэмсэн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40.2.Энэ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40.1-д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үндэслэл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тогтоогдвол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аймаг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нийслэл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дүүргийн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хүчингүй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болгосон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захирамж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тухайгаа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буюу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түүнийг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барьцаалсан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этгээдэд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мэдэгдэнэ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40.3.Эрхийн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барьцаанд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авсан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этгээд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үзвэл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өдрөөс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хойш</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ажлын</a:t>
            </a:r>
            <a:r>
              <a:rPr lang="en-US" dirty="0">
                <a:solidFill>
                  <a:schemeClr val="bg1"/>
                </a:solidFill>
                <a:latin typeface="Arial" panose="020B0604020202020204" pitchFamily="34" charset="0"/>
                <a:ea typeface="Times New Roman" panose="02020603050405020304" pitchFamily="18" charset="0"/>
              </a:rPr>
              <a:t> 10 </a:t>
            </a:r>
            <a:r>
              <a:rPr lang="en-US" dirty="0" err="1">
                <a:solidFill>
                  <a:schemeClr val="bg1"/>
                </a:solidFill>
                <a:latin typeface="Arial" panose="020B0604020202020204" pitchFamily="34" charset="0"/>
                <a:ea typeface="Times New Roman" panose="02020603050405020304" pitchFamily="18" charset="0"/>
              </a:rPr>
              <a:t>өдрийн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дотор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шүүхэд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гомдол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эрхтэй</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40.4.Аймаг, </a:t>
            </a:r>
            <a:r>
              <a:rPr lang="en-US" dirty="0" err="1">
                <a:solidFill>
                  <a:schemeClr val="bg1"/>
                </a:solidFill>
                <a:latin typeface="Arial" panose="020B0604020202020204" pitchFamily="34" charset="0"/>
                <a:ea typeface="Times New Roman" panose="02020603050405020304" pitchFamily="18" charset="0"/>
              </a:rPr>
              <a:t>нийслэл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дүүргийн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хүчингүй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болгосон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асуудал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эрхэлсэн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захиргааны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мэдэгдэж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улсын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бүртгэлд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тусгуулна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хэсэгт</a:t>
            </a:r>
            <a:r>
              <a:rPr lang="en-US" i="1" dirty="0">
                <a:solidFill>
                  <a:schemeClr val="bg1"/>
                </a:solidFill>
                <a:latin typeface="Arial" panose="020B0604020202020204" pitchFamily="34" charset="0"/>
                <a:ea typeface="Times New Roman" panose="02020603050405020304" pitchFamily="18" charset="0"/>
              </a:rPr>
              <a:t> 2003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6 </a:t>
            </a:r>
            <a:r>
              <a:rPr lang="en-US" i="1" dirty="0" err="1">
                <a:solidFill>
                  <a:schemeClr val="bg1"/>
                </a:solidFill>
                <a:latin typeface="Arial" panose="020B0604020202020204" pitchFamily="34" charset="0"/>
                <a:ea typeface="Times New Roman" panose="02020603050405020304" pitchFamily="18" charset="0"/>
              </a:rPr>
              <a:t>дугаар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12-ны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өөрчлөлт</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оруулсан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40.5.Эрхийн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барьцаалагч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шүүхэд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гомдол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тохиолдолд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шүүхийн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хүчин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төгөлдөр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гартал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гэрчилгээ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шинээр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олгохгүй</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6201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85361"/>
            <a:ext cx="12044516" cy="5632311"/>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Газартай</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холбогдон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үүссэн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маргааныг</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хянан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шийдвэрлэх</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60.1.Газартай </a:t>
            </a:r>
            <a:r>
              <a:rPr lang="en-US" dirty="0" err="1">
                <a:solidFill>
                  <a:schemeClr val="bg1"/>
                </a:solidFill>
                <a:latin typeface="Arial" panose="020B0604020202020204" pitchFamily="34" charset="0"/>
                <a:ea typeface="Times New Roman" panose="02020603050405020304" pitchFamily="18" charset="0"/>
              </a:rPr>
              <a:t>холбогдон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дараахь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дор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дурдсан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тушаалтан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шийдвэрлэнэ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60.1.1.газар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хооронд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дээд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60.1.2.газар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хооронд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нөхцөл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болзлын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эзэмшигч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ашиглагчийн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хооронд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60.1.3.газрын </a:t>
            </a:r>
            <a:r>
              <a:rPr lang="en-US" dirty="0" err="1">
                <a:solidFill>
                  <a:schemeClr val="bg1"/>
                </a:solidFill>
                <a:latin typeface="Arial" panose="020B0604020202020204" pitchFamily="34" charset="0"/>
                <a:ea typeface="Times New Roman" panose="02020603050405020304" pitchFamily="18" charset="0"/>
              </a:rPr>
              <a:t>төлөв</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байдал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чанар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түүнийг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зохистой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хамгаалах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тогтоомжийн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дагуу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мэргэжлийн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хяналт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хариуцсан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тушаалтан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буюу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дарга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60.1.4.бусдын </a:t>
            </a:r>
            <a:r>
              <a:rPr lang="en-US" dirty="0" err="1">
                <a:solidFill>
                  <a:schemeClr val="bg1"/>
                </a:solidFill>
                <a:latin typeface="Arial" panose="020B0604020202020204" pitchFamily="34" charset="0"/>
                <a:ea typeface="Times New Roman" panose="02020603050405020304" pitchFamily="18" charset="0"/>
              </a:rPr>
              <a:t>эзэмшил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ашиглалтад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байгаа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хязгаарлагдмал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эрхтэйгээр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холбогдон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хөрөнгийн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арбитрын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хэлэлцээртэй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арбитрын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журмаар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бусад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тохиолдолд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шүүх</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заалтад</a:t>
            </a:r>
            <a:r>
              <a:rPr lang="en-US" i="1" dirty="0">
                <a:solidFill>
                  <a:schemeClr val="bg1"/>
                </a:solidFill>
                <a:latin typeface="Arial" panose="020B0604020202020204" pitchFamily="34" charset="0"/>
                <a:ea typeface="Times New Roman" panose="02020603050405020304" pitchFamily="18" charset="0"/>
              </a:rPr>
              <a:t> 2017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1 </a:t>
            </a:r>
            <a:r>
              <a:rPr lang="en-US" i="1" dirty="0" err="1">
                <a:solidFill>
                  <a:schemeClr val="bg1"/>
                </a:solidFill>
                <a:latin typeface="Arial" panose="020B0604020202020204" pitchFamily="34" charset="0"/>
                <a:ea typeface="Times New Roman" panose="02020603050405020304" pitchFamily="18" charset="0"/>
              </a:rPr>
              <a:t>дүгээр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26-ны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нэмэлт</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оруулсан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60.2.Иргэн,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холбогдон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60.1.1, 60.1.2, 60.1.З-т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тушаалтны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гаргасан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зөвшөөрвөл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тэдгээрийн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дээд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тушаалтан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эсхүл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шүүхээр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шийдвэрлүүлнэ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60.3.Гадаадын </a:t>
            </a:r>
            <a:r>
              <a:rPr lang="en-US" dirty="0" err="1">
                <a:solidFill>
                  <a:schemeClr val="bg1"/>
                </a:solidFill>
                <a:latin typeface="Arial" panose="020B0604020202020204" pitchFamily="34" charset="0"/>
                <a:ea typeface="Times New Roman" panose="02020603050405020304" pitchFamily="18" charset="0"/>
              </a:rPr>
              <a:t>хөрөнгө</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оруулалттай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ашиглаж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холбогдон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үүссэн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маргааныг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талуудын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хооронд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гэрээнд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өөрөөр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заагаагүй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энэ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зүйлд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журмын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дагуу</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шийдвэрлэнэ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85045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1162" y="3566932"/>
            <a:ext cx="10382864" cy="1754326"/>
          </a:xfrm>
          <a:prstGeom prst="rect">
            <a:avLst/>
          </a:prstGeom>
        </p:spPr>
        <p:txBody>
          <a:bodyPr wrap="square">
            <a:spAutoFit/>
          </a:bodyPr>
          <a:lstStyle/>
          <a:p>
            <a:r>
              <a:rPr lang="en-US" b="1" dirty="0" err="1">
                <a:solidFill>
                  <a:schemeClr val="bg1"/>
                </a:solidFill>
                <a:latin typeface="Arial" panose="020B0604020202020204" pitchFamily="34" charset="0"/>
                <a:ea typeface="Times New Roman" panose="02020603050405020304" pitchFamily="18" charset="0"/>
              </a:rPr>
              <a:t>Хууль</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зөрчигчид</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хүлээлгэх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хариуцлага</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63.1.Энэ </a:t>
            </a:r>
            <a:r>
              <a:rPr lang="en-US" dirty="0" err="1">
                <a:solidFill>
                  <a:schemeClr val="bg1"/>
                </a:solidFill>
                <a:latin typeface="Arial" panose="020B0604020202020204" pitchFamily="34" charset="0"/>
                <a:ea typeface="Times New Roman" panose="02020603050405020304" pitchFamily="18" charset="0"/>
              </a:rPr>
              <a:t>хуулийг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зөрчсөн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тушаалтны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үйлдэл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гэмт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шинжгүй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албаны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хариуцлага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хүлээлгэнэ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63.2.Энэ </a:t>
            </a:r>
            <a:r>
              <a:rPr lang="en-US" dirty="0" err="1">
                <a:solidFill>
                  <a:schemeClr val="bg1"/>
                </a:solidFill>
                <a:latin typeface="Arial" panose="020B0604020202020204" pitchFamily="34" charset="0"/>
                <a:ea typeface="Times New Roman" panose="02020603050405020304" pitchFamily="18" charset="0"/>
              </a:rPr>
              <a:t>хуулийг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зөрчсөн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этгээдэд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Эрүүгийн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эсхүл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Зөрчлийн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хариуцлага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хүлээлгэнэ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зүйлийг</a:t>
            </a:r>
            <a:r>
              <a:rPr lang="en-US" i="1" dirty="0">
                <a:solidFill>
                  <a:schemeClr val="bg1"/>
                </a:solidFill>
                <a:latin typeface="Arial" panose="020B0604020202020204" pitchFamily="34" charset="0"/>
                <a:ea typeface="Times New Roman" panose="02020603050405020304" pitchFamily="18" charset="0"/>
              </a:rPr>
              <a:t> 2015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12 </a:t>
            </a:r>
            <a:r>
              <a:rPr lang="en-US" i="1" dirty="0" err="1">
                <a:solidFill>
                  <a:schemeClr val="bg1"/>
                </a:solidFill>
                <a:latin typeface="Arial" panose="020B0604020202020204" pitchFamily="34" charset="0"/>
                <a:ea typeface="Times New Roman" panose="02020603050405020304" pitchFamily="18" charset="0"/>
              </a:rPr>
              <a:t>дугаар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04-ний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өөрчлөн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найруулсан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
        <p:nvSpPr>
          <p:cNvPr id="5" name="Rectangle 4"/>
          <p:cNvSpPr/>
          <p:nvPr/>
        </p:nvSpPr>
        <p:spPr>
          <a:xfrm>
            <a:off x="324465" y="603182"/>
            <a:ext cx="11867535" cy="2308324"/>
          </a:xfrm>
          <a:prstGeom prst="rect">
            <a:avLst/>
          </a:prstGeom>
        </p:spPr>
        <p:txBody>
          <a:bodyPr wrap="square">
            <a:spAutoFit/>
          </a:bodyPr>
          <a:lstStyle/>
          <a:p>
            <a:r>
              <a:rPr lang="en-US" b="1" dirty="0" err="1">
                <a:solidFill>
                  <a:schemeClr val="bg1"/>
                </a:solidFill>
                <a:latin typeface="Arial" panose="020B0604020202020204" pitchFamily="34" charset="0"/>
                <a:ea typeface="Times New Roman" panose="02020603050405020304" pitchFamily="18" charset="0"/>
              </a:rPr>
              <a:t>Хохирлыг</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нөхөн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төлүүлэх</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62.1.Газарт </a:t>
            </a:r>
            <a:r>
              <a:rPr lang="en-US" dirty="0" err="1">
                <a:solidFill>
                  <a:schemeClr val="bg1"/>
                </a:solidFill>
                <a:latin typeface="Arial" panose="020B0604020202020204" pitchFamily="34" charset="0"/>
                <a:ea typeface="Times New Roman" panose="02020603050405020304" pitchFamily="18" charset="0"/>
              </a:rPr>
              <a:t>хохирол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учруулсан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гэм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буруутай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этгээд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Эрүүгийн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эсхүл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Зөрчлийн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хуульд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заасан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хариуцлага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хүлээсэн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эсэхээс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хамааран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хохирлыг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өөрийн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хүч</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хөрөнгөөр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арилгах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авах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бөгөөд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хэрэв</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мэргэжлийн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гүйцэтгүүлсэн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үүнтэй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холбогдон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зардлыг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хариуцна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i="1" dirty="0">
                <a:solidFill>
                  <a:schemeClr val="bg1"/>
                </a:solidFill>
                <a:latin typeface="Arial" panose="020B0604020202020204" pitchFamily="34" charset="0"/>
                <a:ea typeface="Times New Roman" panose="02020603050405020304" pitchFamily="18" charset="0"/>
              </a:rPr>
              <a:t>/</a:t>
            </a:r>
            <a:r>
              <a:rPr lang="en-US" i="1" dirty="0" err="1">
                <a:solidFill>
                  <a:schemeClr val="bg1"/>
                </a:solidFill>
                <a:latin typeface="Arial" panose="020B0604020202020204" pitchFamily="34" charset="0"/>
                <a:ea typeface="Times New Roman" panose="02020603050405020304" pitchFamily="18" charset="0"/>
              </a:rPr>
              <a:t>Энэ</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хэсэгт</a:t>
            </a:r>
            <a:r>
              <a:rPr lang="en-US" i="1" dirty="0">
                <a:solidFill>
                  <a:schemeClr val="bg1"/>
                </a:solidFill>
                <a:latin typeface="Arial" panose="020B0604020202020204" pitchFamily="34" charset="0"/>
                <a:ea typeface="Times New Roman" panose="02020603050405020304" pitchFamily="18" charset="0"/>
              </a:rPr>
              <a:t> 2015 </a:t>
            </a:r>
            <a:r>
              <a:rPr lang="en-US" i="1" dirty="0" err="1">
                <a:solidFill>
                  <a:schemeClr val="bg1"/>
                </a:solidFill>
                <a:latin typeface="Arial" panose="020B0604020202020204" pitchFamily="34" charset="0"/>
                <a:ea typeface="Times New Roman" panose="02020603050405020304" pitchFamily="18" charset="0"/>
              </a:rPr>
              <a:t>оны</a:t>
            </a:r>
            <a:r>
              <a:rPr lang="en-US" i="1" dirty="0">
                <a:solidFill>
                  <a:schemeClr val="bg1"/>
                </a:solidFill>
                <a:latin typeface="Arial" panose="020B0604020202020204" pitchFamily="34" charset="0"/>
                <a:ea typeface="Times New Roman" panose="02020603050405020304" pitchFamily="18" charset="0"/>
              </a:rPr>
              <a:t> 12 </a:t>
            </a:r>
            <a:r>
              <a:rPr lang="en-US" i="1" dirty="0" err="1">
                <a:solidFill>
                  <a:schemeClr val="bg1"/>
                </a:solidFill>
                <a:latin typeface="Arial" panose="020B0604020202020204" pitchFamily="34" charset="0"/>
                <a:ea typeface="Times New Roman" panose="02020603050405020304" pitchFamily="18" charset="0"/>
              </a:rPr>
              <a:t>дугаар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сарын</a:t>
            </a:r>
            <a:r>
              <a:rPr lang="en-US" i="1" dirty="0">
                <a:solidFill>
                  <a:schemeClr val="bg1"/>
                </a:solidFill>
                <a:latin typeface="Arial" panose="020B0604020202020204" pitchFamily="34" charset="0"/>
                <a:ea typeface="Times New Roman" panose="02020603050405020304" pitchFamily="18" charset="0"/>
              </a:rPr>
              <a:t> 04-ний </a:t>
            </a:r>
            <a:r>
              <a:rPr lang="en-US" i="1" dirty="0" err="1">
                <a:solidFill>
                  <a:schemeClr val="bg1"/>
                </a:solidFill>
                <a:latin typeface="Arial" panose="020B0604020202020204" pitchFamily="34" charset="0"/>
                <a:ea typeface="Times New Roman" panose="02020603050405020304" pitchFamily="18" charset="0"/>
              </a:rPr>
              <a:t>өдрийн</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хуулиар</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өөрчлөлт</a:t>
            </a:r>
            <a:r>
              <a:rPr lang="en-US" i="1" dirty="0">
                <a:solidFill>
                  <a:schemeClr val="bg1"/>
                </a:solidFill>
                <a:latin typeface="Arial" panose="020B0604020202020204" pitchFamily="34" charset="0"/>
                <a:ea typeface="Times New Roman" panose="02020603050405020304" pitchFamily="18" charset="0"/>
              </a:rPr>
              <a:t> </a:t>
            </a:r>
            <a:r>
              <a:rPr lang="en-US" i="1" dirty="0" err="1">
                <a:solidFill>
                  <a:schemeClr val="bg1"/>
                </a:solidFill>
                <a:latin typeface="Arial" panose="020B0604020202020204" pitchFamily="34" charset="0"/>
                <a:ea typeface="Times New Roman" panose="02020603050405020304" pitchFamily="18" charset="0"/>
              </a:rPr>
              <a:t>оруулсан</a:t>
            </a:r>
            <a:r>
              <a:rPr lang="en-US" i="1"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62.2.Газарт </a:t>
            </a:r>
            <a:r>
              <a:rPr lang="en-US" dirty="0" err="1">
                <a:solidFill>
                  <a:schemeClr val="bg1"/>
                </a:solidFill>
                <a:latin typeface="Arial" panose="020B0604020202020204" pitchFamily="34" charset="0"/>
                <a:ea typeface="Times New Roman" panose="02020603050405020304" pitchFamily="18" charset="0"/>
              </a:rPr>
              <a:t>учирсан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хохирол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мэдэгдэж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байхад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газрыг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эзэмшилдээ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шилжүүлэн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авсан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иргэн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ахуйн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нэгж</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байгууллага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хохирлыг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өөрийн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хөрөнгөөр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барагдуулна</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0530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58663" y="2898502"/>
            <a:ext cx="7174172" cy="977191"/>
          </a:xfrm>
          <a:prstGeom prst="rect">
            <a:avLst/>
          </a:prstGeom>
        </p:spPr>
        <p:txBody>
          <a:bodyPr wrap="square">
            <a:spAutoFit/>
          </a:bodyPr>
          <a:lstStyle/>
          <a:p>
            <a:pPr algn="ctr">
              <a:lnSpc>
                <a:spcPct val="115000"/>
              </a:lnSpc>
            </a:pPr>
            <a:r>
              <a:rPr lang="mn-MN" sz="32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Газрын төлбөрийн тухай хууль</a:t>
            </a:r>
            <a:endParaRPr lang="en-US" sz="3200" b="1"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pPr>
            <a:r>
              <a:rPr lang="mn-MN" dirty="0">
                <a:latin typeface="Arial" panose="020B0604020202020204" pitchFamily="34" charset="0"/>
                <a:ea typeface="Calibri" panose="020F0502020204030204" pitchFamily="34" charset="0"/>
                <a:cs typeface="Times New Roman" panose="02020603050405020304" pitchFamily="18" charset="0"/>
              </a:rPr>
              <a:t> </a:t>
            </a:r>
            <a:endParaRPr lang="en-US"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8020050" y="6182022"/>
            <a:ext cx="3838575" cy="369332"/>
          </a:xfrm>
          <a:prstGeom prst="rect">
            <a:avLst/>
          </a:prstGeom>
        </p:spPr>
        <p:txBody>
          <a:bodyPr wrap="square">
            <a:spAutoFit/>
          </a:bodyPr>
          <a:lstStyle/>
          <a:p>
            <a:r>
              <a:rPr lang="mn-MN" b="1" dirty="0" smtClean="0">
                <a:solidFill>
                  <a:schemeClr val="bg1"/>
                </a:solidFill>
                <a:latin typeface="Arial" panose="020B0604020202020204" pitchFamily="34" charset="0"/>
                <a:cs typeface="Arial" panose="020B0604020202020204" pitchFamily="34" charset="0"/>
              </a:rPr>
              <a:t>ГАЗРЫН ДААМАЛ Б.БАТЧИМЭГ</a:t>
            </a:r>
            <a:endParaRPr 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8974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057" y="2101755"/>
            <a:ext cx="8534400" cy="2350448"/>
          </a:xfrm>
        </p:spPr>
        <p:txBody>
          <a:bodyPr>
            <a:normAutofit/>
          </a:bodyPr>
          <a:lstStyle/>
          <a:p>
            <a:pPr algn="ctr"/>
            <a:r>
              <a:rPr lang="mn-MN" sz="2000" b="1" dirty="0" smtClean="0">
                <a:solidFill>
                  <a:schemeClr val="bg1"/>
                </a:solidFill>
                <a:latin typeface="Arial" panose="020B0604020202020204" pitchFamily="34" charset="0"/>
                <a:cs typeface="Arial" panose="020B0604020202020204" pitchFamily="34" charset="0"/>
              </a:rPr>
              <a:t>Газрын төлбөрийн тухай хууль тогтоомж</a:t>
            </a:r>
            <a:r>
              <a:rPr lang="mn-MN" sz="2000" dirty="0" smtClean="0">
                <a:solidFill>
                  <a:schemeClr val="bg1"/>
                </a:solidFill>
                <a:latin typeface="Arial" panose="020B0604020202020204" pitchFamily="34" charset="0"/>
                <a:cs typeface="Arial" panose="020B0604020202020204" pitchFamily="34" charset="0"/>
              </a:rPr>
              <a:t/>
            </a:r>
            <a:br>
              <a:rPr lang="mn-MN" sz="2000" dirty="0" smtClean="0">
                <a:solidFill>
                  <a:schemeClr val="bg1"/>
                </a:solidFill>
                <a:latin typeface="Arial" panose="020B0604020202020204" pitchFamily="34" charset="0"/>
                <a:cs typeface="Arial" panose="020B0604020202020204" pitchFamily="34" charset="0"/>
              </a:rPr>
            </a:br>
            <a:r>
              <a:rPr lang="mn-MN" sz="2000" dirty="0" smtClean="0">
                <a:solidFill>
                  <a:schemeClr val="bg1"/>
                </a:solidFill>
                <a:latin typeface="Arial" panose="020B0604020202020204" pitchFamily="34" charset="0"/>
                <a:cs typeface="Arial" panose="020B0604020202020204" pitchFamily="34" charset="0"/>
              </a:rPr>
              <a:t/>
            </a:r>
            <a:br>
              <a:rPr lang="mn-MN" sz="2000" dirty="0" smtClean="0">
                <a:solidFill>
                  <a:schemeClr val="bg1"/>
                </a:solidFill>
                <a:latin typeface="Arial" panose="020B0604020202020204" pitchFamily="34" charset="0"/>
                <a:cs typeface="Arial" panose="020B0604020202020204" pitchFamily="34" charset="0"/>
              </a:rPr>
            </a:br>
            <a:r>
              <a:rPr lang="mn-MN" sz="1600" dirty="0" smtClean="0">
                <a:solidFill>
                  <a:schemeClr val="bg1"/>
                </a:solidFill>
                <a:latin typeface="Arial" panose="020B0604020202020204" pitchFamily="34" charset="0"/>
                <a:cs typeface="Arial" panose="020B0604020202020204" pitchFamily="34" charset="0"/>
              </a:rPr>
              <a:t>Газрын </a:t>
            </a:r>
            <a:r>
              <a:rPr lang="mn-MN" sz="1600" dirty="0">
                <a:solidFill>
                  <a:schemeClr val="bg1"/>
                </a:solidFill>
                <a:latin typeface="Arial" panose="020B0604020202020204" pitchFamily="34" charset="0"/>
                <a:cs typeface="Arial" panose="020B0604020202020204" pitchFamily="34" charset="0"/>
              </a:rPr>
              <a:t>тухай хууль, Татварын ерөнхий хууль, энэ хууль болон тэдгээртэй нийцүүлэн гаргасан хууль тогтоомжийн бусад актаас бүрдэнэ</a:t>
            </a:r>
            <a:r>
              <a:rPr lang="mn-MN" sz="1600" dirty="0"/>
              <a:t>.</a:t>
            </a:r>
            <a:endParaRPr lang="en-US" sz="1600" dirty="0"/>
          </a:p>
        </p:txBody>
      </p:sp>
      <p:sp>
        <p:nvSpPr>
          <p:cNvPr id="3" name="Content Placeholder 2"/>
          <p:cNvSpPr>
            <a:spLocks noGrp="1"/>
          </p:cNvSpPr>
          <p:nvPr>
            <p:ph idx="1"/>
          </p:nvPr>
        </p:nvSpPr>
        <p:spPr>
          <a:xfrm>
            <a:off x="684212" y="272955"/>
            <a:ext cx="8534400" cy="2049186"/>
          </a:xfrm>
        </p:spPr>
        <p:txBody>
          <a:bodyPr/>
          <a:lstStyle/>
          <a:p>
            <a:pPr marL="0" indent="0" algn="just">
              <a:buNone/>
            </a:pPr>
            <a:r>
              <a:rPr lang="mn-MN" b="1" dirty="0">
                <a:solidFill>
                  <a:schemeClr val="bg1"/>
                </a:solidFill>
                <a:latin typeface="Arial" panose="020B0604020202020204" pitchFamily="34" charset="0"/>
                <a:cs typeface="Arial" panose="020B0604020202020204" pitchFamily="34" charset="0"/>
              </a:rPr>
              <a:t>Хуулийн зорилт</a:t>
            </a:r>
          </a:p>
          <a:p>
            <a:pPr algn="just"/>
            <a:r>
              <a:rPr lang="mn-MN" dirty="0" smtClean="0">
                <a:solidFill>
                  <a:schemeClr val="bg1"/>
                </a:solidFill>
                <a:latin typeface="Arial" panose="020B0604020202020204" pitchFamily="34" charset="0"/>
                <a:cs typeface="Arial" panose="020B0604020202020204" pitchFamily="34" charset="0"/>
              </a:rPr>
              <a:t>Энэ </a:t>
            </a:r>
            <a:r>
              <a:rPr lang="mn-MN" dirty="0">
                <a:solidFill>
                  <a:schemeClr val="bg1"/>
                </a:solidFill>
                <a:latin typeface="Arial" panose="020B0604020202020204" pitchFamily="34" charset="0"/>
                <a:cs typeface="Arial" panose="020B0604020202020204" pitchFamily="34" charset="0"/>
              </a:rPr>
              <a:t>хуулийн зорилт нь иргэн, аж ахуйн нэгж, байгууллагад төрийн өмчийн газрыг эзэмшиж, ашигласны төлөө төлбөр ногдуулах, уг төлбөрийг төсөвт төлөхтэй холбогдсон харилцааг зохицуулахад оршино</a:t>
            </a:r>
            <a:r>
              <a:rPr lang="mn-MN" dirty="0" smtClean="0">
                <a:solidFill>
                  <a:schemeClr val="bg1"/>
                </a:solidFill>
                <a:latin typeface="Arial" panose="020B0604020202020204" pitchFamily="34" charset="0"/>
                <a:cs typeface="Arial" panose="020B0604020202020204" pitchFamily="34" charset="0"/>
              </a:rPr>
              <a:t>. </a:t>
            </a:r>
            <a:r>
              <a:rPr lang="mn-MN" sz="1600" i="1" dirty="0" smtClean="0">
                <a:solidFill>
                  <a:schemeClr val="bg1"/>
                </a:solidFill>
                <a:latin typeface="Arial" panose="020B0604020202020204" pitchFamily="34" charset="0"/>
                <a:cs typeface="Arial" panose="020B0604020202020204" pitchFamily="34" charset="0"/>
              </a:rPr>
              <a:t>/13 зүйлтэй/</a:t>
            </a:r>
            <a:endParaRPr lang="mn-MN" sz="1600" i="1" dirty="0">
              <a:solidFill>
                <a:schemeClr val="bg1"/>
              </a:solidFill>
              <a:latin typeface="Arial" panose="020B0604020202020204" pitchFamily="34" charset="0"/>
              <a:cs typeface="Arial" panose="020B0604020202020204" pitchFamily="34" charset="0"/>
            </a:endParaRPr>
          </a:p>
        </p:txBody>
      </p:sp>
      <p:sp>
        <p:nvSpPr>
          <p:cNvPr id="4" name="Rectangle 3"/>
          <p:cNvSpPr/>
          <p:nvPr/>
        </p:nvSpPr>
        <p:spPr>
          <a:xfrm>
            <a:off x="1055427" y="4347276"/>
            <a:ext cx="9958316" cy="2031325"/>
          </a:xfrm>
          <a:prstGeom prst="rect">
            <a:avLst/>
          </a:prstGeom>
        </p:spPr>
        <p:txBody>
          <a:bodyPr wrap="square">
            <a:spAutoFit/>
          </a:bodyPr>
          <a:lstStyle/>
          <a:p>
            <a:pPr algn="ctr"/>
            <a:r>
              <a:rPr lang="mn-MN" b="1" dirty="0">
                <a:solidFill>
                  <a:schemeClr val="bg1"/>
                </a:solidFill>
                <a:latin typeface="Arial" panose="020B0604020202020204" pitchFamily="34" charset="0"/>
                <a:cs typeface="Arial" panose="020B0604020202020204" pitchFamily="34" charset="0"/>
              </a:rPr>
              <a:t>Газрын төлбөр </a:t>
            </a:r>
            <a:r>
              <a:rPr lang="mn-MN" b="1" dirty="0" smtClean="0">
                <a:solidFill>
                  <a:schemeClr val="bg1"/>
                </a:solidFill>
                <a:latin typeface="Arial" panose="020B0604020202020204" pitchFamily="34" charset="0"/>
                <a:cs typeface="Arial" panose="020B0604020202020204" pitchFamily="34" charset="0"/>
              </a:rPr>
              <a:t>төлөгч</a:t>
            </a:r>
          </a:p>
          <a:p>
            <a:pPr algn="ctr"/>
            <a:endParaRPr lang="mn-MN" b="1" dirty="0">
              <a:solidFill>
                <a:schemeClr val="bg1"/>
              </a:solidFill>
              <a:latin typeface="Arial" panose="020B0604020202020204" pitchFamily="34" charset="0"/>
              <a:cs typeface="Arial" panose="020B0604020202020204" pitchFamily="34" charset="0"/>
            </a:endParaRPr>
          </a:p>
          <a:p>
            <a:pPr algn="just"/>
            <a:r>
              <a:rPr lang="mn-MN" dirty="0">
                <a:solidFill>
                  <a:schemeClr val="bg1"/>
                </a:solidFill>
                <a:latin typeface="Arial" panose="020B0604020202020204" pitchFamily="34" charset="0"/>
                <a:cs typeface="Arial" panose="020B0604020202020204" pitchFamily="34" charset="0"/>
              </a:rPr>
              <a:t>Газрын тухай хуульд заасан нөхцөл, журмын дагуу гэрээ байгуулан газрыг эзэмшиж, ашиглаж байгаа Монгол Улсын иргэн, аж ахуйн нэгж, байгууллага, газар ашиглаж байгаа гадаад улсын дипломат төлөөлөгчийн болон консулын газар, олон улсын байгууллагын төлөөлөгчийн газар, гадаад улсын хуулийн этгээд, гадаадын иргэн, харьяалалгүй хүн газрын төлбөр төлөгч байна.</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856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516725" y="475928"/>
            <a:ext cx="8534400" cy="433315"/>
          </a:xfrm>
        </p:spPr>
        <p:txBody>
          <a:bodyPr>
            <a:normAutofit/>
          </a:bodyPr>
          <a:lstStyle/>
          <a:p>
            <a:pPr marL="0" indent="0" algn="ctr">
              <a:buNone/>
            </a:pPr>
            <a:r>
              <a:rPr lang="mn-MN" dirty="0" smtClean="0">
                <a:latin typeface="Arial" panose="020B0604020202020204" pitchFamily="34" charset="0"/>
                <a:cs typeface="Arial" panose="020B0604020202020204" pitchFamily="34" charset="0"/>
              </a:rPr>
              <a:t>Газрын төлбөрийн тухай хууль</a:t>
            </a:r>
            <a:endParaRPr lang="en-US" dirty="0">
              <a:latin typeface="Arial" panose="020B0604020202020204" pitchFamily="34" charset="0"/>
              <a:cs typeface="Arial" panose="020B0604020202020204" pitchFamily="34" charset="0"/>
            </a:endParaRPr>
          </a:p>
        </p:txBody>
      </p:sp>
      <p:sp>
        <p:nvSpPr>
          <p:cNvPr id="8" name="Rectangle 7"/>
          <p:cNvSpPr/>
          <p:nvPr/>
        </p:nvSpPr>
        <p:spPr>
          <a:xfrm>
            <a:off x="688470" y="1924324"/>
            <a:ext cx="10675275" cy="1754326"/>
          </a:xfrm>
          <a:prstGeom prst="rect">
            <a:avLst/>
          </a:prstGeom>
        </p:spPr>
        <p:txBody>
          <a:bodyPr wrap="square">
            <a:spAutoFit/>
          </a:bodyPr>
          <a:lstStyle/>
          <a:p>
            <a:pPr algn="just"/>
            <a:r>
              <a:rPr lang="mn-MN" dirty="0" smtClean="0">
                <a:solidFill>
                  <a:schemeClr val="bg1"/>
                </a:solidFill>
                <a:latin typeface="Arial" panose="020B0604020202020204" pitchFamily="34" charset="0"/>
                <a:cs typeface="Arial" panose="020B0604020202020204" pitchFamily="34" charset="0"/>
              </a:rPr>
              <a:t>	Эзэмшиж</a:t>
            </a:r>
            <a:r>
              <a:rPr lang="mn-MN" dirty="0">
                <a:solidFill>
                  <a:schemeClr val="bg1"/>
                </a:solidFill>
                <a:latin typeface="Arial" panose="020B0604020202020204" pitchFamily="34" charset="0"/>
                <a:cs typeface="Arial" panose="020B0604020202020204" pitchFamily="34" charset="0"/>
              </a:rPr>
              <a:t>, ашиглаж байгаа хот, тосгон, бусад суурины газрын суурь үнэлгээнд тогтоосон газрын төлбөрийг инженерийн хангамж, ашиглалтын зориулалт, байршил, байгаль орчинд үзүүлэх нөлөөлөл болон ногоон бүсийг хамгаалах шаардлагыг харгалзан тооцсон итгэлцүүрээр энэ хуулийн 7 дугаар зүйлийн 1 дэх хэсгийн З-т заасан хязгаарт багтаан өсгөж, бууруулж болно. Итгэлцүүрийг хэрэглэх газрын зааг, хязгаар, итгэлцүүрийн тоон утгыг сум, дүүргийн иргэдийн Төлөөлөгчдийн Хурал тогтооно.</a:t>
            </a:r>
            <a:endParaRPr lang="en-US" dirty="0">
              <a:solidFill>
                <a:schemeClr val="bg1"/>
              </a:solidFill>
              <a:latin typeface="Arial" panose="020B0604020202020204" pitchFamily="34" charset="0"/>
              <a:cs typeface="Arial" panose="020B0604020202020204" pitchFamily="34" charset="0"/>
            </a:endParaRPr>
          </a:p>
        </p:txBody>
      </p:sp>
      <p:sp>
        <p:nvSpPr>
          <p:cNvPr id="9" name="Rectangle 8"/>
          <p:cNvSpPr/>
          <p:nvPr/>
        </p:nvSpPr>
        <p:spPr>
          <a:xfrm>
            <a:off x="119062" y="1187883"/>
            <a:ext cx="12072938" cy="369332"/>
          </a:xfrm>
          <a:prstGeom prst="rect">
            <a:avLst/>
          </a:prstGeom>
        </p:spPr>
        <p:txBody>
          <a:bodyPr wrap="square">
            <a:spAutoFit/>
          </a:bodyPr>
          <a:lstStyle/>
          <a:p>
            <a:r>
              <a:rPr lang="mn-MN" dirty="0" smtClean="0">
                <a:solidFill>
                  <a:schemeClr val="bg1"/>
                </a:solidFill>
                <a:latin typeface="Arial" panose="020B0604020202020204" pitchFamily="34" charset="0"/>
                <a:cs typeface="Arial" panose="020B0604020202020204" pitchFamily="34" charset="0"/>
              </a:rPr>
              <a:t>Газрын төблөрийн тухай хуулийн 5 дугаар зүйлд зааснаар  </a:t>
            </a:r>
            <a:r>
              <a:rPr lang="mn-MN" dirty="0">
                <a:solidFill>
                  <a:schemeClr val="bg1"/>
                </a:solidFill>
                <a:latin typeface="Arial" panose="020B0604020202020204" pitchFamily="34" charset="0"/>
                <a:cs typeface="Arial" panose="020B0604020202020204" pitchFamily="34" charset="0"/>
              </a:rPr>
              <a:t>Газрын суурь үнэлгээг Засгийн газар тогтооно.</a:t>
            </a:r>
            <a:endParaRPr lang="en-US" dirty="0">
              <a:solidFill>
                <a:schemeClr val="bg1"/>
              </a:solidFill>
              <a:latin typeface="Arial" panose="020B0604020202020204" pitchFamily="34" charset="0"/>
              <a:cs typeface="Arial" panose="020B0604020202020204" pitchFamily="34" charset="0"/>
            </a:endParaRPr>
          </a:p>
        </p:txBody>
      </p:sp>
      <p:sp>
        <p:nvSpPr>
          <p:cNvPr id="10" name="Content Placeholder 6"/>
          <p:cNvSpPr txBox="1">
            <a:spLocks/>
          </p:cNvSpPr>
          <p:nvPr/>
        </p:nvSpPr>
        <p:spPr>
          <a:xfrm>
            <a:off x="1103643" y="4471666"/>
            <a:ext cx="9360563" cy="1143322"/>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ctr">
              <a:buNone/>
            </a:pPr>
            <a:r>
              <a:rPr lang="mn-MN" sz="1600" dirty="0" smtClean="0">
                <a:solidFill>
                  <a:schemeClr val="bg1"/>
                </a:solidFill>
                <a:latin typeface="Arial" panose="020B0604020202020204" pitchFamily="34" charset="0"/>
                <a:cs typeface="Arial" panose="020B0604020202020204" pitchFamily="34" charset="0"/>
              </a:rPr>
              <a:t>Газрын төлбөрийн тухай хуулийн 7 дугаар зүйлийн 1 дэх хэсгийн 3-т зааснаар /</a:t>
            </a:r>
            <a:r>
              <a:rPr lang="mn-MN" sz="1600" i="1" dirty="0" smtClean="0">
                <a:solidFill>
                  <a:schemeClr val="bg1"/>
                </a:solidFill>
                <a:latin typeface="Arial" panose="020B0604020202020204" pitchFamily="34" charset="0"/>
                <a:cs typeface="Arial" panose="020B0604020202020204" pitchFamily="34" charset="0"/>
              </a:rPr>
              <a:t>эзэмшиж</a:t>
            </a:r>
            <a:r>
              <a:rPr lang="mn-MN" sz="1600" i="1" dirty="0">
                <a:solidFill>
                  <a:schemeClr val="bg1"/>
                </a:solidFill>
                <a:latin typeface="Arial" panose="020B0604020202020204" pitchFamily="34" charset="0"/>
                <a:cs typeface="Arial" panose="020B0604020202020204" pitchFamily="34" charset="0"/>
              </a:rPr>
              <a:t>, ашиглаж байгаа хот, тосгон, бусад суурины нэг га газрын төлбөрийн хязгаар О,1-1,О </a:t>
            </a:r>
            <a:r>
              <a:rPr lang="mn-MN" sz="1600" i="1" dirty="0" smtClean="0">
                <a:solidFill>
                  <a:schemeClr val="bg1"/>
                </a:solidFill>
                <a:latin typeface="Arial" panose="020B0604020202020204" pitchFamily="34" charset="0"/>
                <a:cs typeface="Arial" panose="020B0604020202020204" pitchFamily="34" charset="0"/>
              </a:rPr>
              <a:t>хувь</a:t>
            </a:r>
            <a:r>
              <a:rPr lang="mn-MN" sz="1600" dirty="0" smtClean="0">
                <a:solidFill>
                  <a:schemeClr val="bg1"/>
                </a:solidFill>
                <a:latin typeface="Arial" panose="020B0604020202020204" pitchFamily="34" charset="0"/>
                <a:cs typeface="Arial" panose="020B0604020202020204" pitchFamily="34" charset="0"/>
              </a:rPr>
              <a:t>/ байна. </a:t>
            </a:r>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6294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815" y="1017639"/>
            <a:ext cx="8857629" cy="1200329"/>
          </a:xfrm>
          <a:prstGeom prst="rect">
            <a:avLst/>
          </a:prstGeom>
        </p:spPr>
        <p:txBody>
          <a:bodyPr wrap="square">
            <a:spAutoFit/>
          </a:bodyPr>
          <a:lstStyle/>
          <a:p>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зорилт</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зорилт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түүнтэй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холбогдсон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бусад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харилцааг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зохицуулахад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оршино</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Rectangle 4"/>
          <p:cNvSpPr/>
          <p:nvPr/>
        </p:nvSpPr>
        <p:spPr>
          <a:xfrm>
            <a:off x="1322438" y="3056502"/>
            <a:ext cx="9659700" cy="2185214"/>
          </a:xfrm>
          <a:prstGeom prst="rect">
            <a:avLst/>
          </a:prstGeom>
        </p:spPr>
        <p:txBody>
          <a:bodyPr wrap="square">
            <a:spAutoFit/>
          </a:bodyPr>
          <a:lstStyle/>
          <a:p>
            <a:pPr algn="just"/>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тогтоомж</a:t>
            </a:r>
            <a:endParaRPr lang="mn-MN" sz="2800"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algn="just"/>
            <a:r>
              <a:rPr lang="mn-MN" sz="28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тогтоомж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Монгол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Улсын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Үндсэн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тэдгээртэй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нийцүүлэн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гаргасан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тогтоомжоос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бүрдэнэ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endParaRPr lang="mn-MN"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хэвлий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мандлын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агаар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ургамал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амьтан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байгалийн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бусад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баялгийг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хамгаалахтай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холбогдсон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харилцааг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тогтоомжоор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зохицуулна</a:t>
            </a:r>
            <a:r>
              <a:rPr lang="en-US" dirty="0">
                <a:latin typeface="Arial" panose="020B0604020202020204" pitchFamily="34"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Rectangle 6"/>
          <p:cNvSpPr/>
          <p:nvPr/>
        </p:nvSpPr>
        <p:spPr>
          <a:xfrm>
            <a:off x="787816" y="301883"/>
            <a:ext cx="10327058" cy="369332"/>
          </a:xfrm>
          <a:prstGeom prst="rect">
            <a:avLst/>
          </a:prstGeom>
        </p:spPr>
        <p:txBody>
          <a:bodyPr wrap="none">
            <a:spAutoFit/>
          </a:bodyPr>
          <a:lstStyle/>
          <a:p>
            <a:r>
              <a:rPr lang="mn-MN" i="1" dirty="0" smtClean="0">
                <a:solidFill>
                  <a:schemeClr val="bg1"/>
                </a:solidFill>
                <a:latin typeface="Arial" panose="020B0604020202020204" pitchFamily="34" charset="0"/>
                <a:cs typeface="Arial" panose="020B0604020202020204" pitchFamily="34" charset="0"/>
              </a:rPr>
              <a:t>Газрын тухай хууль нь </a:t>
            </a:r>
            <a:r>
              <a:rPr lang="ru-RU" i="1" dirty="0" smtClean="0">
                <a:solidFill>
                  <a:schemeClr val="bg1"/>
                </a:solidFill>
                <a:latin typeface="Arial" panose="020B0604020202020204" pitchFamily="34" charset="0"/>
                <a:cs typeface="Arial" panose="020B0604020202020204" pitchFamily="34" charset="0"/>
              </a:rPr>
              <a:t>2002 </a:t>
            </a:r>
            <a:r>
              <a:rPr lang="ru-RU" i="1" dirty="0">
                <a:solidFill>
                  <a:schemeClr val="bg1"/>
                </a:solidFill>
                <a:latin typeface="Arial" panose="020B0604020202020204" pitchFamily="34" charset="0"/>
                <a:cs typeface="Arial" panose="020B0604020202020204" pitchFamily="34" charset="0"/>
              </a:rPr>
              <a:t>оны 6 дугаар сарын 07-ны </a:t>
            </a:r>
            <a:r>
              <a:rPr lang="ru-RU" i="1" dirty="0" smtClean="0">
                <a:solidFill>
                  <a:schemeClr val="bg1"/>
                </a:solidFill>
                <a:latin typeface="Arial" panose="020B0604020202020204" pitchFamily="34" charset="0"/>
                <a:cs typeface="Arial" panose="020B0604020202020204" pitchFamily="34" charset="0"/>
              </a:rPr>
              <a:t>өдөр</a:t>
            </a:r>
            <a:r>
              <a:rPr lang="mn-MN" i="1" dirty="0" smtClean="0">
                <a:solidFill>
                  <a:schemeClr val="bg1"/>
                </a:solidFill>
                <a:latin typeface="Arial" panose="020B0604020202020204" pitchFamily="34" charset="0"/>
                <a:cs typeface="Arial" panose="020B0604020202020204" pitchFamily="34" charset="0"/>
              </a:rPr>
              <a:t> батлагдсан 7 бүлэг, 64 зүйлтэй </a:t>
            </a:r>
            <a:endParaRPr lang="en-US"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650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7744" y="235424"/>
            <a:ext cx="11243931" cy="1784444"/>
          </a:xfrm>
        </p:spPr>
        <p:txBody>
          <a:bodyPr>
            <a:normAutofit/>
          </a:bodyPr>
          <a:lstStyle/>
          <a:p>
            <a:pPr marL="0" indent="0" algn="ctr">
              <a:lnSpc>
                <a:spcPct val="150000"/>
              </a:lnSpc>
              <a:buNone/>
            </a:pPr>
            <a:r>
              <a:rPr lang="mn-MN" sz="2400" b="1" dirty="0" smtClean="0">
                <a:solidFill>
                  <a:schemeClr val="bg1"/>
                </a:solidFill>
                <a:latin typeface="Arial" panose="020B0604020202020204" pitchFamily="34" charset="0"/>
                <a:cs typeface="Arial" panose="020B0604020202020204" pitchFamily="34" charset="0"/>
              </a:rPr>
              <a:t>2018 оны 6 дугаар сарын 20-ны өдрийн 182 дугаар тогтоолоор </a:t>
            </a:r>
            <a:r>
              <a:rPr lang="en-US" sz="2400" b="1" dirty="0" smtClean="0">
                <a:solidFill>
                  <a:schemeClr val="bg1"/>
                </a:solidFill>
                <a:latin typeface="Arial" panose="020B0604020202020204" pitchFamily="34" charset="0"/>
                <a:cs typeface="Arial" panose="020B0604020202020204" pitchFamily="34" charset="0"/>
              </a:rPr>
              <a:t>“</a:t>
            </a:r>
            <a:r>
              <a:rPr lang="mn-MN" sz="2400" b="1" dirty="0" smtClean="0">
                <a:solidFill>
                  <a:schemeClr val="bg1"/>
                </a:solidFill>
                <a:latin typeface="Arial" panose="020B0604020202020204" pitchFamily="34" charset="0"/>
                <a:cs typeface="Arial" panose="020B0604020202020204" pitchFamily="34" charset="0"/>
              </a:rPr>
              <a:t>Газрын үнэлгээний тойрог, зэрэглэл</a:t>
            </a:r>
            <a:r>
              <a:rPr lang="en-US" sz="2400" b="1" dirty="0" smtClean="0">
                <a:solidFill>
                  <a:schemeClr val="bg1"/>
                </a:solidFill>
                <a:latin typeface="Arial" panose="020B0604020202020204" pitchFamily="34" charset="0"/>
                <a:cs typeface="Arial" panose="020B0604020202020204" pitchFamily="34" charset="0"/>
              </a:rPr>
              <a:t>(</a:t>
            </a:r>
            <a:r>
              <a:rPr lang="mn-MN" sz="2400" b="1" dirty="0" smtClean="0">
                <a:solidFill>
                  <a:schemeClr val="bg1"/>
                </a:solidFill>
                <a:latin typeface="Arial" panose="020B0604020202020204" pitchFamily="34" charset="0"/>
                <a:cs typeface="Arial" panose="020B0604020202020204" pitchFamily="34" charset="0"/>
              </a:rPr>
              <a:t>бүс</a:t>
            </a:r>
            <a:r>
              <a:rPr lang="en-US" sz="2400" b="1" dirty="0" smtClean="0">
                <a:solidFill>
                  <a:schemeClr val="bg1"/>
                </a:solidFill>
                <a:latin typeface="Arial" panose="020B0604020202020204" pitchFamily="34" charset="0"/>
                <a:cs typeface="Arial" panose="020B0604020202020204" pitchFamily="34" charset="0"/>
              </a:rPr>
              <a:t>)</a:t>
            </a:r>
            <a:r>
              <a:rPr lang="mn-MN" sz="2400" b="1" dirty="0" smtClean="0">
                <a:solidFill>
                  <a:schemeClr val="bg1"/>
                </a:solidFill>
                <a:latin typeface="Arial" panose="020B0604020202020204" pitchFamily="34" charset="0"/>
                <a:cs typeface="Arial" panose="020B0604020202020204" pitchFamily="34" charset="0"/>
              </a:rPr>
              <a:t>, суурь үнэлгээ, газрын төлбөрийн хэмжээг</a:t>
            </a:r>
            <a:r>
              <a:rPr lang="en-US" sz="2400" b="1" dirty="0" smtClean="0">
                <a:solidFill>
                  <a:schemeClr val="bg1"/>
                </a:solidFill>
                <a:latin typeface="Arial" panose="020B0604020202020204" pitchFamily="34" charset="0"/>
                <a:cs typeface="Arial" panose="020B0604020202020204" pitchFamily="34" charset="0"/>
              </a:rPr>
              <a:t>”</a:t>
            </a:r>
            <a:r>
              <a:rPr lang="mn-MN" sz="2400" b="1" dirty="0" smtClean="0">
                <a:solidFill>
                  <a:schemeClr val="bg1"/>
                </a:solidFill>
                <a:latin typeface="Arial" panose="020B0604020202020204" pitchFamily="34" charset="0"/>
                <a:cs typeface="Arial" panose="020B0604020202020204" pitchFamily="34" charset="0"/>
              </a:rPr>
              <a:t> шинэчлэн тогтоосон</a:t>
            </a:r>
            <a:endParaRPr lang="en-US" sz="2400" b="1" dirty="0">
              <a:solidFill>
                <a:schemeClr val="bg1"/>
              </a:solidFill>
              <a:latin typeface="Arial" panose="020B0604020202020204" pitchFamily="34" charset="0"/>
              <a:cs typeface="Arial" panose="020B0604020202020204"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2185014043"/>
              </p:ext>
            </p:extLst>
          </p:nvPr>
        </p:nvGraphicFramePr>
        <p:xfrm>
          <a:off x="2921307" y="3544871"/>
          <a:ext cx="5495207" cy="1466850"/>
        </p:xfrm>
        <a:graphic>
          <a:graphicData uri="http://schemas.openxmlformats.org/drawingml/2006/table">
            <a:tbl>
              <a:tblPr/>
              <a:tblGrid>
                <a:gridCol w="2795305">
                  <a:extLst>
                    <a:ext uri="{9D8B030D-6E8A-4147-A177-3AD203B41FA5}">
                      <a16:colId xmlns:a16="http://schemas.microsoft.com/office/drawing/2014/main" val="967775157"/>
                    </a:ext>
                  </a:extLst>
                </a:gridCol>
                <a:gridCol w="2699902">
                  <a:extLst>
                    <a:ext uri="{9D8B030D-6E8A-4147-A177-3AD203B41FA5}">
                      <a16:colId xmlns:a16="http://schemas.microsoft.com/office/drawing/2014/main" val="529418523"/>
                    </a:ext>
                  </a:extLst>
                </a:gridCol>
              </a:tblGrid>
              <a:tr h="190500">
                <a:tc>
                  <a:txBody>
                    <a:bodyPr/>
                    <a:lstStyle/>
                    <a:p>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lnL>
                      <a:noFill/>
                    </a:lnL>
                    <a:lnR>
                      <a:noFill/>
                    </a:lnR>
                    <a:lnT>
                      <a:noFill/>
                    </a:lnT>
                    <a:lnB>
                      <a:noFill/>
                    </a:lnB>
                  </a:tcPr>
                </a:tc>
                <a:tc>
                  <a:txBody>
                    <a:bodyPr/>
                    <a:lstStyle/>
                    <a:p>
                      <a:pPr algn="ct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lnL>
                      <a:noFill/>
                    </a:lnL>
                    <a:lnR>
                      <a:noFill/>
                    </a:lnR>
                    <a:lnT>
                      <a:noFill/>
                    </a:lnT>
                    <a:lnB>
                      <a:noFill/>
                    </a:lnB>
                  </a:tcPr>
                </a:tc>
                <a:extLst>
                  <a:ext uri="{0D108BD9-81ED-4DB2-BD59-A6C34878D82A}">
                    <a16:rowId xmlns:a16="http://schemas.microsoft.com/office/drawing/2014/main" val="3817439900"/>
                  </a:ext>
                </a:extLst>
              </a:tr>
              <a:tr h="190500">
                <a:tc>
                  <a:txBody>
                    <a:bodyPr/>
                    <a:lstStyle/>
                    <a:p>
                      <a:endParaRPr lang="en-US"/>
                    </a:p>
                  </a:txBody>
                  <a:tcPr marL="9525" marR="9525" marT="9525" marB="9525" anchor="ctr">
                    <a:lnL>
                      <a:noFill/>
                    </a:lnL>
                    <a:lnR>
                      <a:noFill/>
                    </a:lnR>
                    <a:lnT>
                      <a:noFill/>
                    </a:lnT>
                    <a:lnB>
                      <a:noFill/>
                    </a:lnB>
                  </a:tcPr>
                </a:tc>
                <a:tc>
                  <a:txBody>
                    <a:bodyPr/>
                    <a:lstStyle/>
                    <a:p>
                      <a:endParaRPr lang="en-US"/>
                    </a:p>
                  </a:txBody>
                  <a:tcPr marL="9525" marR="9525" marT="9525" marB="9525" anchor="ctr">
                    <a:lnL>
                      <a:noFill/>
                    </a:lnL>
                    <a:lnR>
                      <a:noFill/>
                    </a:lnR>
                    <a:lnT>
                      <a:noFill/>
                    </a:lnT>
                    <a:lnB>
                      <a:noFill/>
                    </a:lnB>
                  </a:tcPr>
                </a:tc>
                <a:extLst>
                  <a:ext uri="{0D108BD9-81ED-4DB2-BD59-A6C34878D82A}">
                    <a16:rowId xmlns:a16="http://schemas.microsoft.com/office/drawing/2014/main" val="3596801920"/>
                  </a:ext>
                </a:extLst>
              </a:tr>
              <a:tr h="190500">
                <a:tc>
                  <a:txBody>
                    <a:bodyPr/>
                    <a:lstStyle/>
                    <a:p>
                      <a:endParaRPr lang="en-US"/>
                    </a:p>
                  </a:txBody>
                  <a:tcPr marL="9525" marR="9525" marT="9525" marB="9525" anchor="ctr">
                    <a:lnL>
                      <a:noFill/>
                    </a:lnL>
                    <a:lnR>
                      <a:noFill/>
                    </a:lnR>
                    <a:lnT>
                      <a:noFill/>
                    </a:lnT>
                    <a:lnB>
                      <a:noFill/>
                    </a:lnB>
                  </a:tcPr>
                </a:tc>
                <a:tc>
                  <a:txBody>
                    <a:bodyPr/>
                    <a:lstStyle/>
                    <a:p>
                      <a:endParaRPr lang="en-US"/>
                    </a:p>
                  </a:txBody>
                  <a:tcPr marL="9525" marR="9525" marT="9525" marB="9525" anchor="ctr">
                    <a:lnL>
                      <a:noFill/>
                    </a:lnL>
                    <a:lnR>
                      <a:noFill/>
                    </a:lnR>
                    <a:lnT>
                      <a:noFill/>
                    </a:lnT>
                    <a:lnB>
                      <a:noFill/>
                    </a:lnB>
                  </a:tcPr>
                </a:tc>
                <a:extLst>
                  <a:ext uri="{0D108BD9-81ED-4DB2-BD59-A6C34878D82A}">
                    <a16:rowId xmlns:a16="http://schemas.microsoft.com/office/drawing/2014/main" val="4018117436"/>
                  </a:ext>
                </a:extLst>
              </a:tr>
              <a:tr h="190500">
                <a:tc>
                  <a:txBody>
                    <a:bodyPr/>
                    <a:lstStyle/>
                    <a:p>
                      <a:endParaRPr lang="en-US"/>
                    </a:p>
                  </a:txBody>
                  <a:tcPr marL="9525" marR="9525" marT="9525" marB="9525" anchor="ctr">
                    <a:lnL>
                      <a:noFill/>
                    </a:lnL>
                    <a:lnR>
                      <a:noFill/>
                    </a:lnR>
                    <a:lnT>
                      <a:noFill/>
                    </a:lnT>
                    <a:lnB>
                      <a:noFill/>
                    </a:lnB>
                  </a:tcPr>
                </a:tc>
                <a:tc>
                  <a:txBody>
                    <a:bodyPr/>
                    <a:lstStyle/>
                    <a:p>
                      <a:endParaRPr lang="en-US"/>
                    </a:p>
                  </a:txBody>
                  <a:tcPr marL="9525" marR="9525" marT="9525" marB="9525" anchor="ctr">
                    <a:lnL>
                      <a:noFill/>
                    </a:lnL>
                    <a:lnR>
                      <a:noFill/>
                    </a:lnR>
                    <a:lnT>
                      <a:noFill/>
                    </a:lnT>
                    <a:lnB>
                      <a:noFill/>
                    </a:lnB>
                  </a:tcPr>
                </a:tc>
                <a:extLst>
                  <a:ext uri="{0D108BD9-81ED-4DB2-BD59-A6C34878D82A}">
                    <a16:rowId xmlns:a16="http://schemas.microsoft.com/office/drawing/2014/main" val="560798937"/>
                  </a:ext>
                </a:extLst>
              </a:tr>
              <a:tr h="190500">
                <a:tc>
                  <a:txBody>
                    <a:bodyPr/>
                    <a:lstStyle/>
                    <a:p>
                      <a:endParaRPr lang="en-US" dirty="0"/>
                    </a:p>
                  </a:txBody>
                  <a:tcPr marL="9525" marR="9525" marT="9525" marB="9525" anchor="ctr">
                    <a:lnL>
                      <a:noFill/>
                    </a:lnL>
                    <a:lnR>
                      <a:noFill/>
                    </a:lnR>
                    <a:lnT>
                      <a:noFill/>
                    </a:lnT>
                    <a:lnB>
                      <a:noFill/>
                    </a:lnB>
                  </a:tcPr>
                </a:tc>
                <a:tc>
                  <a:txBody>
                    <a:bodyPr/>
                    <a:lstStyle/>
                    <a:p>
                      <a:endParaRPr lang="en-US" dirty="0"/>
                    </a:p>
                  </a:txBody>
                  <a:tcPr marL="9525" marR="9525" marT="9525" marB="9525" anchor="ctr">
                    <a:lnL>
                      <a:noFill/>
                    </a:lnL>
                    <a:lnR>
                      <a:noFill/>
                    </a:lnR>
                    <a:lnT>
                      <a:noFill/>
                    </a:lnT>
                    <a:lnB>
                      <a:noFill/>
                    </a:lnB>
                  </a:tcPr>
                </a:tc>
                <a:extLst>
                  <a:ext uri="{0D108BD9-81ED-4DB2-BD59-A6C34878D82A}">
                    <a16:rowId xmlns:a16="http://schemas.microsoft.com/office/drawing/2014/main" val="941500329"/>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26509149"/>
              </p:ext>
            </p:extLst>
          </p:nvPr>
        </p:nvGraphicFramePr>
        <p:xfrm>
          <a:off x="2115708" y="3487659"/>
          <a:ext cx="8270238" cy="2749367"/>
        </p:xfrm>
        <a:graphic>
          <a:graphicData uri="http://schemas.openxmlformats.org/drawingml/2006/table">
            <a:tbl>
              <a:tblPr firstRow="1" bandRow="1">
                <a:tableStyleId>{F5AB1C69-6EDB-4FF4-983F-18BD219EF322}</a:tableStyleId>
              </a:tblPr>
              <a:tblGrid>
                <a:gridCol w="626440">
                  <a:extLst>
                    <a:ext uri="{9D8B030D-6E8A-4147-A177-3AD203B41FA5}">
                      <a16:colId xmlns:a16="http://schemas.microsoft.com/office/drawing/2014/main" val="1090012274"/>
                    </a:ext>
                  </a:extLst>
                </a:gridCol>
                <a:gridCol w="4887052">
                  <a:extLst>
                    <a:ext uri="{9D8B030D-6E8A-4147-A177-3AD203B41FA5}">
                      <a16:colId xmlns:a16="http://schemas.microsoft.com/office/drawing/2014/main" val="2671199993"/>
                    </a:ext>
                  </a:extLst>
                </a:gridCol>
                <a:gridCol w="2756746">
                  <a:extLst>
                    <a:ext uri="{9D8B030D-6E8A-4147-A177-3AD203B41FA5}">
                      <a16:colId xmlns:a16="http://schemas.microsoft.com/office/drawing/2014/main" val="837795712"/>
                    </a:ext>
                  </a:extLst>
                </a:gridCol>
              </a:tblGrid>
              <a:tr h="1048487">
                <a:tc>
                  <a:txBody>
                    <a:bodyPr/>
                    <a:lstStyle/>
                    <a:p>
                      <a:pPr algn="ctr"/>
                      <a:r>
                        <a:rPr lang="en-US" dirty="0">
                          <a:effectLst/>
                          <a:latin typeface="Arial" panose="020B0604020202020204" pitchFamily="34" charset="0"/>
                          <a:cs typeface="Arial" panose="020B0604020202020204" pitchFamily="34" charset="0"/>
                        </a:rPr>
                        <a:t>№</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mn-MN" dirty="0" smtClean="0">
                          <a:effectLst/>
                          <a:latin typeface="Arial" panose="020B0604020202020204" pitchFamily="34" charset="0"/>
                          <a:cs typeface="Arial" panose="020B0604020202020204" pitchFamily="34" charset="0"/>
                        </a:rPr>
                        <a:t>Газар ашиглах зориулалт</a:t>
                      </a:r>
                    </a:p>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mn-MN" dirty="0" smtClean="0">
                          <a:effectLst/>
                          <a:latin typeface="Arial" panose="020B0604020202020204" pitchFamily="34" charset="0"/>
                          <a:cs typeface="Arial" panose="020B0604020202020204" pitchFamily="34" charset="0"/>
                        </a:rPr>
                        <a:t>Суурь үнэлгээ (сая.төг)</a:t>
                      </a:r>
                    </a:p>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29976389"/>
                  </a:ext>
                </a:extLst>
              </a:tr>
              <a:tr h="425220">
                <a:tc>
                  <a:txBody>
                    <a:bodyPr/>
                    <a:lstStyle/>
                    <a:p>
                      <a:pPr algn="ctr"/>
                      <a:r>
                        <a:rPr lang="en-US" dirty="0">
                          <a:effectLst/>
                          <a:latin typeface="Arial" panose="020B0604020202020204" pitchFamily="34" charset="0"/>
                          <a:cs typeface="Arial" panose="020B0604020202020204" pitchFamily="34" charset="0"/>
                        </a:rPr>
                        <a:t>1.</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Гэр бүлийн хэрэгцээний</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14.0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953697653"/>
                  </a:ext>
                </a:extLst>
              </a:tr>
              <a:tr h="425220">
                <a:tc>
                  <a:txBody>
                    <a:bodyPr/>
                    <a:lstStyle/>
                    <a:p>
                      <a:pPr algn="ctr"/>
                      <a:r>
                        <a:rPr lang="en-US" dirty="0">
                          <a:effectLst/>
                          <a:latin typeface="Arial" panose="020B0604020202020204" pitchFamily="34" charset="0"/>
                          <a:cs typeface="Arial" panose="020B0604020202020204" pitchFamily="34" charset="0"/>
                        </a:rPr>
                        <a:t>2.</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Худалдаа, бүх төрлийн үйлчилгээний</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20.0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251823847"/>
                  </a:ext>
                </a:extLst>
              </a:tr>
              <a:tr h="425220">
                <a:tc>
                  <a:txBody>
                    <a:bodyPr/>
                    <a:lstStyle/>
                    <a:p>
                      <a:pPr algn="ctr"/>
                      <a:r>
                        <a:rPr lang="en-US" dirty="0">
                          <a:effectLst/>
                          <a:latin typeface="Arial" panose="020B0604020202020204" pitchFamily="34" charset="0"/>
                          <a:cs typeface="Arial" panose="020B0604020202020204" pitchFamily="34" charset="0"/>
                        </a:rPr>
                        <a:t>3.</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ХАА-гаас бусад үйлдвэрлэл</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16.0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134191546"/>
                  </a:ext>
                </a:extLst>
              </a:tr>
              <a:tr h="425220">
                <a:tc>
                  <a:txBody>
                    <a:bodyPr/>
                    <a:lstStyle/>
                    <a:p>
                      <a:pPr algn="ctr"/>
                      <a:r>
                        <a:rPr lang="en-US" dirty="0">
                          <a:effectLst/>
                          <a:latin typeface="Arial" panose="020B0604020202020204" pitchFamily="34" charset="0"/>
                          <a:cs typeface="Arial" panose="020B0604020202020204" pitchFamily="34" charset="0"/>
                        </a:rPr>
                        <a:t>4.</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ХАА-н үйлдвэрлэл</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12.0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134881606"/>
                  </a:ext>
                </a:extLst>
              </a:tr>
            </a:tbl>
          </a:graphicData>
        </a:graphic>
      </p:graphicFrame>
      <p:sp>
        <p:nvSpPr>
          <p:cNvPr id="7" name="Rectangle 6"/>
          <p:cNvSpPr/>
          <p:nvPr/>
        </p:nvSpPr>
        <p:spPr>
          <a:xfrm>
            <a:off x="1780580" y="2598094"/>
            <a:ext cx="8798257" cy="1138773"/>
          </a:xfrm>
          <a:prstGeom prst="rect">
            <a:avLst/>
          </a:prstGeom>
        </p:spPr>
        <p:txBody>
          <a:bodyPr wrap="square">
            <a:spAutoFit/>
          </a:bodyPr>
          <a:lstStyle/>
          <a:p>
            <a:pPr lvl="0" algn="ctr" defTabSz="914400" eaLnBrk="0" fontAlgn="base" hangingPunct="0">
              <a:spcBef>
                <a:spcPct val="0"/>
              </a:spcBef>
              <a:spcAft>
                <a:spcPct val="0"/>
              </a:spcAft>
            </a:pPr>
            <a:r>
              <a:rPr lang="en-US" altLang="en-US" sz="1600" b="1" dirty="0">
                <a:solidFill>
                  <a:schemeClr val="bg1"/>
                </a:solidFill>
                <a:latin typeface="Arial" panose="020B0604020202020204" pitchFamily="34" charset="0"/>
              </a:rPr>
              <a:t>БУСАД СУМЫН ТӨВ (ХОТ, ТОСГОН, БУСАД СУУРИНЫ ГАЗАР)-ИЙН ГАЗРЫН ҮНЭЛГЭЭНИЙ ЗЭРЭГЛЭЛ, 1 ГА ГАЗРЫН СУУРЬ ҮНЭЛГЭЭ</a:t>
            </a:r>
            <a:endParaRPr lang="en-US" altLang="en-US" sz="1600" dirty="0">
              <a:solidFill>
                <a:schemeClr val="bg1"/>
              </a:solidFill>
              <a:latin typeface="Arial" panose="020B0604020202020204" pitchFamily="34" charset="0"/>
            </a:endParaRPr>
          </a:p>
          <a:p>
            <a:pPr lvl="0" algn="ctr" defTabSz="914400" eaLnBrk="0" fontAlgn="base" hangingPunct="0">
              <a:spcBef>
                <a:spcPct val="0"/>
              </a:spcBef>
              <a:spcAft>
                <a:spcPct val="0"/>
              </a:spcAft>
            </a:pPr>
            <a:r>
              <a:rPr lang="en-US" altLang="en-US" dirty="0">
                <a:latin typeface="Arial" panose="020B0604020202020204" pitchFamily="34" charset="0"/>
              </a:rPr>
              <a:t> </a:t>
            </a:r>
          </a:p>
          <a:p>
            <a:pPr lvl="0" algn="ctr" defTabSz="914400" eaLnBrk="0" fontAlgn="base" hangingPunct="0">
              <a:spcBef>
                <a:spcPct val="0"/>
              </a:spcBef>
              <a:spcAft>
                <a:spcPct val="0"/>
              </a:spcAft>
            </a:pPr>
            <a:r>
              <a:rPr lang="en-US" altLang="en-US" dirty="0">
                <a:latin typeface="Arial" panose="020B0604020202020204" pitchFamily="34" charset="0"/>
              </a:rPr>
              <a:t> </a:t>
            </a:r>
            <a:endParaRPr lang="en-US" dirty="0"/>
          </a:p>
        </p:txBody>
      </p:sp>
    </p:spTree>
    <p:extLst>
      <p:ext uri="{BB962C8B-B14F-4D97-AF65-F5344CB8AC3E}">
        <p14:creationId xmlns:p14="http://schemas.microsoft.com/office/powerpoint/2010/main" val="2783143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2023" y="1801505"/>
            <a:ext cx="6408706" cy="4273242"/>
          </a:xfrm>
        </p:spPr>
      </p:pic>
      <p:sp>
        <p:nvSpPr>
          <p:cNvPr id="5" name="Content Placeholder 2"/>
          <p:cNvSpPr txBox="1">
            <a:spLocks/>
          </p:cNvSpPr>
          <p:nvPr/>
        </p:nvSpPr>
        <p:spPr>
          <a:xfrm>
            <a:off x="1776033" y="313898"/>
            <a:ext cx="8534400" cy="1282890"/>
          </a:xfrm>
          <a:prstGeom prst="rect">
            <a:avLst/>
          </a:prstGeom>
        </p:spPr>
        <p:txBody>
          <a:bodyPr vert="horz" lIns="91440" tIns="45720" rIns="91440" bIns="45720" rtlCol="0" anchor="ctr">
            <a:normAutofit fontScale="85000" lnSpcReduction="2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gn="just">
              <a:buNone/>
            </a:pPr>
            <a:r>
              <a:rPr lang="mn-MN" dirty="0" smtClean="0">
                <a:solidFill>
                  <a:schemeClr val="bg1"/>
                </a:solidFill>
                <a:latin typeface="Arial" panose="020B0604020202020204" pitchFamily="34" charset="0"/>
                <a:cs typeface="Arial" panose="020B0604020202020204" pitchFamily="34" charset="0"/>
              </a:rPr>
              <a:t>Сумын ИТХ-н 2018 оны 12 дугаар 19-ны өдрийн 11 дүгээр тогтоолоор </a:t>
            </a:r>
            <a:r>
              <a:rPr lang="mn-MN" dirty="0">
                <a:solidFill>
                  <a:schemeClr val="bg1"/>
                </a:solidFill>
                <a:latin typeface="Arial" panose="020B0604020202020204" pitchFamily="34" charset="0"/>
                <a:cs typeface="Arial" panose="020B0604020202020204" pitchFamily="34" charset="0"/>
              </a:rPr>
              <a:t>Баянтал сумын газрын үнэлгээний бүсчлэл, хил </a:t>
            </a:r>
            <a:r>
              <a:rPr lang="mn-MN" dirty="0" smtClean="0">
                <a:solidFill>
                  <a:schemeClr val="bg1"/>
                </a:solidFill>
                <a:latin typeface="Arial" panose="020B0604020202020204" pitchFamily="34" charset="0"/>
                <a:cs typeface="Arial" panose="020B0604020202020204" pitchFamily="34" charset="0"/>
              </a:rPr>
              <a:t>зааг, газрын </a:t>
            </a:r>
            <a:r>
              <a:rPr lang="mn-MN" dirty="0">
                <a:solidFill>
                  <a:schemeClr val="bg1"/>
                </a:solidFill>
                <a:latin typeface="Arial" panose="020B0604020202020204" pitchFamily="34" charset="0"/>
                <a:cs typeface="Arial" panose="020B0604020202020204" pitchFamily="34" charset="0"/>
              </a:rPr>
              <a:t>төлбөрийн хувь хэмжээг шинэчлэн </a:t>
            </a:r>
            <a:r>
              <a:rPr lang="mn-MN" dirty="0" smtClean="0">
                <a:solidFill>
                  <a:schemeClr val="bg1"/>
                </a:solidFill>
                <a:latin typeface="Arial" panose="020B0604020202020204" pitchFamily="34" charset="0"/>
                <a:cs typeface="Arial" panose="020B0604020202020204" pitchFamily="34" charset="0"/>
              </a:rPr>
              <a:t>батлан хууль эрх зүйн яаманд бүртгүүлэн мөрдлөг болгон ажиллаж байна. </a:t>
            </a:r>
            <a:endParaRPr lang="en-US" dirty="0">
              <a:solidFill>
                <a:schemeClr val="bg1"/>
              </a:solidFill>
              <a:latin typeface="Arial" panose="020B0604020202020204" pitchFamily="34" charset="0"/>
              <a:cs typeface="Arial" panose="020B0604020202020204" pitchFamily="34" charset="0"/>
            </a:endParaRPr>
          </a:p>
          <a:p>
            <a:pPr marL="0" indent="0" algn="just">
              <a:buFont typeface="Wingdings 3" panose="05040102010807070707" pitchFamily="18" charset="2"/>
              <a:buNone/>
            </a:pPr>
            <a:r>
              <a:rPr lang="mn-MN" b="1" dirty="0" smtClean="0">
                <a:solidFill>
                  <a:schemeClr val="bg1"/>
                </a:solidFill>
                <a:latin typeface="Arial" panose="020B0604020202020204" pitchFamily="34" charset="0"/>
                <a:cs typeface="Arial" panose="020B0604020202020204" pitchFamily="34" charset="0"/>
              </a:rPr>
              <a:t> </a:t>
            </a:r>
            <a:endParaRPr lang="mn-MN" sz="16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1128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03079" y="442618"/>
            <a:ext cx="8534400" cy="892552"/>
          </a:xfrm>
          <a:prstGeom prst="rect">
            <a:avLst/>
          </a:prstGeom>
        </p:spPr>
        <p:txBody>
          <a:bodyPr wrap="square">
            <a:spAutoFit/>
          </a:bodyPr>
          <a:lstStyle/>
          <a:p>
            <a:pPr lvl="0" algn="ctr" defTabSz="914400" eaLnBrk="0" fontAlgn="base" hangingPunct="0">
              <a:spcBef>
                <a:spcPct val="0"/>
              </a:spcBef>
              <a:spcAft>
                <a:spcPct val="0"/>
              </a:spcAft>
            </a:pPr>
            <a:r>
              <a:rPr lang="en-US" altLang="en-US" sz="1600" b="1" dirty="0">
                <a:solidFill>
                  <a:schemeClr val="bg1"/>
                </a:solidFill>
                <a:latin typeface="Arial" panose="020B0604020202020204" pitchFamily="34" charset="0"/>
              </a:rPr>
              <a:t>БУСАД СУМЫН ТӨВ (ХОТ, ТОСГОН, БУСАД СУУРИНЫ ГАЗАР)-ИЙН ГАЗРЫН ҮНЭЛГЭЭНИЙ ЗЭРЭГЛЭЛ, 1 ГА ГАЗРЫН СУУРЬ ҮНЭЛГЭЭ</a:t>
            </a:r>
            <a:endParaRPr lang="en-US" altLang="en-US" sz="1600" dirty="0">
              <a:solidFill>
                <a:schemeClr val="bg1"/>
              </a:solidFill>
              <a:latin typeface="Arial" panose="020B0604020202020204" pitchFamily="34" charset="0"/>
            </a:endParaRPr>
          </a:p>
          <a:p>
            <a:pPr marL="0" lvl="0" indent="0" algn="ctr" defTabSz="914400" eaLnBrk="0" fontAlgn="base" hangingPunct="0">
              <a:spcBef>
                <a:spcPct val="0"/>
              </a:spcBef>
              <a:spcAft>
                <a:spcPct val="0"/>
              </a:spcAft>
              <a:buNone/>
            </a:pPr>
            <a:r>
              <a:rPr lang="en-US" altLang="en-US" dirty="0">
                <a:latin typeface="Arial" panose="020B0604020202020204" pitchFamily="34" charset="0"/>
              </a:rPr>
              <a:t>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070213158"/>
              </p:ext>
            </p:extLst>
          </p:nvPr>
        </p:nvGraphicFramePr>
        <p:xfrm>
          <a:off x="1938287" y="1085653"/>
          <a:ext cx="8270238" cy="2615280"/>
        </p:xfrm>
        <a:graphic>
          <a:graphicData uri="http://schemas.openxmlformats.org/drawingml/2006/table">
            <a:tbl>
              <a:tblPr firstRow="1" bandRow="1">
                <a:tableStyleId>{F5AB1C69-6EDB-4FF4-983F-18BD219EF322}</a:tableStyleId>
              </a:tblPr>
              <a:tblGrid>
                <a:gridCol w="626440">
                  <a:extLst>
                    <a:ext uri="{9D8B030D-6E8A-4147-A177-3AD203B41FA5}">
                      <a16:colId xmlns:a16="http://schemas.microsoft.com/office/drawing/2014/main" val="1090012274"/>
                    </a:ext>
                  </a:extLst>
                </a:gridCol>
                <a:gridCol w="4887052">
                  <a:extLst>
                    <a:ext uri="{9D8B030D-6E8A-4147-A177-3AD203B41FA5}">
                      <a16:colId xmlns:a16="http://schemas.microsoft.com/office/drawing/2014/main" val="2671199993"/>
                    </a:ext>
                  </a:extLst>
                </a:gridCol>
                <a:gridCol w="2756746">
                  <a:extLst>
                    <a:ext uri="{9D8B030D-6E8A-4147-A177-3AD203B41FA5}">
                      <a16:colId xmlns:a16="http://schemas.microsoft.com/office/drawing/2014/main" val="837795712"/>
                    </a:ext>
                  </a:extLst>
                </a:gridCol>
              </a:tblGrid>
              <a:tr h="661260">
                <a:tc>
                  <a:txBody>
                    <a:bodyPr/>
                    <a:lstStyle/>
                    <a:p>
                      <a:pPr algn="ctr"/>
                      <a:r>
                        <a:rPr lang="en-US" dirty="0">
                          <a:effectLst/>
                          <a:latin typeface="Arial" panose="020B0604020202020204" pitchFamily="34" charset="0"/>
                          <a:cs typeface="Arial" panose="020B0604020202020204" pitchFamily="34" charset="0"/>
                        </a:rPr>
                        <a:t>№</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mn-MN" dirty="0" smtClean="0">
                          <a:effectLst/>
                          <a:latin typeface="Arial" panose="020B0604020202020204" pitchFamily="34" charset="0"/>
                          <a:cs typeface="Arial" panose="020B0604020202020204" pitchFamily="34" charset="0"/>
                        </a:rPr>
                        <a:t>Газар ашиглах зориулалт</a:t>
                      </a:r>
                    </a:p>
                    <a:p>
                      <a:endParaRPr lang="en-US" dirty="0">
                        <a:latin typeface="Arial" panose="020B0604020202020204" pitchFamily="34" charset="0"/>
                        <a:cs typeface="Arial" panose="020B0604020202020204" pitchFamily="34"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mn-MN" dirty="0" smtClean="0">
                          <a:effectLst/>
                          <a:latin typeface="Arial" panose="020B0604020202020204" pitchFamily="34" charset="0"/>
                          <a:cs typeface="Arial" panose="020B0604020202020204" pitchFamily="34" charset="0"/>
                        </a:rPr>
                        <a:t>Суурь үнэлгээ (сая.төг)</a:t>
                      </a:r>
                    </a:p>
                    <a:p>
                      <a:endParaRPr lang="en-US"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29976389"/>
                  </a:ext>
                </a:extLst>
              </a:tr>
              <a:tr h="425220">
                <a:tc>
                  <a:txBody>
                    <a:bodyPr/>
                    <a:lstStyle/>
                    <a:p>
                      <a:pPr algn="ctr"/>
                      <a:r>
                        <a:rPr lang="en-US" dirty="0">
                          <a:effectLst/>
                          <a:latin typeface="Arial" panose="020B0604020202020204" pitchFamily="34" charset="0"/>
                          <a:cs typeface="Arial" panose="020B0604020202020204" pitchFamily="34" charset="0"/>
                        </a:rPr>
                        <a:t>1.</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Гэр бүлийн хэрэгцээний</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14.0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2953697653"/>
                  </a:ext>
                </a:extLst>
              </a:tr>
              <a:tr h="425220">
                <a:tc>
                  <a:txBody>
                    <a:bodyPr/>
                    <a:lstStyle/>
                    <a:p>
                      <a:pPr algn="ctr"/>
                      <a:r>
                        <a:rPr lang="en-US" dirty="0">
                          <a:effectLst/>
                          <a:latin typeface="Arial" panose="020B0604020202020204" pitchFamily="34" charset="0"/>
                          <a:cs typeface="Arial" panose="020B0604020202020204" pitchFamily="34" charset="0"/>
                        </a:rPr>
                        <a:t>2.</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Худалдаа, бүх төрлийн үйлчилгээний</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20.0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4251823847"/>
                  </a:ext>
                </a:extLst>
              </a:tr>
              <a:tr h="425220">
                <a:tc>
                  <a:txBody>
                    <a:bodyPr/>
                    <a:lstStyle/>
                    <a:p>
                      <a:pPr algn="ctr"/>
                      <a:r>
                        <a:rPr lang="en-US" dirty="0">
                          <a:effectLst/>
                          <a:latin typeface="Arial" panose="020B0604020202020204" pitchFamily="34" charset="0"/>
                          <a:cs typeface="Arial" panose="020B0604020202020204" pitchFamily="34" charset="0"/>
                        </a:rPr>
                        <a:t>3.</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ХАА-гаас бусад үйлдвэрлэл</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16.0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1134191546"/>
                  </a:ext>
                </a:extLst>
              </a:tr>
              <a:tr h="425220">
                <a:tc>
                  <a:txBody>
                    <a:bodyPr/>
                    <a:lstStyle/>
                    <a:p>
                      <a:pPr algn="ctr"/>
                      <a:r>
                        <a:rPr lang="en-US" dirty="0">
                          <a:effectLst/>
                          <a:latin typeface="Arial" panose="020B0604020202020204" pitchFamily="34" charset="0"/>
                          <a:cs typeface="Arial" panose="020B0604020202020204" pitchFamily="34" charset="0"/>
                        </a:rPr>
                        <a:t>4.</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r>
                        <a:rPr lang="mn-MN" dirty="0">
                          <a:effectLst/>
                          <a:latin typeface="Arial" panose="020B0604020202020204" pitchFamily="34" charset="0"/>
                          <a:cs typeface="Arial" panose="020B0604020202020204" pitchFamily="34" charset="0"/>
                        </a:rPr>
                        <a:t>ХАА-н үйлдвэрлэл</a:t>
                      </a:r>
                      <a:endParaRPr lang="mn-MN" dirty="0">
                        <a:solidFill>
                          <a:schemeClr val="bg1"/>
                        </a:solidFill>
                        <a:effectLst/>
                        <a:latin typeface="Arial" panose="020B0604020202020204" pitchFamily="34" charset="0"/>
                        <a:cs typeface="Arial" panose="020B0604020202020204" pitchFamily="34" charset="0"/>
                      </a:endParaRPr>
                    </a:p>
                  </a:txBody>
                  <a:tcPr marL="9525" marR="9525" marT="9525" marB="9525" anchor="ctr"/>
                </a:tc>
                <a:tc>
                  <a:txBody>
                    <a:bodyPr/>
                    <a:lstStyle/>
                    <a:p>
                      <a:pPr algn="ctr"/>
                      <a:r>
                        <a:rPr lang="en-US" dirty="0">
                          <a:effectLst/>
                          <a:latin typeface="Arial" panose="020B0604020202020204" pitchFamily="34" charset="0"/>
                          <a:cs typeface="Arial" panose="020B0604020202020204" pitchFamily="34" charset="0"/>
                        </a:rPr>
                        <a:t>12.0</a:t>
                      </a:r>
                      <a:endParaRPr lang="en-US" dirty="0">
                        <a:solidFill>
                          <a:schemeClr val="bg1"/>
                        </a:solidFill>
                        <a:effectLst/>
                        <a:latin typeface="Arial" panose="020B0604020202020204" pitchFamily="34" charset="0"/>
                        <a:cs typeface="Arial" panose="020B0604020202020204" pitchFamily="34" charset="0"/>
                      </a:endParaRPr>
                    </a:p>
                  </a:txBody>
                  <a:tcPr marL="9525" marR="9525" marT="9525" marB="9525" anchor="ctr"/>
                </a:tc>
                <a:extLst>
                  <a:ext uri="{0D108BD9-81ED-4DB2-BD59-A6C34878D82A}">
                    <a16:rowId xmlns:a16="http://schemas.microsoft.com/office/drawing/2014/main" val="3134881606"/>
                  </a:ext>
                </a:extLst>
              </a:tr>
            </a:tbl>
          </a:graphicData>
        </a:graphic>
      </p:graphicFrame>
      <p:sp>
        <p:nvSpPr>
          <p:cNvPr id="7" name="Rectangle 6"/>
          <p:cNvSpPr/>
          <p:nvPr/>
        </p:nvSpPr>
        <p:spPr>
          <a:xfrm>
            <a:off x="363793" y="3813757"/>
            <a:ext cx="7143135" cy="923330"/>
          </a:xfrm>
          <a:prstGeom prst="rect">
            <a:avLst/>
          </a:prstGeom>
        </p:spPr>
        <p:txBody>
          <a:bodyPr wrap="square">
            <a:spAutoFit/>
          </a:bodyPr>
          <a:lstStyle/>
          <a:p>
            <a:r>
              <a:rPr lang="mn-MN" dirty="0">
                <a:solidFill>
                  <a:schemeClr val="bg1"/>
                </a:solidFill>
                <a:latin typeface="Arial" panose="020B0604020202020204" pitchFamily="34" charset="0"/>
                <a:cs typeface="Arial" panose="020B0604020202020204" pitchFamily="34" charset="0"/>
              </a:rPr>
              <a:t>Сумын ХАА-н </a:t>
            </a:r>
            <a:r>
              <a:rPr lang="mn-MN" dirty="0" smtClean="0">
                <a:solidFill>
                  <a:schemeClr val="bg1"/>
                </a:solidFill>
                <a:latin typeface="Arial" panose="020B0604020202020204" pitchFamily="34" charset="0"/>
                <a:cs typeface="Arial" panose="020B0604020202020204" pitchFamily="34" charset="0"/>
              </a:rPr>
              <a:t>үйлдвэрлэлийн газрын 1 га газрын газрын төлбөрийн хувь </a:t>
            </a:r>
            <a:r>
              <a:rPr lang="mn-MN" dirty="0">
                <a:solidFill>
                  <a:schemeClr val="bg1"/>
                </a:solidFill>
                <a:latin typeface="Arial" panose="020B0604020202020204" pitchFamily="34" charset="0"/>
                <a:cs typeface="Arial" panose="020B0604020202020204" pitchFamily="34" charset="0"/>
              </a:rPr>
              <a:t>хэмжээ нь 1-р бүсд </a:t>
            </a:r>
            <a:r>
              <a:rPr lang="mn-MN" dirty="0" smtClean="0">
                <a:solidFill>
                  <a:schemeClr val="bg1"/>
                </a:solidFill>
                <a:latin typeface="Arial" panose="020B0604020202020204" pitchFamily="34" charset="0"/>
                <a:cs typeface="Arial" panose="020B0604020202020204" pitchFamily="34" charset="0"/>
              </a:rPr>
              <a:t>0,6, </a:t>
            </a:r>
            <a:r>
              <a:rPr lang="mn-MN" dirty="0">
                <a:solidFill>
                  <a:schemeClr val="bg1"/>
                </a:solidFill>
                <a:latin typeface="Arial" panose="020B0604020202020204" pitchFamily="34" charset="0"/>
                <a:cs typeface="Arial" panose="020B0604020202020204" pitchFamily="34" charset="0"/>
              </a:rPr>
              <a:t>2-р </a:t>
            </a:r>
            <a:r>
              <a:rPr lang="mn-MN" u="sng" dirty="0">
                <a:solidFill>
                  <a:schemeClr val="bg1"/>
                </a:solidFill>
                <a:latin typeface="Arial" panose="020B0604020202020204" pitchFamily="34" charset="0"/>
                <a:cs typeface="Arial" panose="020B0604020202020204" pitchFamily="34" charset="0"/>
              </a:rPr>
              <a:t>бүсд </a:t>
            </a:r>
            <a:r>
              <a:rPr lang="mn-MN" u="sng" dirty="0" smtClean="0">
                <a:solidFill>
                  <a:schemeClr val="bg1"/>
                </a:solidFill>
                <a:latin typeface="Arial" panose="020B0604020202020204" pitchFamily="34" charset="0"/>
                <a:cs typeface="Arial" panose="020B0604020202020204" pitchFamily="34" charset="0"/>
              </a:rPr>
              <a:t>0,5 </a:t>
            </a:r>
            <a:r>
              <a:rPr lang="mn-MN" u="sng" dirty="0">
                <a:solidFill>
                  <a:schemeClr val="bg1"/>
                </a:solidFill>
                <a:latin typeface="Arial" panose="020B0604020202020204" pitchFamily="34" charset="0"/>
                <a:cs typeface="Arial" panose="020B0604020202020204" pitchFamily="34" charset="0"/>
              </a:rPr>
              <a:t>байхаар </a:t>
            </a:r>
            <a:r>
              <a:rPr lang="mn-MN" dirty="0">
                <a:solidFill>
                  <a:schemeClr val="bg1"/>
                </a:solidFill>
                <a:latin typeface="Arial" panose="020B0604020202020204" pitchFamily="34" charset="0"/>
                <a:cs typeface="Arial" panose="020B0604020202020204" pitchFamily="34" charset="0"/>
              </a:rPr>
              <a:t>батлагдсан байна.</a:t>
            </a:r>
            <a:endParaRPr lang="en-US"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604684" y="4864424"/>
            <a:ext cx="10781070" cy="1200329"/>
          </a:xfrm>
          <a:prstGeom prst="rect">
            <a:avLst/>
          </a:prstGeom>
        </p:spPr>
        <p:txBody>
          <a:bodyPr wrap="square">
            <a:spAutoFit/>
          </a:bodyPr>
          <a:lstStyle/>
          <a:p>
            <a:r>
              <a:rPr lang="mn-MN" i="1" dirty="0" smtClean="0">
                <a:solidFill>
                  <a:schemeClr val="bg1"/>
                </a:solidFill>
                <a:latin typeface="Arial" panose="020B0604020202020204" pitchFamily="34" charset="0"/>
                <a:cs typeface="Arial" panose="020B0604020202020204" pitchFamily="34" charset="0"/>
              </a:rPr>
              <a:t>Жишээ 1: Иргэн </a:t>
            </a:r>
            <a:r>
              <a:rPr lang="mn-MN" i="1" dirty="0">
                <a:solidFill>
                  <a:schemeClr val="bg1"/>
                </a:solidFill>
                <a:latin typeface="Arial" panose="020B0604020202020204" pitchFamily="34" charset="0"/>
                <a:cs typeface="Arial" panose="020B0604020202020204" pitchFamily="34" charset="0"/>
              </a:rPr>
              <a:t>Б хаваржааны 700м2  газартай ба үүний газрын төлбөрийг тооцож ногдуулая</a:t>
            </a:r>
            <a:r>
              <a:rPr lang="mn-MN" i="1" dirty="0" smtClean="0">
                <a:solidFill>
                  <a:schemeClr val="bg1"/>
                </a:solidFill>
                <a:latin typeface="Arial" panose="020B0604020202020204" pitchFamily="34" charset="0"/>
                <a:cs typeface="Arial" panose="020B0604020202020204" pitchFamily="34" charset="0"/>
              </a:rPr>
              <a:t>. 1-р бүсд </a:t>
            </a:r>
            <a:endParaRPr lang="mn-MN" i="1" dirty="0">
              <a:solidFill>
                <a:schemeClr val="bg1"/>
              </a:solidFill>
              <a:latin typeface="Arial" panose="020B0604020202020204" pitchFamily="34" charset="0"/>
              <a:cs typeface="Arial" panose="020B0604020202020204" pitchFamily="34" charset="0"/>
            </a:endParaRPr>
          </a:p>
          <a:p>
            <a:r>
              <a:rPr lang="mn-MN" i="1" dirty="0">
                <a:solidFill>
                  <a:schemeClr val="bg1"/>
                </a:solidFill>
                <a:latin typeface="Arial" panose="020B0604020202020204" pitchFamily="34" charset="0"/>
                <a:cs typeface="Arial" panose="020B0604020202020204" pitchFamily="34" charset="0"/>
              </a:rPr>
              <a:t>Суурь үнэ 12,000,000 сая.төг * 0,6%</a:t>
            </a:r>
            <a:r>
              <a:rPr lang="en-US" i="1" dirty="0">
                <a:solidFill>
                  <a:schemeClr val="bg1"/>
                </a:solidFill>
                <a:latin typeface="Arial" panose="020B0604020202020204" pitchFamily="34" charset="0"/>
                <a:cs typeface="Arial" panose="020B0604020202020204" pitchFamily="34" charset="0"/>
              </a:rPr>
              <a:t>=</a:t>
            </a:r>
            <a:r>
              <a:rPr lang="mn-MN" i="1" dirty="0">
                <a:solidFill>
                  <a:schemeClr val="bg1"/>
                </a:solidFill>
                <a:latin typeface="Arial" panose="020B0604020202020204" pitchFamily="34" charset="0"/>
                <a:cs typeface="Arial" panose="020B0604020202020204" pitchFamily="34" charset="0"/>
              </a:rPr>
              <a:t>72000 /1га газрын үнэ/ </a:t>
            </a:r>
          </a:p>
          <a:p>
            <a:r>
              <a:rPr lang="mn-MN" i="1" dirty="0" smtClean="0">
                <a:solidFill>
                  <a:schemeClr val="bg1"/>
                </a:solidFill>
                <a:latin typeface="Arial" panose="020B0604020202020204" pitchFamily="34" charset="0"/>
                <a:cs typeface="Arial" panose="020B0604020202020204" pitchFamily="34" charset="0"/>
              </a:rPr>
              <a:t>72000</a:t>
            </a:r>
            <a:r>
              <a:rPr lang="mn-MN" dirty="0">
                <a:solidFill>
                  <a:schemeClr val="bg1"/>
                </a:solidFill>
                <a:latin typeface="Arial" panose="020B0604020202020204" pitchFamily="34" charset="0"/>
                <a:cs typeface="Arial" panose="020B0604020202020204" pitchFamily="34" charset="0"/>
              </a:rPr>
              <a:t>÷</a:t>
            </a:r>
            <a:r>
              <a:rPr lang="mn-MN" i="1" dirty="0" smtClean="0">
                <a:solidFill>
                  <a:schemeClr val="bg1"/>
                </a:solidFill>
                <a:latin typeface="Arial" panose="020B0604020202020204" pitchFamily="34" charset="0"/>
                <a:cs typeface="Arial" panose="020B0604020202020204" pitchFamily="34" charset="0"/>
              </a:rPr>
              <a:t>10000</a:t>
            </a:r>
            <a:r>
              <a:rPr lang="en-US" i="1" dirty="0">
                <a:solidFill>
                  <a:schemeClr val="bg1"/>
                </a:solidFill>
                <a:latin typeface="Arial" panose="020B0604020202020204" pitchFamily="34" charset="0"/>
                <a:cs typeface="Arial" panose="020B0604020202020204" pitchFamily="34" charset="0"/>
              </a:rPr>
              <a:t>=</a:t>
            </a:r>
            <a:r>
              <a:rPr lang="mn-MN" i="1" dirty="0">
                <a:solidFill>
                  <a:schemeClr val="bg1"/>
                </a:solidFill>
                <a:latin typeface="Arial" panose="020B0604020202020204" pitchFamily="34" charset="0"/>
                <a:cs typeface="Arial" panose="020B0604020202020204" pitchFamily="34" charset="0"/>
              </a:rPr>
              <a:t> 7.2 төг / 1 м2 газрын үнэ  * 700 </a:t>
            </a:r>
            <a:r>
              <a:rPr lang="en-US" i="1" dirty="0">
                <a:solidFill>
                  <a:schemeClr val="bg1"/>
                </a:solidFill>
                <a:latin typeface="Arial" panose="020B0604020202020204" pitchFamily="34" charset="0"/>
                <a:cs typeface="Arial" panose="020B0604020202020204" pitchFamily="34" charset="0"/>
              </a:rPr>
              <a:t>=</a:t>
            </a:r>
            <a:r>
              <a:rPr lang="mn-MN" i="1" dirty="0">
                <a:solidFill>
                  <a:schemeClr val="bg1"/>
                </a:solidFill>
                <a:latin typeface="Arial" panose="020B0604020202020204" pitchFamily="34" charset="0"/>
                <a:cs typeface="Arial" panose="020B0604020202020204" pitchFamily="34" charset="0"/>
              </a:rPr>
              <a:t> 5040 төг / газрын төлбөр/</a:t>
            </a:r>
          </a:p>
        </p:txBody>
      </p:sp>
    </p:spTree>
    <p:extLst>
      <p:ext uri="{BB962C8B-B14F-4D97-AF65-F5344CB8AC3E}">
        <p14:creationId xmlns:p14="http://schemas.microsoft.com/office/powerpoint/2010/main" val="35216711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51478" y="556770"/>
            <a:ext cx="10834277" cy="707886"/>
          </a:xfrm>
          <a:prstGeom prst="rect">
            <a:avLst/>
          </a:prstGeom>
        </p:spPr>
        <p:txBody>
          <a:bodyPr wrap="square">
            <a:spAutoFit/>
          </a:bodyPr>
          <a:lstStyle/>
          <a:p>
            <a:r>
              <a:rPr lang="mn-MN" dirty="0">
                <a:solidFill>
                  <a:schemeClr val="bg1"/>
                </a:solidFill>
                <a:latin typeface="Arial" panose="020B0604020202020204" pitchFamily="34" charset="0"/>
                <a:cs typeface="Arial" panose="020B0604020202020204" pitchFamily="34" charset="0"/>
              </a:rPr>
              <a:t>Сумын </a:t>
            </a:r>
            <a:r>
              <a:rPr lang="mn-MN" dirty="0" smtClean="0">
                <a:solidFill>
                  <a:schemeClr val="bg1"/>
                </a:solidFill>
                <a:latin typeface="Arial" panose="020B0604020202020204" pitchFamily="34" charset="0"/>
                <a:cs typeface="Arial" panose="020B0604020202020204" pitchFamily="34" charset="0"/>
              </a:rPr>
              <a:t>ХАА-гаас бусад үйлдвэрлэлийн газрын 1 га газрын газрын төлбөрийн хувь </a:t>
            </a:r>
            <a:r>
              <a:rPr lang="mn-MN" dirty="0">
                <a:solidFill>
                  <a:schemeClr val="bg1"/>
                </a:solidFill>
                <a:latin typeface="Arial" panose="020B0604020202020204" pitchFamily="34" charset="0"/>
                <a:cs typeface="Arial" panose="020B0604020202020204" pitchFamily="34" charset="0"/>
              </a:rPr>
              <a:t>хэмжээ нь 1-р бүсд </a:t>
            </a:r>
            <a:r>
              <a:rPr lang="mn-MN" dirty="0" smtClean="0">
                <a:solidFill>
                  <a:schemeClr val="bg1"/>
                </a:solidFill>
                <a:latin typeface="Arial" panose="020B0604020202020204" pitchFamily="34" charset="0"/>
                <a:cs typeface="Arial" panose="020B0604020202020204" pitchFamily="34" charset="0"/>
              </a:rPr>
              <a:t>1 , </a:t>
            </a:r>
            <a:r>
              <a:rPr lang="mn-MN" dirty="0">
                <a:solidFill>
                  <a:schemeClr val="bg1"/>
                </a:solidFill>
                <a:latin typeface="Arial" panose="020B0604020202020204" pitchFamily="34" charset="0"/>
                <a:cs typeface="Arial" panose="020B0604020202020204" pitchFamily="34" charset="0"/>
              </a:rPr>
              <a:t>2-р </a:t>
            </a:r>
            <a:r>
              <a:rPr lang="mn-MN" u="sng" dirty="0">
                <a:solidFill>
                  <a:schemeClr val="bg1"/>
                </a:solidFill>
                <a:latin typeface="Arial" panose="020B0604020202020204" pitchFamily="34" charset="0"/>
                <a:cs typeface="Arial" panose="020B0604020202020204" pitchFamily="34" charset="0"/>
              </a:rPr>
              <a:t>бүсд </a:t>
            </a:r>
            <a:r>
              <a:rPr lang="mn-MN" u="sng" dirty="0" smtClean="0">
                <a:solidFill>
                  <a:schemeClr val="bg1"/>
                </a:solidFill>
                <a:latin typeface="Arial" panose="020B0604020202020204" pitchFamily="34" charset="0"/>
                <a:cs typeface="Arial" panose="020B0604020202020204" pitchFamily="34" charset="0"/>
              </a:rPr>
              <a:t>0,9 </a:t>
            </a:r>
            <a:r>
              <a:rPr lang="mn-MN" u="sng" dirty="0">
                <a:solidFill>
                  <a:schemeClr val="bg1"/>
                </a:solidFill>
                <a:latin typeface="Arial" panose="020B0604020202020204" pitchFamily="34" charset="0"/>
                <a:cs typeface="Arial" panose="020B0604020202020204" pitchFamily="34" charset="0"/>
              </a:rPr>
              <a:t>байхаар </a:t>
            </a:r>
            <a:r>
              <a:rPr lang="mn-MN" dirty="0">
                <a:solidFill>
                  <a:schemeClr val="bg1"/>
                </a:solidFill>
                <a:latin typeface="Arial" panose="020B0604020202020204" pitchFamily="34" charset="0"/>
                <a:cs typeface="Arial" panose="020B0604020202020204" pitchFamily="34" charset="0"/>
              </a:rPr>
              <a:t>батлагдсан байна.</a:t>
            </a:r>
            <a:endParaRPr lang="en-US" dirty="0">
              <a:solidFill>
                <a:schemeClr val="bg1"/>
              </a:solidFill>
              <a:latin typeface="Arial" panose="020B0604020202020204" pitchFamily="34" charset="0"/>
              <a:cs typeface="Arial" panose="020B0604020202020204" pitchFamily="34" charset="0"/>
            </a:endParaRPr>
          </a:p>
        </p:txBody>
      </p:sp>
      <p:sp>
        <p:nvSpPr>
          <p:cNvPr id="5" name="Rectangle 4"/>
          <p:cNvSpPr/>
          <p:nvPr/>
        </p:nvSpPr>
        <p:spPr>
          <a:xfrm>
            <a:off x="1174955" y="1557931"/>
            <a:ext cx="10210800" cy="1477328"/>
          </a:xfrm>
          <a:prstGeom prst="rect">
            <a:avLst/>
          </a:prstGeom>
        </p:spPr>
        <p:txBody>
          <a:bodyPr wrap="square">
            <a:spAutoFit/>
          </a:bodyPr>
          <a:lstStyle/>
          <a:p>
            <a:r>
              <a:rPr lang="mn-MN" dirty="0">
                <a:solidFill>
                  <a:schemeClr val="bg1"/>
                </a:solidFill>
                <a:latin typeface="Arial" panose="020B0604020202020204" pitchFamily="34" charset="0"/>
                <a:cs typeface="Arial" panose="020B0604020202020204" pitchFamily="34" charset="0"/>
              </a:rPr>
              <a:t>Жишээ 2: А ХХК – нь суманд 24га үйлдвэрийн газартай ба үүний жилийн газрын төлбөрийг тооцож ногдуулая. </a:t>
            </a:r>
            <a:r>
              <a:rPr lang="mn-MN" dirty="0" smtClean="0">
                <a:solidFill>
                  <a:schemeClr val="bg1"/>
                </a:solidFill>
                <a:latin typeface="Arial" panose="020B0604020202020204" pitchFamily="34" charset="0"/>
                <a:cs typeface="Arial" panose="020B0604020202020204" pitchFamily="34" charset="0"/>
              </a:rPr>
              <a:t>1-р бүсд </a:t>
            </a:r>
            <a:endParaRPr lang="mn-MN" dirty="0">
              <a:solidFill>
                <a:schemeClr val="bg1"/>
              </a:solidFill>
              <a:latin typeface="Arial" panose="020B0604020202020204" pitchFamily="34" charset="0"/>
              <a:cs typeface="Arial" panose="020B0604020202020204" pitchFamily="34" charset="0"/>
            </a:endParaRPr>
          </a:p>
          <a:p>
            <a:r>
              <a:rPr lang="mn-MN" dirty="0">
                <a:solidFill>
                  <a:schemeClr val="bg1"/>
                </a:solidFill>
                <a:latin typeface="Arial" panose="020B0604020202020204" pitchFamily="34" charset="0"/>
                <a:cs typeface="Arial" panose="020B0604020202020204" pitchFamily="34" charset="0"/>
              </a:rPr>
              <a:t>Суурь үнэ 16,000,000 * 1% </a:t>
            </a:r>
            <a:r>
              <a:rPr lang="en-US" dirty="0">
                <a:solidFill>
                  <a:schemeClr val="bg1"/>
                </a:solidFill>
                <a:latin typeface="Arial" panose="020B0604020202020204" pitchFamily="34" charset="0"/>
                <a:cs typeface="Arial" panose="020B0604020202020204" pitchFamily="34" charset="0"/>
              </a:rPr>
              <a:t>=</a:t>
            </a:r>
            <a:r>
              <a:rPr lang="mn-MN" dirty="0">
                <a:solidFill>
                  <a:schemeClr val="bg1"/>
                </a:solidFill>
                <a:latin typeface="Arial" panose="020B0604020202020204" pitchFamily="34" charset="0"/>
                <a:cs typeface="Arial" panose="020B0604020202020204" pitchFamily="34" charset="0"/>
              </a:rPr>
              <a:t> 160000 мян,төг /1га газрын үнэ/ </a:t>
            </a:r>
          </a:p>
          <a:p>
            <a:r>
              <a:rPr lang="mn-MN" dirty="0">
                <a:solidFill>
                  <a:schemeClr val="bg1"/>
                </a:solidFill>
                <a:latin typeface="Arial" panose="020B0604020202020204" pitchFamily="34" charset="0"/>
                <a:cs typeface="Arial" panose="020B0604020202020204" pitchFamily="34" charset="0"/>
              </a:rPr>
              <a:t>160000÷10000 </a:t>
            </a:r>
            <a:r>
              <a:rPr lang="en-US" dirty="0">
                <a:solidFill>
                  <a:schemeClr val="bg1"/>
                </a:solidFill>
                <a:latin typeface="Arial" panose="020B0604020202020204" pitchFamily="34" charset="0"/>
                <a:cs typeface="Arial" panose="020B0604020202020204" pitchFamily="34" charset="0"/>
              </a:rPr>
              <a:t>= 16 </a:t>
            </a:r>
            <a:r>
              <a:rPr lang="mn-MN" dirty="0">
                <a:solidFill>
                  <a:schemeClr val="bg1"/>
                </a:solidFill>
                <a:latin typeface="Arial" panose="020B0604020202020204" pitchFamily="34" charset="0"/>
                <a:cs typeface="Arial" panose="020B0604020202020204" pitchFamily="34" charset="0"/>
              </a:rPr>
              <a:t>төг / 1 м2 газрын үнэ/ </a:t>
            </a:r>
          </a:p>
          <a:p>
            <a:r>
              <a:rPr lang="mn-MN" dirty="0">
                <a:solidFill>
                  <a:schemeClr val="bg1"/>
                </a:solidFill>
                <a:latin typeface="Arial" panose="020B0604020202020204" pitchFamily="34" charset="0"/>
                <a:cs typeface="Arial" panose="020B0604020202020204" pitchFamily="34" charset="0"/>
              </a:rPr>
              <a:t>160000*24</a:t>
            </a:r>
            <a:r>
              <a:rPr lang="en-US" dirty="0">
                <a:solidFill>
                  <a:schemeClr val="bg1"/>
                </a:solidFill>
                <a:latin typeface="Arial" panose="020B0604020202020204" pitchFamily="34" charset="0"/>
                <a:cs typeface="Arial" panose="020B0604020202020204" pitchFamily="34" charset="0"/>
              </a:rPr>
              <a:t>= </a:t>
            </a:r>
            <a:r>
              <a:rPr lang="mn-MN" dirty="0">
                <a:solidFill>
                  <a:schemeClr val="bg1"/>
                </a:solidFill>
                <a:latin typeface="Arial" panose="020B0604020202020204" pitchFamily="34" charset="0"/>
                <a:cs typeface="Arial" panose="020B0604020202020204" pitchFamily="34" charset="0"/>
              </a:rPr>
              <a:t>3,840,000 мян, </a:t>
            </a:r>
            <a:r>
              <a:rPr lang="mn-MN" dirty="0" smtClean="0">
                <a:solidFill>
                  <a:schemeClr val="bg1"/>
                </a:solidFill>
                <a:latin typeface="Arial" panose="020B0604020202020204" pitchFamily="34" charset="0"/>
                <a:cs typeface="Arial" panose="020B0604020202020204" pitchFamily="34" charset="0"/>
              </a:rPr>
              <a:t>төг /газрын төлбөр/</a:t>
            </a:r>
            <a:endParaRPr lang="en-US" dirty="0">
              <a:solidFill>
                <a:schemeClr val="bg1"/>
              </a:solidFill>
              <a:latin typeface="Arial" panose="020B0604020202020204" pitchFamily="34" charset="0"/>
              <a:cs typeface="Arial" panose="020B0604020202020204" pitchFamily="34" charset="0"/>
            </a:endParaRPr>
          </a:p>
        </p:txBody>
      </p:sp>
      <p:sp>
        <p:nvSpPr>
          <p:cNvPr id="6" name="Content Placeholder 3"/>
          <p:cNvSpPr txBox="1">
            <a:spLocks/>
          </p:cNvSpPr>
          <p:nvPr/>
        </p:nvSpPr>
        <p:spPr>
          <a:xfrm>
            <a:off x="551477" y="3035259"/>
            <a:ext cx="10834277" cy="707886"/>
          </a:xfrm>
          <a:prstGeom prst="rect">
            <a:avLst/>
          </a:prstGeom>
        </p:spPr>
        <p:txBody>
          <a:bodyPr vert="horz" wrap="square" lIns="91440" tIns="45720" rIns="91440" bIns="45720" rtlCol="0" anchor="ctr">
            <a:sp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r>
              <a:rPr lang="mn-MN" dirty="0" smtClean="0">
                <a:solidFill>
                  <a:schemeClr val="bg1"/>
                </a:solidFill>
                <a:latin typeface="Arial" panose="020B0604020202020204" pitchFamily="34" charset="0"/>
                <a:cs typeface="Arial" panose="020B0604020202020204" pitchFamily="34" charset="0"/>
              </a:rPr>
              <a:t>Сумын худалдаа, бүх төрлийн үйлчилгээний газрын 1 га газрын газрын төлбөрийн хувь хэмжээ нь 1-р бүсд 1 , 2-р </a:t>
            </a:r>
            <a:r>
              <a:rPr lang="mn-MN" u="sng" dirty="0" smtClean="0">
                <a:solidFill>
                  <a:schemeClr val="bg1"/>
                </a:solidFill>
                <a:latin typeface="Arial" panose="020B0604020202020204" pitchFamily="34" charset="0"/>
                <a:cs typeface="Arial" panose="020B0604020202020204" pitchFamily="34" charset="0"/>
              </a:rPr>
              <a:t>бүсд 0,9 байхаар </a:t>
            </a:r>
            <a:r>
              <a:rPr lang="mn-MN" dirty="0" smtClean="0">
                <a:solidFill>
                  <a:schemeClr val="bg1"/>
                </a:solidFill>
                <a:latin typeface="Arial" panose="020B0604020202020204" pitchFamily="34" charset="0"/>
                <a:cs typeface="Arial" panose="020B0604020202020204" pitchFamily="34" charset="0"/>
              </a:rPr>
              <a:t>батлагдсан байна.</a:t>
            </a:r>
            <a:endParaRPr lang="en-US" dirty="0">
              <a:solidFill>
                <a:schemeClr val="bg1"/>
              </a:solidFill>
              <a:latin typeface="Arial" panose="020B0604020202020204" pitchFamily="34" charset="0"/>
              <a:cs typeface="Arial" panose="020B0604020202020204" pitchFamily="34" charset="0"/>
            </a:endParaRPr>
          </a:p>
        </p:txBody>
      </p:sp>
      <p:sp>
        <p:nvSpPr>
          <p:cNvPr id="8" name="Rectangle 7"/>
          <p:cNvSpPr/>
          <p:nvPr/>
        </p:nvSpPr>
        <p:spPr>
          <a:xfrm>
            <a:off x="1174954" y="4067198"/>
            <a:ext cx="10210800" cy="1477328"/>
          </a:xfrm>
          <a:prstGeom prst="rect">
            <a:avLst/>
          </a:prstGeom>
        </p:spPr>
        <p:txBody>
          <a:bodyPr wrap="square">
            <a:spAutoFit/>
          </a:bodyPr>
          <a:lstStyle/>
          <a:p>
            <a:r>
              <a:rPr lang="mn-MN" dirty="0">
                <a:solidFill>
                  <a:schemeClr val="bg1"/>
                </a:solidFill>
                <a:latin typeface="Arial" panose="020B0604020202020204" pitchFamily="34" charset="0"/>
                <a:cs typeface="Arial" panose="020B0604020202020204" pitchFamily="34" charset="0"/>
              </a:rPr>
              <a:t>Жишээ </a:t>
            </a:r>
            <a:r>
              <a:rPr lang="mn-MN" dirty="0" smtClean="0">
                <a:solidFill>
                  <a:schemeClr val="bg1"/>
                </a:solidFill>
                <a:latin typeface="Arial" panose="020B0604020202020204" pitchFamily="34" charset="0"/>
                <a:cs typeface="Arial" panose="020B0604020202020204" pitchFamily="34" charset="0"/>
              </a:rPr>
              <a:t>3: Иргэн Х суманд 3400 м2 худалдаа үйлчилгээний газартай </a:t>
            </a:r>
            <a:r>
              <a:rPr lang="mn-MN" dirty="0">
                <a:solidFill>
                  <a:schemeClr val="bg1"/>
                </a:solidFill>
                <a:latin typeface="Arial" panose="020B0604020202020204" pitchFamily="34" charset="0"/>
                <a:cs typeface="Arial" panose="020B0604020202020204" pitchFamily="34" charset="0"/>
              </a:rPr>
              <a:t>ба үүний жилийн газрын төлбөрийг тооцож ногдуулая. </a:t>
            </a:r>
            <a:r>
              <a:rPr lang="mn-MN" dirty="0" smtClean="0">
                <a:solidFill>
                  <a:schemeClr val="bg1"/>
                </a:solidFill>
                <a:latin typeface="Arial" panose="020B0604020202020204" pitchFamily="34" charset="0"/>
                <a:cs typeface="Arial" panose="020B0604020202020204" pitchFamily="34" charset="0"/>
              </a:rPr>
              <a:t>1-р бүсд </a:t>
            </a:r>
            <a:endParaRPr lang="mn-MN" dirty="0">
              <a:solidFill>
                <a:schemeClr val="bg1"/>
              </a:solidFill>
              <a:latin typeface="Arial" panose="020B0604020202020204" pitchFamily="34" charset="0"/>
              <a:cs typeface="Arial" panose="020B0604020202020204" pitchFamily="34" charset="0"/>
            </a:endParaRPr>
          </a:p>
          <a:p>
            <a:r>
              <a:rPr lang="mn-MN" dirty="0">
                <a:solidFill>
                  <a:schemeClr val="bg1"/>
                </a:solidFill>
                <a:latin typeface="Arial" panose="020B0604020202020204" pitchFamily="34" charset="0"/>
                <a:cs typeface="Arial" panose="020B0604020202020204" pitchFamily="34" charset="0"/>
              </a:rPr>
              <a:t>Суурь үнэ </a:t>
            </a:r>
            <a:r>
              <a:rPr lang="mn-MN" dirty="0" smtClean="0">
                <a:solidFill>
                  <a:schemeClr val="bg1"/>
                </a:solidFill>
                <a:latin typeface="Arial" panose="020B0604020202020204" pitchFamily="34" charset="0"/>
                <a:cs typeface="Arial" panose="020B0604020202020204" pitchFamily="34" charset="0"/>
              </a:rPr>
              <a:t>20,000,000* </a:t>
            </a:r>
            <a:r>
              <a:rPr lang="mn-MN" dirty="0">
                <a:solidFill>
                  <a:schemeClr val="bg1"/>
                </a:solidFill>
                <a:latin typeface="Arial" panose="020B0604020202020204" pitchFamily="34" charset="0"/>
                <a:cs typeface="Arial" panose="020B0604020202020204" pitchFamily="34" charset="0"/>
              </a:rPr>
              <a:t>1% </a:t>
            </a:r>
            <a:r>
              <a:rPr lang="en-US" dirty="0">
                <a:solidFill>
                  <a:schemeClr val="bg1"/>
                </a:solidFill>
                <a:latin typeface="Arial" panose="020B0604020202020204" pitchFamily="34" charset="0"/>
                <a:cs typeface="Arial" panose="020B0604020202020204" pitchFamily="34" charset="0"/>
              </a:rPr>
              <a:t>=</a:t>
            </a:r>
            <a:r>
              <a:rPr lang="mn-MN" dirty="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200,000 </a:t>
            </a:r>
            <a:r>
              <a:rPr lang="mn-MN" dirty="0">
                <a:solidFill>
                  <a:schemeClr val="bg1"/>
                </a:solidFill>
                <a:latin typeface="Arial" panose="020B0604020202020204" pitchFamily="34" charset="0"/>
                <a:cs typeface="Arial" panose="020B0604020202020204" pitchFamily="34" charset="0"/>
              </a:rPr>
              <a:t>мян,төг /1га газрын үнэ/ </a:t>
            </a:r>
          </a:p>
          <a:p>
            <a:r>
              <a:rPr lang="mn-MN" dirty="0" smtClean="0">
                <a:solidFill>
                  <a:schemeClr val="bg1"/>
                </a:solidFill>
                <a:latin typeface="Arial" panose="020B0604020202020204" pitchFamily="34" charset="0"/>
                <a:cs typeface="Arial" panose="020B0604020202020204" pitchFamily="34" charset="0"/>
              </a:rPr>
              <a:t>200,000÷10000 </a:t>
            </a:r>
            <a:r>
              <a:rPr lang="en-US" dirty="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20</a:t>
            </a:r>
            <a:r>
              <a:rPr lang="en-US" dirty="0" smtClean="0">
                <a:solidFill>
                  <a:schemeClr val="bg1"/>
                </a:solidFill>
                <a:latin typeface="Arial" panose="020B0604020202020204" pitchFamily="34" charset="0"/>
                <a:cs typeface="Arial" panose="020B0604020202020204" pitchFamily="34" charset="0"/>
              </a:rPr>
              <a:t> </a:t>
            </a:r>
            <a:r>
              <a:rPr lang="mn-MN" dirty="0">
                <a:solidFill>
                  <a:schemeClr val="bg1"/>
                </a:solidFill>
                <a:latin typeface="Arial" panose="020B0604020202020204" pitchFamily="34" charset="0"/>
                <a:cs typeface="Arial" panose="020B0604020202020204" pitchFamily="34" charset="0"/>
              </a:rPr>
              <a:t>төг / 1 м2 газрын үнэ/ </a:t>
            </a:r>
          </a:p>
          <a:p>
            <a:r>
              <a:rPr lang="mn-MN" dirty="0" smtClean="0">
                <a:solidFill>
                  <a:schemeClr val="bg1"/>
                </a:solidFill>
                <a:latin typeface="Arial" panose="020B0604020202020204" pitchFamily="34" charset="0"/>
                <a:cs typeface="Arial" panose="020B0604020202020204" pitchFamily="34" charset="0"/>
              </a:rPr>
              <a:t>20*3400</a:t>
            </a:r>
            <a:r>
              <a:rPr lang="en-US" dirty="0" smtClean="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68,000 мян</a:t>
            </a:r>
            <a:r>
              <a:rPr lang="mn-MN" dirty="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төг /газрын төлбөр/</a:t>
            </a:r>
            <a:endParaRPr lang="en-US"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4550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51478" y="556770"/>
            <a:ext cx="10834277" cy="707886"/>
          </a:xfrm>
          <a:prstGeom prst="rect">
            <a:avLst/>
          </a:prstGeom>
        </p:spPr>
        <p:txBody>
          <a:bodyPr wrap="square">
            <a:spAutoFit/>
          </a:bodyPr>
          <a:lstStyle/>
          <a:p>
            <a:r>
              <a:rPr lang="mn-MN" dirty="0">
                <a:solidFill>
                  <a:schemeClr val="bg1"/>
                </a:solidFill>
                <a:latin typeface="Arial" panose="020B0604020202020204" pitchFamily="34" charset="0"/>
                <a:cs typeface="Arial" panose="020B0604020202020204" pitchFamily="34" charset="0"/>
              </a:rPr>
              <a:t>Сумын </a:t>
            </a:r>
            <a:r>
              <a:rPr lang="mn-MN" dirty="0" smtClean="0">
                <a:solidFill>
                  <a:schemeClr val="bg1"/>
                </a:solidFill>
                <a:latin typeface="Arial" panose="020B0604020202020204" pitchFamily="34" charset="0"/>
                <a:cs typeface="Arial" panose="020B0604020202020204" pitchFamily="34" charset="0"/>
              </a:rPr>
              <a:t>гэр бүлийн хэрэгцээний  газрын 1 га газрын газрын төлбөрийн хувь </a:t>
            </a:r>
            <a:r>
              <a:rPr lang="mn-MN" dirty="0">
                <a:solidFill>
                  <a:schemeClr val="bg1"/>
                </a:solidFill>
                <a:latin typeface="Arial" panose="020B0604020202020204" pitchFamily="34" charset="0"/>
                <a:cs typeface="Arial" panose="020B0604020202020204" pitchFamily="34" charset="0"/>
              </a:rPr>
              <a:t>хэмжээ нь 1-р бүсд </a:t>
            </a:r>
            <a:r>
              <a:rPr lang="mn-MN" dirty="0" smtClean="0">
                <a:solidFill>
                  <a:schemeClr val="bg1"/>
                </a:solidFill>
                <a:latin typeface="Arial" panose="020B0604020202020204" pitchFamily="34" charset="0"/>
                <a:cs typeface="Arial" panose="020B0604020202020204" pitchFamily="34" charset="0"/>
              </a:rPr>
              <a:t>0,6 , </a:t>
            </a:r>
            <a:r>
              <a:rPr lang="mn-MN" dirty="0">
                <a:solidFill>
                  <a:schemeClr val="bg1"/>
                </a:solidFill>
                <a:latin typeface="Arial" panose="020B0604020202020204" pitchFamily="34" charset="0"/>
                <a:cs typeface="Arial" panose="020B0604020202020204" pitchFamily="34" charset="0"/>
              </a:rPr>
              <a:t>2-р </a:t>
            </a:r>
            <a:r>
              <a:rPr lang="mn-MN" u="sng" dirty="0">
                <a:solidFill>
                  <a:schemeClr val="bg1"/>
                </a:solidFill>
                <a:latin typeface="Arial" panose="020B0604020202020204" pitchFamily="34" charset="0"/>
                <a:cs typeface="Arial" panose="020B0604020202020204" pitchFamily="34" charset="0"/>
              </a:rPr>
              <a:t>бүсд </a:t>
            </a:r>
            <a:r>
              <a:rPr lang="mn-MN" u="sng" dirty="0" smtClean="0">
                <a:solidFill>
                  <a:schemeClr val="bg1"/>
                </a:solidFill>
                <a:latin typeface="Arial" panose="020B0604020202020204" pitchFamily="34" charset="0"/>
                <a:cs typeface="Arial" panose="020B0604020202020204" pitchFamily="34" charset="0"/>
              </a:rPr>
              <a:t>0,5 </a:t>
            </a:r>
            <a:r>
              <a:rPr lang="mn-MN" u="sng" dirty="0">
                <a:solidFill>
                  <a:schemeClr val="bg1"/>
                </a:solidFill>
                <a:latin typeface="Arial" panose="020B0604020202020204" pitchFamily="34" charset="0"/>
                <a:cs typeface="Arial" panose="020B0604020202020204" pitchFamily="34" charset="0"/>
              </a:rPr>
              <a:t>байхаар </a:t>
            </a:r>
            <a:r>
              <a:rPr lang="mn-MN" dirty="0">
                <a:solidFill>
                  <a:schemeClr val="bg1"/>
                </a:solidFill>
                <a:latin typeface="Arial" panose="020B0604020202020204" pitchFamily="34" charset="0"/>
                <a:cs typeface="Arial" panose="020B0604020202020204" pitchFamily="34" charset="0"/>
              </a:rPr>
              <a:t>батлагдсан байна.</a:t>
            </a:r>
            <a:endParaRPr lang="en-US" dirty="0">
              <a:solidFill>
                <a:schemeClr val="bg1"/>
              </a:solidFill>
              <a:latin typeface="Arial" panose="020B0604020202020204" pitchFamily="34" charset="0"/>
              <a:cs typeface="Arial" panose="020B0604020202020204" pitchFamily="34" charset="0"/>
            </a:endParaRPr>
          </a:p>
        </p:txBody>
      </p:sp>
      <p:sp>
        <p:nvSpPr>
          <p:cNvPr id="5" name="Rectangle 4"/>
          <p:cNvSpPr/>
          <p:nvPr/>
        </p:nvSpPr>
        <p:spPr>
          <a:xfrm>
            <a:off x="1174955" y="1557931"/>
            <a:ext cx="10210800" cy="1477328"/>
          </a:xfrm>
          <a:prstGeom prst="rect">
            <a:avLst/>
          </a:prstGeom>
        </p:spPr>
        <p:txBody>
          <a:bodyPr wrap="square">
            <a:spAutoFit/>
          </a:bodyPr>
          <a:lstStyle/>
          <a:p>
            <a:r>
              <a:rPr lang="mn-MN" dirty="0">
                <a:solidFill>
                  <a:schemeClr val="bg1"/>
                </a:solidFill>
                <a:latin typeface="Arial" panose="020B0604020202020204" pitchFamily="34" charset="0"/>
                <a:cs typeface="Arial" panose="020B0604020202020204" pitchFamily="34" charset="0"/>
              </a:rPr>
              <a:t>Жишээ </a:t>
            </a:r>
            <a:r>
              <a:rPr lang="mn-MN" dirty="0" smtClean="0">
                <a:solidFill>
                  <a:schemeClr val="bg1"/>
                </a:solidFill>
                <a:latin typeface="Arial" panose="020B0604020202020204" pitchFamily="34" charset="0"/>
                <a:cs typeface="Arial" panose="020B0604020202020204" pitchFamily="34" charset="0"/>
              </a:rPr>
              <a:t>4 : Иргэн Х суманд 1200 м2  хашааны  </a:t>
            </a:r>
            <a:r>
              <a:rPr lang="mn-MN" dirty="0">
                <a:solidFill>
                  <a:schemeClr val="bg1"/>
                </a:solidFill>
                <a:latin typeface="Arial" panose="020B0604020202020204" pitchFamily="34" charset="0"/>
                <a:cs typeface="Arial" panose="020B0604020202020204" pitchFamily="34" charset="0"/>
              </a:rPr>
              <a:t>газартай ба үүний жилийн газрын төлбөрийг тооцож ногдуулая. </a:t>
            </a:r>
            <a:r>
              <a:rPr lang="mn-MN" dirty="0" smtClean="0">
                <a:solidFill>
                  <a:schemeClr val="bg1"/>
                </a:solidFill>
                <a:latin typeface="Arial" panose="020B0604020202020204" pitchFamily="34" charset="0"/>
                <a:cs typeface="Arial" panose="020B0604020202020204" pitchFamily="34" charset="0"/>
              </a:rPr>
              <a:t>1-р бүсд </a:t>
            </a:r>
            <a:endParaRPr lang="mn-MN" dirty="0">
              <a:solidFill>
                <a:schemeClr val="bg1"/>
              </a:solidFill>
              <a:latin typeface="Arial" panose="020B0604020202020204" pitchFamily="34" charset="0"/>
              <a:cs typeface="Arial" panose="020B0604020202020204" pitchFamily="34" charset="0"/>
            </a:endParaRPr>
          </a:p>
          <a:p>
            <a:r>
              <a:rPr lang="mn-MN" dirty="0">
                <a:solidFill>
                  <a:schemeClr val="bg1"/>
                </a:solidFill>
                <a:latin typeface="Arial" panose="020B0604020202020204" pitchFamily="34" charset="0"/>
                <a:cs typeface="Arial" panose="020B0604020202020204" pitchFamily="34" charset="0"/>
              </a:rPr>
              <a:t>Суурь үнэ </a:t>
            </a:r>
            <a:r>
              <a:rPr lang="mn-MN" dirty="0" smtClean="0">
                <a:solidFill>
                  <a:schemeClr val="bg1"/>
                </a:solidFill>
                <a:latin typeface="Arial" panose="020B0604020202020204" pitchFamily="34" charset="0"/>
                <a:cs typeface="Arial" panose="020B0604020202020204" pitchFamily="34" charset="0"/>
              </a:rPr>
              <a:t>14,000,000 </a:t>
            </a:r>
            <a:r>
              <a:rPr lang="mn-MN" dirty="0">
                <a:solidFill>
                  <a:schemeClr val="bg1"/>
                </a:solidFill>
                <a:latin typeface="Arial" panose="020B0604020202020204" pitchFamily="34" charset="0"/>
                <a:cs typeface="Arial" panose="020B0604020202020204" pitchFamily="34" charset="0"/>
              </a:rPr>
              <a:t>* 1% </a:t>
            </a:r>
            <a:r>
              <a:rPr lang="en-US" dirty="0">
                <a:solidFill>
                  <a:schemeClr val="bg1"/>
                </a:solidFill>
                <a:latin typeface="Arial" panose="020B0604020202020204" pitchFamily="34" charset="0"/>
                <a:cs typeface="Arial" panose="020B0604020202020204" pitchFamily="34" charset="0"/>
              </a:rPr>
              <a:t>=</a:t>
            </a:r>
            <a:r>
              <a:rPr lang="mn-MN" dirty="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84000 мян,төг </a:t>
            </a:r>
            <a:r>
              <a:rPr lang="mn-MN" dirty="0">
                <a:solidFill>
                  <a:schemeClr val="bg1"/>
                </a:solidFill>
                <a:latin typeface="Arial" panose="020B0604020202020204" pitchFamily="34" charset="0"/>
                <a:cs typeface="Arial" panose="020B0604020202020204" pitchFamily="34" charset="0"/>
              </a:rPr>
              <a:t>/1га газрын үнэ/ </a:t>
            </a:r>
          </a:p>
          <a:p>
            <a:r>
              <a:rPr lang="mn-MN" dirty="0" smtClean="0">
                <a:solidFill>
                  <a:schemeClr val="bg1"/>
                </a:solidFill>
                <a:latin typeface="Arial" panose="020B0604020202020204" pitchFamily="34" charset="0"/>
                <a:cs typeface="Arial" panose="020B0604020202020204" pitchFamily="34" charset="0"/>
              </a:rPr>
              <a:t>84000÷10000 </a:t>
            </a:r>
            <a:r>
              <a:rPr lang="en-US" dirty="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8,4</a:t>
            </a:r>
            <a:r>
              <a:rPr lang="en-US" dirty="0" smtClean="0">
                <a:solidFill>
                  <a:schemeClr val="bg1"/>
                </a:solidFill>
                <a:latin typeface="Arial" panose="020B0604020202020204" pitchFamily="34" charset="0"/>
                <a:cs typeface="Arial" panose="020B0604020202020204" pitchFamily="34" charset="0"/>
              </a:rPr>
              <a:t> </a:t>
            </a:r>
            <a:r>
              <a:rPr lang="mn-MN" dirty="0">
                <a:solidFill>
                  <a:schemeClr val="bg1"/>
                </a:solidFill>
                <a:latin typeface="Arial" panose="020B0604020202020204" pitchFamily="34" charset="0"/>
                <a:cs typeface="Arial" panose="020B0604020202020204" pitchFamily="34" charset="0"/>
              </a:rPr>
              <a:t>төг / 1 м2 газрын үнэ/ </a:t>
            </a:r>
          </a:p>
          <a:p>
            <a:r>
              <a:rPr lang="mn-MN" dirty="0" smtClean="0">
                <a:solidFill>
                  <a:schemeClr val="bg1"/>
                </a:solidFill>
                <a:latin typeface="Arial" panose="020B0604020202020204" pitchFamily="34" charset="0"/>
                <a:cs typeface="Arial" panose="020B0604020202020204" pitchFamily="34" charset="0"/>
              </a:rPr>
              <a:t>8,4*1200</a:t>
            </a:r>
            <a:r>
              <a:rPr lang="en-US" dirty="0" smtClean="0">
                <a:solidFill>
                  <a:schemeClr val="bg1"/>
                </a:solidFill>
                <a:latin typeface="Arial" panose="020B0604020202020204" pitchFamily="34" charset="0"/>
                <a:cs typeface="Arial" panose="020B0604020202020204" pitchFamily="34" charset="0"/>
              </a:rPr>
              <a:t>= </a:t>
            </a:r>
            <a:r>
              <a:rPr lang="mn-MN" dirty="0" smtClean="0">
                <a:solidFill>
                  <a:schemeClr val="bg1"/>
                </a:solidFill>
                <a:latin typeface="Arial" panose="020B0604020202020204" pitchFamily="34" charset="0"/>
                <a:cs typeface="Arial" panose="020B0604020202020204" pitchFamily="34" charset="0"/>
              </a:rPr>
              <a:t>10,080 төг /газрын төлбөр/</a:t>
            </a:r>
            <a:endParaRPr lang="en-US" dirty="0">
              <a:solidFill>
                <a:schemeClr val="bg1"/>
              </a:solidFill>
              <a:latin typeface="Arial" panose="020B0604020202020204" pitchFamily="34" charset="0"/>
              <a:cs typeface="Arial" panose="020B0604020202020204" pitchFamily="34" charset="0"/>
            </a:endParaRPr>
          </a:p>
        </p:txBody>
      </p:sp>
      <p:sp>
        <p:nvSpPr>
          <p:cNvPr id="6" name="Rectangle 5"/>
          <p:cNvSpPr/>
          <p:nvPr/>
        </p:nvSpPr>
        <p:spPr>
          <a:xfrm>
            <a:off x="1322438" y="3984974"/>
            <a:ext cx="8676968" cy="677108"/>
          </a:xfrm>
          <a:prstGeom prst="rect">
            <a:avLst/>
          </a:prstGeom>
        </p:spPr>
        <p:txBody>
          <a:bodyPr wrap="square">
            <a:spAutoFit/>
          </a:bodyPr>
          <a:lstStyle/>
          <a:p>
            <a:r>
              <a:rPr lang="mn-MN" sz="2000" dirty="0" smtClean="0">
                <a:solidFill>
                  <a:schemeClr val="bg1"/>
                </a:solidFill>
                <a:latin typeface="Arial" panose="020B0604020202020204" pitchFamily="34" charset="0"/>
                <a:cs typeface="Arial" panose="020B0604020202020204" pitchFamily="34" charset="0"/>
              </a:rPr>
              <a:t>Газрын төлбөрийг төлөх, тушаахад анхаарах зүйл</a:t>
            </a:r>
            <a:r>
              <a:rPr lang="mn-MN" dirty="0" smtClean="0">
                <a:solidFill>
                  <a:schemeClr val="bg1"/>
                </a:solidFill>
                <a:latin typeface="Arial" panose="020B0604020202020204" pitchFamily="34" charset="0"/>
                <a:cs typeface="Arial" panose="020B0604020202020204" pitchFamily="34" charset="0"/>
              </a:rPr>
              <a:t>:</a:t>
            </a:r>
          </a:p>
          <a:p>
            <a:r>
              <a:rPr lang="mn-MN" dirty="0" smtClean="0">
                <a:solidFill>
                  <a:schemeClr val="bg1"/>
                </a:solidFill>
                <a:latin typeface="Arial" panose="020B0604020202020204" pitchFamily="34" charset="0"/>
                <a:cs typeface="Arial" panose="020B0604020202020204" pitchFamily="34" charset="0"/>
              </a:rPr>
              <a:t>Сумын нэр, байгууллага , аж ахуй нэгжийн нэр , иргэний нэр, регистр, утас</a:t>
            </a:r>
            <a:endParaRPr lang="mn-MN"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596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00748" y="2624902"/>
            <a:ext cx="7492180" cy="1323439"/>
          </a:xfrm>
          <a:prstGeom prst="rect">
            <a:avLst/>
          </a:prstGeom>
        </p:spPr>
        <p:txBody>
          <a:bodyPr wrap="square">
            <a:spAutoFit/>
          </a:bodyPr>
          <a:lstStyle/>
          <a:p>
            <a:pPr algn="ctr"/>
            <a:r>
              <a:rPr lang="mn-MN" sz="4000" dirty="0" smtClean="0">
                <a:solidFill>
                  <a:schemeClr val="bg1"/>
                </a:solidFill>
                <a:latin typeface="Arial" panose="020B0604020202020204" pitchFamily="34" charset="0"/>
                <a:cs typeface="Arial" panose="020B0604020202020204" pitchFamily="34" charset="0"/>
              </a:rPr>
              <a:t>АНХААРАЛ ХАНДУУЛСАНД </a:t>
            </a:r>
            <a:r>
              <a:rPr lang="mn-MN" sz="4000" dirty="0">
                <a:solidFill>
                  <a:schemeClr val="bg1"/>
                </a:solidFill>
                <a:latin typeface="Arial" panose="020B0604020202020204" pitchFamily="34" charset="0"/>
                <a:cs typeface="Arial" panose="020B0604020202020204" pitchFamily="34" charset="0"/>
              </a:rPr>
              <a:t>БАЯРЛАЛАА</a:t>
            </a:r>
            <a:endParaRPr lang="en-US" sz="4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84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9716" y="398205"/>
            <a:ext cx="11105536" cy="6186309"/>
          </a:xfrm>
          <a:prstGeom prst="rect">
            <a:avLst/>
          </a:prstGeom>
        </p:spPr>
        <p:txBody>
          <a:bodyPr wrap="square">
            <a:spAutoFit/>
          </a:bodyPr>
          <a:lstStyle/>
          <a:p>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нэр</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томъёо</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3.1.Энэ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хэрэглэсэн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дараахь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томъёог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дурдсан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утгаар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ойлгоно</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3.1.1.“газар”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гадаргуу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түүний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хөрс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ургамал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бүхий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давхаргыг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3.1.2.“газар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өмчлөх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захиран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зарцуулах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эрхтэйгээр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зөвшөөрсөн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хүрээнд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өөрийн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мэдэлд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байлгахыг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3.1.3.“газар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зориулалт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нөхцөл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болзлын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зөвшөөрсөн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хүрээнд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өөрийн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мэдэлд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байлгахыг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3.1.4.“газар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зөвшөөрсөн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хүрээнд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өмчлөгч</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эзэмшигчтэй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заасны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ашигтай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чанарыг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гаргаж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хэрэглэхийг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3.1.5.“газрыг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чөлөөлөх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дуусгавар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түүнчлэн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зөвшөөрөлгүй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дээрх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барилга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байгууламж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бусад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хөрөнгийг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шилжүүлэх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тохижуулах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зэргээр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зааснаар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өмчлөгчид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эргүүлэн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өгөхөд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саадгүй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болгохыг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3.1.6.“бэлчээр”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амьтан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бэлчээх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зориулалттай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байгалийн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таримал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ургамлын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нөмрөг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бүхий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хөдөө</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хамааруулсан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3.1.7.“газар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Монгол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Улсын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баталгаажуулсан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баримт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бичгийг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3.1.8.“газар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гадаад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олон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улсын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гадаад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улсын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этгээд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гадаадын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хөрөнгө</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оруулалттай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гадаадын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харъяалалгүй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хүний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баталгаажуулсан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баримт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бичгийг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3.1.9.“нийтийн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эдэлбэрийн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журмын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ашиглахаар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тогтоогдсон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өмчийн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1229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69640057"/>
              </p:ext>
            </p:extLst>
          </p:nvPr>
        </p:nvGraphicFramePr>
        <p:xfrm>
          <a:off x="884903" y="1548581"/>
          <a:ext cx="10014155" cy="4881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2473023" y="206166"/>
            <a:ext cx="6816418" cy="400110"/>
          </a:xfrm>
          <a:prstGeom prst="rect">
            <a:avLst/>
          </a:prstGeom>
        </p:spPr>
        <p:txBody>
          <a:bodyPr wrap="none">
            <a:spAutoFit/>
          </a:bodyPr>
          <a:lstStyle/>
          <a:p>
            <a:r>
              <a:rPr lang="mn-MN" sz="2000" dirty="0">
                <a:solidFill>
                  <a:schemeClr val="bg1"/>
                </a:solidFill>
                <a:latin typeface="Arial" panose="020B0604020202020204" pitchFamily="34" charset="0"/>
                <a:cs typeface="Arial" panose="020B0604020202020204" pitchFamily="34" charset="0"/>
              </a:rPr>
              <a:t>Баянтал сумын </a:t>
            </a:r>
            <a:r>
              <a:rPr lang="mn-MN" sz="2000" dirty="0" smtClean="0">
                <a:solidFill>
                  <a:schemeClr val="bg1"/>
                </a:solidFill>
                <a:latin typeface="Arial" panose="020B0604020202020204" pitchFamily="34" charset="0"/>
                <a:cs typeface="Arial" panose="020B0604020202020204" pitchFamily="34" charset="0"/>
              </a:rPr>
              <a:t>нийт нутаг </a:t>
            </a:r>
            <a:r>
              <a:rPr lang="mn-MN" sz="2000" dirty="0">
                <a:solidFill>
                  <a:schemeClr val="bg1"/>
                </a:solidFill>
                <a:latin typeface="Arial" panose="020B0604020202020204" pitchFamily="34" charset="0"/>
                <a:cs typeface="Arial" panose="020B0604020202020204" pitchFamily="34" charset="0"/>
              </a:rPr>
              <a:t>дэвсгэрийн хэмжээ </a:t>
            </a:r>
            <a:r>
              <a:rPr lang="mn-MN" sz="2000" dirty="0" smtClean="0">
                <a:solidFill>
                  <a:schemeClr val="bg1"/>
                </a:solidFill>
                <a:latin typeface="Arial" panose="020B0604020202020204" pitchFamily="34" charset="0"/>
                <a:cs typeface="Arial" panose="020B0604020202020204" pitchFamily="34" charset="0"/>
              </a:rPr>
              <a:t>91606га </a:t>
            </a:r>
            <a:endParaRPr lang="en-US" sz="2000" dirty="0">
              <a:solidFill>
                <a:schemeClr val="bg1"/>
              </a:solidFill>
              <a:latin typeface="Arial" panose="020B0604020202020204" pitchFamily="34" charset="0"/>
              <a:cs typeface="Arial" panose="020B0604020202020204" pitchFamily="34" charset="0"/>
            </a:endParaRPr>
          </a:p>
        </p:txBody>
      </p:sp>
      <p:cxnSp>
        <p:nvCxnSpPr>
          <p:cNvPr id="9" name="Straight Connector 8"/>
          <p:cNvCxnSpPr/>
          <p:nvPr/>
        </p:nvCxnSpPr>
        <p:spPr>
          <a:xfrm>
            <a:off x="6091084" y="1342103"/>
            <a:ext cx="1135626" cy="0"/>
          </a:xfrm>
          <a:prstGeom prst="line">
            <a:avLst/>
          </a:prstGeom>
        </p:spPr>
        <p:style>
          <a:lnRef idx="3">
            <a:schemeClr val="accent5"/>
          </a:lnRef>
          <a:fillRef idx="0">
            <a:schemeClr val="accent5"/>
          </a:fillRef>
          <a:effectRef idx="2">
            <a:schemeClr val="accent5"/>
          </a:effectRef>
          <a:fontRef idx="minor">
            <a:schemeClr val="tx1"/>
          </a:fontRef>
        </p:style>
      </p:cxnSp>
      <p:sp>
        <p:nvSpPr>
          <p:cNvPr id="12" name="Rectangle 11"/>
          <p:cNvSpPr/>
          <p:nvPr/>
        </p:nvSpPr>
        <p:spPr>
          <a:xfrm>
            <a:off x="6157452" y="891345"/>
            <a:ext cx="1146468" cy="369332"/>
          </a:xfrm>
          <a:prstGeom prst="rect">
            <a:avLst/>
          </a:prstGeom>
        </p:spPr>
        <p:txBody>
          <a:bodyPr wrap="none">
            <a:spAutoFit/>
          </a:bodyPr>
          <a:lstStyle/>
          <a:p>
            <a:r>
              <a:rPr lang="mn-MN" dirty="0">
                <a:solidFill>
                  <a:schemeClr val="bg1"/>
                </a:solidFill>
              </a:rPr>
              <a:t>87077,76</a:t>
            </a:r>
            <a:endParaRPr lang="en-US" dirty="0">
              <a:solidFill>
                <a:schemeClr val="bg1"/>
              </a:solidFill>
            </a:endParaRPr>
          </a:p>
        </p:txBody>
      </p:sp>
      <p:cxnSp>
        <p:nvCxnSpPr>
          <p:cNvPr id="13" name="Straight Connector 12"/>
          <p:cNvCxnSpPr/>
          <p:nvPr/>
        </p:nvCxnSpPr>
        <p:spPr>
          <a:xfrm>
            <a:off x="8153815" y="2925097"/>
            <a:ext cx="1135626"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14" name="Straight Connector 13"/>
          <p:cNvCxnSpPr/>
          <p:nvPr/>
        </p:nvCxnSpPr>
        <p:spPr>
          <a:xfrm>
            <a:off x="6658897" y="6169742"/>
            <a:ext cx="1135626"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15" name="Straight Connector 14"/>
          <p:cNvCxnSpPr/>
          <p:nvPr/>
        </p:nvCxnSpPr>
        <p:spPr>
          <a:xfrm>
            <a:off x="8283678" y="4596580"/>
            <a:ext cx="1135626"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16" name="Straight Connector 15"/>
          <p:cNvCxnSpPr/>
          <p:nvPr/>
        </p:nvCxnSpPr>
        <p:spPr>
          <a:xfrm>
            <a:off x="2473023" y="4709652"/>
            <a:ext cx="1135626"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17" name="Straight Connector 16"/>
          <p:cNvCxnSpPr/>
          <p:nvPr/>
        </p:nvCxnSpPr>
        <p:spPr>
          <a:xfrm>
            <a:off x="2473023" y="2792362"/>
            <a:ext cx="1135626" cy="0"/>
          </a:xfrm>
          <a:prstGeom prst="line">
            <a:avLst/>
          </a:prstGeom>
        </p:spPr>
        <p:style>
          <a:lnRef idx="3">
            <a:schemeClr val="accent5"/>
          </a:lnRef>
          <a:fillRef idx="0">
            <a:schemeClr val="accent5"/>
          </a:fillRef>
          <a:effectRef idx="2">
            <a:schemeClr val="accent5"/>
          </a:effectRef>
          <a:fontRef idx="minor">
            <a:schemeClr val="tx1"/>
          </a:fontRef>
        </p:style>
      </p:cxnSp>
      <p:sp>
        <p:nvSpPr>
          <p:cNvPr id="18" name="Rectangle 17"/>
          <p:cNvSpPr/>
          <p:nvPr/>
        </p:nvSpPr>
        <p:spPr>
          <a:xfrm>
            <a:off x="8153815" y="2555765"/>
            <a:ext cx="1018227" cy="369332"/>
          </a:xfrm>
          <a:prstGeom prst="rect">
            <a:avLst/>
          </a:prstGeom>
        </p:spPr>
        <p:txBody>
          <a:bodyPr wrap="none">
            <a:spAutoFit/>
          </a:bodyPr>
          <a:lstStyle/>
          <a:p>
            <a:r>
              <a:rPr lang="mn-MN" dirty="0">
                <a:solidFill>
                  <a:schemeClr val="bg1"/>
                </a:solidFill>
              </a:rPr>
              <a:t>2322,29</a:t>
            </a:r>
            <a:endParaRPr lang="en-US" dirty="0">
              <a:solidFill>
                <a:schemeClr val="bg1"/>
              </a:solidFill>
            </a:endParaRPr>
          </a:p>
        </p:txBody>
      </p:sp>
      <p:sp>
        <p:nvSpPr>
          <p:cNvPr id="19" name="Rectangle 18"/>
          <p:cNvSpPr/>
          <p:nvPr/>
        </p:nvSpPr>
        <p:spPr>
          <a:xfrm>
            <a:off x="8342377" y="4227248"/>
            <a:ext cx="1018227" cy="369332"/>
          </a:xfrm>
          <a:prstGeom prst="rect">
            <a:avLst/>
          </a:prstGeom>
        </p:spPr>
        <p:txBody>
          <a:bodyPr wrap="none">
            <a:spAutoFit/>
          </a:bodyPr>
          <a:lstStyle/>
          <a:p>
            <a:r>
              <a:rPr lang="mn-MN" dirty="0">
                <a:solidFill>
                  <a:schemeClr val="bg1"/>
                </a:solidFill>
              </a:rPr>
              <a:t>1377,88</a:t>
            </a:r>
            <a:endParaRPr lang="en-US" dirty="0">
              <a:solidFill>
                <a:schemeClr val="bg1"/>
              </a:solidFill>
            </a:endParaRPr>
          </a:p>
        </p:txBody>
      </p:sp>
      <p:sp>
        <p:nvSpPr>
          <p:cNvPr id="20" name="Rectangle 19"/>
          <p:cNvSpPr/>
          <p:nvPr/>
        </p:nvSpPr>
        <p:spPr>
          <a:xfrm>
            <a:off x="7005763" y="5746022"/>
            <a:ext cx="312906" cy="369332"/>
          </a:xfrm>
          <a:prstGeom prst="rect">
            <a:avLst/>
          </a:prstGeom>
        </p:spPr>
        <p:txBody>
          <a:bodyPr wrap="none">
            <a:spAutoFit/>
          </a:bodyPr>
          <a:lstStyle/>
          <a:p>
            <a:r>
              <a:rPr lang="mn-MN" dirty="0">
                <a:solidFill>
                  <a:schemeClr val="bg1"/>
                </a:solidFill>
              </a:rPr>
              <a:t>0</a:t>
            </a:r>
            <a:endParaRPr lang="en-US" dirty="0">
              <a:solidFill>
                <a:schemeClr val="bg1"/>
              </a:solidFill>
            </a:endParaRPr>
          </a:p>
        </p:txBody>
      </p:sp>
      <p:sp>
        <p:nvSpPr>
          <p:cNvPr id="21" name="Rectangle 20"/>
          <p:cNvSpPr/>
          <p:nvPr/>
        </p:nvSpPr>
        <p:spPr>
          <a:xfrm>
            <a:off x="2884383" y="4340320"/>
            <a:ext cx="312906" cy="369332"/>
          </a:xfrm>
          <a:prstGeom prst="rect">
            <a:avLst/>
          </a:prstGeom>
        </p:spPr>
        <p:txBody>
          <a:bodyPr wrap="none">
            <a:spAutoFit/>
          </a:bodyPr>
          <a:lstStyle/>
          <a:p>
            <a:r>
              <a:rPr lang="mn-MN" dirty="0">
                <a:solidFill>
                  <a:schemeClr val="bg1"/>
                </a:solidFill>
              </a:rPr>
              <a:t>0</a:t>
            </a:r>
            <a:endParaRPr lang="en-US" dirty="0">
              <a:solidFill>
                <a:schemeClr val="bg1"/>
              </a:solidFill>
            </a:endParaRPr>
          </a:p>
        </p:txBody>
      </p:sp>
      <p:sp>
        <p:nvSpPr>
          <p:cNvPr id="22" name="Rectangle 21"/>
          <p:cNvSpPr/>
          <p:nvPr/>
        </p:nvSpPr>
        <p:spPr>
          <a:xfrm>
            <a:off x="2718662" y="2423030"/>
            <a:ext cx="889987" cy="369332"/>
          </a:xfrm>
          <a:prstGeom prst="rect">
            <a:avLst/>
          </a:prstGeom>
        </p:spPr>
        <p:txBody>
          <a:bodyPr wrap="none">
            <a:spAutoFit/>
          </a:bodyPr>
          <a:lstStyle/>
          <a:p>
            <a:r>
              <a:rPr lang="mn-MN" dirty="0">
                <a:solidFill>
                  <a:schemeClr val="bg1"/>
                </a:solidFill>
              </a:rPr>
              <a:t>828,07</a:t>
            </a:r>
            <a:endParaRPr lang="en-US" dirty="0">
              <a:solidFill>
                <a:schemeClr val="bg1"/>
              </a:solidFill>
            </a:endParaRPr>
          </a:p>
        </p:txBody>
      </p:sp>
    </p:spTree>
    <p:extLst>
      <p:ext uri="{BB962C8B-B14F-4D97-AF65-F5344CB8AC3E}">
        <p14:creationId xmlns:p14="http://schemas.microsoft.com/office/powerpoint/2010/main" val="289247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8761" y="430612"/>
            <a:ext cx="11302181" cy="369332"/>
          </a:xfrm>
          <a:prstGeom prst="rect">
            <a:avLst/>
          </a:prstGeom>
        </p:spPr>
        <p:txBody>
          <a:bodyPr wrap="square">
            <a:spAutoFit/>
          </a:bodyPr>
          <a:lstStyle/>
          <a:p>
            <a:r>
              <a:rPr lang="en-US" b="1" dirty="0" err="1">
                <a:solidFill>
                  <a:schemeClr val="bg1"/>
                </a:solidFill>
                <a:latin typeface="Arial" panose="020B0604020202020204" pitchFamily="34" charset="0"/>
                <a:ea typeface="Times New Roman" panose="02020603050405020304" pitchFamily="18" charset="0"/>
              </a:rPr>
              <a:t>Газрын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харилцааны</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талаархи</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төрийн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болон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нутгийн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өөрөө</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удирдах</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байгууллагын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бүрэн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эрх</a:t>
            </a:r>
            <a:endParaRPr lang="en-US" dirty="0">
              <a:solidFill>
                <a:schemeClr val="bg1"/>
              </a:solidFill>
            </a:endParaRPr>
          </a:p>
        </p:txBody>
      </p:sp>
      <p:sp>
        <p:nvSpPr>
          <p:cNvPr id="5" name="Rectangle 4"/>
          <p:cNvSpPr/>
          <p:nvPr/>
        </p:nvSpPr>
        <p:spPr>
          <a:xfrm>
            <a:off x="0" y="1345177"/>
            <a:ext cx="12049431" cy="4401205"/>
          </a:xfrm>
          <a:prstGeom prst="rect">
            <a:avLst/>
          </a:prstGeom>
        </p:spPr>
        <p:txBody>
          <a:bodyPr wrap="square">
            <a:spAutoFit/>
          </a:bodyPr>
          <a:lstStyle/>
          <a:p>
            <a:pPr indent="457200" algn="just"/>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20.1.Аймаг,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нийслэл</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дүүргийн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Төлөөлөгчдийн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Хурал</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харилцааны</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дараахь</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нийтлэг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бүрэн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хэрэгжүүлнэ</a:t>
            </a:r>
            <a:r>
              <a:rPr lang="en-US" b="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mn-MN" b="1"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endParaRPr lang="en-US" sz="28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20.1.1.газрын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тогтоомжийн</a:t>
            </a:r>
            <a:r>
              <a:rPr 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хэрэгжилт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гаргасан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шийдвэрийнхээ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биелэлтэд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хяналт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тавих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талаархи</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тайланг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хэлэлцэж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дүгнэх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20.1.2.тухайн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шатны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өргөн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мэдүүлсэн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аймаг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нийслэлийн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ерөнхий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төлөвлөгөө</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түүнд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нийцүүлэн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боловсруулсан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дүүргийн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жилийн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төлөвлөгөөг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хэлэлцэн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батлах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20.1.3.тухайн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шатны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өргөн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мэдүүлснийг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үндэслэн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аймаг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нийслэл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тусгай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хэрэгцээнд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авах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түүний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хэмжээ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журмыг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20.1.4.бусдын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аймаг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нийслэл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тусгай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хэрэгцээнд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авахтай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холбогдуулан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гэрээний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хугацаа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дуусахаас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өмнө</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солих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буюу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эргүүлэн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авах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тохиолдолд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шатны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өргөн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мэдүүлснээр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нөхөн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олговор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олгох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шийдвэр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гаргах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20.1.5.үйлдвэрлэл,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технологийн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паркийн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нутаг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дэвсгэр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байршлыг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заалтыг</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2009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оны</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12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дугаар</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сарын</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17-ны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өдрийн</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хуулиар</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нэмсэн</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77403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48929" y="589936"/>
            <a:ext cx="10751574" cy="3016210"/>
          </a:xfrm>
          <a:prstGeom prst="rect">
            <a:avLst/>
          </a:prstGeom>
        </p:spPr>
        <p:txBody>
          <a:bodyPr wrap="square">
            <a:spAutoFit/>
          </a:bodyPr>
          <a:lstStyle/>
          <a:p>
            <a:pPr indent="457200" algn="just"/>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21.4.Сумын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дарга</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харилцааны</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дараахь</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бүрэн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хэрэгжүүлнэ</a:t>
            </a:r>
            <a:r>
              <a:rPr lang="en-US" b="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mn-MN" b="1"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endParaRPr lang="en-US" sz="28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21.4.1.аймгийн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ерөнхий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төлөвлөгөөний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төсөлд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санал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өгөх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21.4.2.аймгийн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ерөнхий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төлөвлөгөөний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нутаг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дэвсгэрийнхээ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жилийн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төлөвлөгөөний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төслийг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Төлөөлөгчдийн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Хуралд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өргөн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мэдүүлэх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21.4.3.энэ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21.3.2-т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зааснаас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бусад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Төлөөлөгчдийн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Хурлаас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баталсан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жилийн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төлөвлөгөөний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дагуу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хэмжээнд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асуудлыг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шийдвэрлэж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38521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1948" y="751344"/>
            <a:ext cx="11046542" cy="3293209"/>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rPr>
              <a:t>Газар</a:t>
            </a:r>
            <a:r>
              <a:rPr lang="en-US" b="1" dirty="0" smtClean="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зохион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байгуулалтын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үндсэн</a:t>
            </a:r>
            <a:r>
              <a:rPr lang="en-US" b="1" dirty="0">
                <a:solidFill>
                  <a:schemeClr val="bg1"/>
                </a:solidFill>
                <a:latin typeface="Arial" panose="020B0604020202020204" pitchFamily="34" charset="0"/>
                <a:ea typeface="Times New Roman" panose="02020603050405020304" pitchFamily="18" charset="0"/>
              </a:rPr>
              <a:t> </a:t>
            </a:r>
            <a:r>
              <a:rPr lang="en-US" b="1" dirty="0" err="1">
                <a:solidFill>
                  <a:schemeClr val="bg1"/>
                </a:solidFill>
                <a:latin typeface="Arial" panose="020B0604020202020204" pitchFamily="34" charset="0"/>
                <a:ea typeface="Times New Roman" panose="02020603050405020304" pitchFamily="18" charset="0"/>
              </a:rPr>
              <a:t>баримт</a:t>
            </a:r>
            <a:r>
              <a:rPr lang="en-US" b="1" dirty="0">
                <a:solidFill>
                  <a:schemeClr val="bg1"/>
                </a:solidFill>
                <a:latin typeface="Arial" panose="020B0604020202020204" pitchFamily="34" charset="0"/>
                <a:ea typeface="Times New Roman" panose="02020603050405020304" pitchFamily="18" charset="0"/>
              </a:rPr>
              <a:t> </a:t>
            </a:r>
            <a:r>
              <a:rPr lang="en-US" b="1" dirty="0" err="1" smtClean="0">
                <a:solidFill>
                  <a:schemeClr val="bg1"/>
                </a:solidFill>
                <a:latin typeface="Arial" panose="020B0604020202020204" pitchFamily="34" charset="0"/>
                <a:ea typeface="Times New Roman" panose="02020603050405020304" pitchFamily="18" charset="0"/>
              </a:rPr>
              <a:t>бичгүүд</a:t>
            </a:r>
            <a:endParaRPr lang="mn-MN" b="1" dirty="0">
              <a:solidFill>
                <a:schemeClr val="bg1"/>
              </a:solidFill>
              <a:latin typeface="Arial" panose="020B0604020202020204" pitchFamily="34" charset="0"/>
              <a:ea typeface="Times New Roman" panose="02020603050405020304" pitchFamily="18" charset="0"/>
            </a:endParaRPr>
          </a:p>
          <a:p>
            <a:endParaRPr lang="en-US" sz="2800" dirty="0">
              <a:solidFill>
                <a:schemeClr val="bg1"/>
              </a:solidFill>
              <a:latin typeface="Times New Roman" panose="02020603050405020304" pitchFamily="18" charset="0"/>
              <a:ea typeface="Times New Roman" panose="02020603050405020304" pitchFamily="18" charset="0"/>
            </a:endParaRPr>
          </a:p>
          <a:p>
            <a:pPr indent="457200" algn="just"/>
            <a:r>
              <a:rPr lang="en-US" dirty="0">
                <a:solidFill>
                  <a:schemeClr val="bg1"/>
                </a:solidFill>
                <a:latin typeface="Arial" panose="020B0604020202020204" pitchFamily="34" charset="0"/>
                <a:ea typeface="Times New Roman" panose="02020603050405020304" pitchFamily="18" charset="0"/>
              </a:rPr>
              <a:t>25.1.Газар </a:t>
            </a:r>
            <a:r>
              <a:rPr lang="en-US" dirty="0" err="1">
                <a:solidFill>
                  <a:schemeClr val="bg1"/>
                </a:solidFill>
                <a:latin typeface="Arial" panose="020B0604020202020204" pitchFamily="34" charset="0"/>
                <a:ea typeface="Times New Roman" panose="02020603050405020304" pitchFamily="18" charset="0"/>
              </a:rPr>
              <a:t>зохион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үндсэн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баримт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бичгүүд</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нь</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дор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дурдсан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зүйлээс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бүрдэнэ</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25.1.1.улсын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ерөнхий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төлөвлөгөө</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25.1.2.аймаг, </a:t>
            </a:r>
            <a:r>
              <a:rPr lang="en-US" dirty="0" err="1">
                <a:solidFill>
                  <a:schemeClr val="bg1"/>
                </a:solidFill>
                <a:latin typeface="Arial" panose="020B0604020202020204" pitchFamily="34" charset="0"/>
                <a:ea typeface="Times New Roman" panose="02020603050405020304" pitchFamily="18" charset="0"/>
              </a:rPr>
              <a:t>нийслэлийн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ерөнхий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төлөвлөгөө</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25.1.3.хотын </a:t>
            </a:r>
            <a:r>
              <a:rPr lang="en-US" dirty="0" err="1">
                <a:solidFill>
                  <a:schemeClr val="bg1"/>
                </a:solidFill>
                <a:latin typeface="Arial" panose="020B0604020202020204" pitchFamily="34" charset="0"/>
                <a:ea typeface="Times New Roman" panose="02020603050405020304" pitchFamily="18" charset="0"/>
              </a:rPr>
              <a:t>хөгжлийн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ерөнхий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төлөвлөгөөний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үе</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шатны</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төсөл</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25.1.4.нийслэл, </a:t>
            </a:r>
            <a:r>
              <a:rPr lang="en-US" dirty="0" err="1">
                <a:solidFill>
                  <a:schemeClr val="bg1"/>
                </a:solidFill>
                <a:latin typeface="Arial" panose="020B0604020202020204" pitchFamily="34" charset="0"/>
                <a:ea typeface="Times New Roman" panose="02020603050405020304" pitchFamily="18" charset="0"/>
              </a:rPr>
              <a:t>сум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дүүргийн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тухайн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жилийн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төлөвлөгөө</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latin typeface="Times New Roman" panose="02020603050405020304" pitchFamily="18" charset="0"/>
              <a:ea typeface="Times New Roman" panose="02020603050405020304" pitchFamily="18" charset="0"/>
            </a:endParaRPr>
          </a:p>
          <a:p>
            <a:pPr indent="914400" algn="just"/>
            <a:r>
              <a:rPr lang="en-US" dirty="0">
                <a:solidFill>
                  <a:schemeClr val="bg1"/>
                </a:solidFill>
                <a:latin typeface="Arial" panose="020B0604020202020204" pitchFamily="34" charset="0"/>
                <a:ea typeface="Times New Roman" panose="02020603050405020304" pitchFamily="18" charset="0"/>
              </a:rPr>
              <a:t>25.1.5.шинээр </a:t>
            </a:r>
            <a:r>
              <a:rPr lang="en-US" dirty="0" err="1">
                <a:solidFill>
                  <a:schemeClr val="bg1"/>
                </a:solidFill>
                <a:latin typeface="Arial" panose="020B0604020202020204" pitchFamily="34" charset="0"/>
                <a:ea typeface="Times New Roman" panose="02020603050405020304" pitchFamily="18" charset="0"/>
              </a:rPr>
              <a:t>хот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суурин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атар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эзэмших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тусгай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хамгаалалттай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нутгийг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бий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болгох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томоохон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үйлдвэр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уурхай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шугам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сүлжээ</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нутгийг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хамарсан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улсын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төсөл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арга</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хэмжээг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хэрэгжүүлэх</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болон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чөлөөт</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бүс</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байгуулахтай</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холбогдсон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схем</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техник</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эдийн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засгийн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үндэслэл</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газар</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зохион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байгуулалтын</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зураг</a:t>
            </a:r>
            <a:r>
              <a:rPr lang="en-US" dirty="0">
                <a:solidFill>
                  <a:schemeClr val="bg1"/>
                </a:solidFill>
                <a:latin typeface="Arial" panose="020B0604020202020204" pitchFamily="34" charset="0"/>
                <a:ea typeface="Times New Roman" panose="02020603050405020304" pitchFamily="18" charset="0"/>
              </a:rPr>
              <a:t>, </a:t>
            </a:r>
            <a:r>
              <a:rPr lang="en-US" dirty="0" err="1">
                <a:solidFill>
                  <a:schemeClr val="bg1"/>
                </a:solidFill>
                <a:latin typeface="Arial" panose="020B0604020202020204" pitchFamily="34" charset="0"/>
                <a:ea typeface="Times New Roman" panose="02020603050405020304" pitchFamily="18" charset="0"/>
              </a:rPr>
              <a:t>төслүүд</a:t>
            </a:r>
            <a:r>
              <a:rPr lang="en-US" dirty="0">
                <a:solidFill>
                  <a:schemeClr val="bg1"/>
                </a:solidFill>
                <a:latin typeface="Arial" panose="020B0604020202020204" pitchFamily="34" charset="0"/>
                <a:ea typeface="Times New Roman" panose="02020603050405020304" pitchFamily="18" charset="0"/>
              </a:rPr>
              <a:t>;</a:t>
            </a:r>
            <a:endParaRPr lang="en-US" sz="28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15975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5975" y="516047"/>
            <a:ext cx="11710219" cy="5262979"/>
          </a:xfrm>
          <a:prstGeom prst="rect">
            <a:avLst/>
          </a:prstGeom>
        </p:spPr>
        <p:txBody>
          <a:bodyPr wrap="square">
            <a:spAutoFit/>
          </a:bodyPr>
          <a:lstStyle/>
          <a:p>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Баг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хорооны</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Хурлын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даргын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бүрэн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эрх</a:t>
            </a:r>
            <a:endParaRPr lang="mn-MN" b="1"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22.1.Баг,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хорооны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харилцааны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дараахь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хэрэгжүүлнэ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22.1.1.нийтийн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эдэлбэрийн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ашиглалтыг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22.1.2.баг,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хорооны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нутаг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дэвсгэр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эдэлбэр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эрүүл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ариун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цэврийн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шаардлагыг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хангуулах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22.1.3.газар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хамгаалалтын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талаархи</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тайланг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хэлэлцэх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дүгнэх</a:t>
            </a:r>
            <a:r>
              <a:rPr lang="en-US"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mn-MN"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Баг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хорооны</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Засаг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дарга</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харилцааны</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дараахь</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бүрэн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эрхийг</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хэрэгжүүлнэ</a:t>
            </a:r>
            <a:r>
              <a:rPr lang="en-US" b="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mn-MN" b="1"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endParaRPr lang="en-US" sz="2800" b="1"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22.2.1.газрын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тогтоомж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ашигтай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зохистой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хамгаалах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талаархи</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нийтлэг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шаардлагын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биелэлтийг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хангуулах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22.2.2.дээд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шатны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хорооны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Хурлаас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хамгаалалтын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талаар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гаргасан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шийдвэрийн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биелэлтийг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хангах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22.2.3.нутаг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дэвсгэртээ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эдэлбэрийн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хамгаалалт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эрүүл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ариун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цэврийн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асуудлыг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хариуцах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3388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484" y="274986"/>
            <a:ext cx="11724968" cy="5940088"/>
          </a:xfrm>
          <a:prstGeom prst="rect">
            <a:avLst/>
          </a:prstGeom>
        </p:spPr>
        <p:txBody>
          <a:bodyPr wrap="square">
            <a:spAutoFit/>
          </a:bodyPr>
          <a:lstStyle/>
          <a:p>
            <a:pPr algn="ct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эзэмшүүлэх</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ашиглуулах</a:t>
            </a:r>
            <a:endParaRPr lang="en-US" sz="800" dirty="0">
              <a:solidFill>
                <a:schemeClr val="bg1"/>
              </a:solidFill>
              <a:latin typeface="Arial" panose="020B0604020202020204" pitchFamily="34" charset="0"/>
              <a:ea typeface="Verdana" panose="020B0604030504040204" pitchFamily="34" charset="0"/>
              <a:cs typeface="Arial" panose="020B0604020202020204" pitchFamily="34" charset="0"/>
            </a:endParaRPr>
          </a:p>
          <a:p>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b="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эзэмшүүлэх</a:t>
            </a:r>
            <a:endParaRPr lang="mn-MN" b="1"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27.1.Газрыг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хуульд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заасан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зориулалт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хугацаа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болзолтойгоор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гэрээний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үндсэн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зөвхөн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гэрчилгээгээр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эзэмшүүлнэ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27.2.Газар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зөвхөн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Монгол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Улсын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олгоно</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27.3.Нэгж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талбар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гэрчилгээтэй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байна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27.4.Хүчин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төгөлдөр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гэрчилгээгүй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аливаа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этгээд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хориглоно</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27.5.Хүний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үйл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ажиллагааны</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улмаас</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элэгдэл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эвдрэлд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ашиглалтгүй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орхигдсон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өөрийн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хүч</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хөрөнгөөр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нөхөн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сэргээсэн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байгууллагад</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тухайн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болно</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27.6.Иргэн,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өөрийн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хөрөнгөөр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хиймэл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нуур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цөөрөм</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өсгөж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үржүүлсэн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амьтан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тарьж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ургуулсан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ойн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төгөл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ашигт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ургамлын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доорх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газрыг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багийн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Нийтийн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Хурлын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санал</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холбогдох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мэргэжлийн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дүгнэлт</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сумын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иргэдийн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Төлөөлөгчдийн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Хурлын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шийдвэрийг</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үндэслэн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давуу</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эрхээр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эзэмшүүлж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болно</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Газар</a:t>
            </a:r>
            <a:r>
              <a:rPr lang="en-US" b="1"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гэрчилгээний</a:t>
            </a:r>
            <a:r>
              <a:rPr lang="en-US" b="1"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b="1"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төрөл</a:t>
            </a:r>
            <a:endParaRPr lang="mn-MN" b="1"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4572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28.1.Газар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эзэмших</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эрхийн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гэрчилгээ</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нь</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дор</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дурдсан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төрөлтэй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байна</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28.1.1.гэр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бүлийн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хамтын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хэрэгцээний</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28.1.2.төрийн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a:t>
            </a:r>
            <a:endParaRPr lang="en-US" sz="28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indent="914400" algn="just"/>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28.1.3.аж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ахуйн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нэгж</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chemeClr val="bg1"/>
                </a:solidFill>
                <a:latin typeface="Arial" panose="020B0604020202020204" pitchFamily="34" charset="0"/>
                <a:ea typeface="Times New Roman" panose="02020603050405020304" pitchFamily="18" charset="0"/>
                <a:cs typeface="Arial" panose="020B0604020202020204" pitchFamily="34" charset="0"/>
              </a:rPr>
              <a:t>байгууллагын</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US" sz="28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23912795"/>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132</TotalTime>
  <Words>2832</Words>
  <Application>Microsoft Office PowerPoint</Application>
  <PresentationFormat>Widescreen</PresentationFormat>
  <Paragraphs>240</Paragraphs>
  <Slides>25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Century Gothic</vt:lpstr>
      <vt:lpstr>Times New Roman</vt:lpstr>
      <vt:lpstr>Verdana</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Газрын төлбөрийн тухай хууль тогтоомж  Газрын тухай хууль, Татварын ерөнхий хууль, энэ хууль болон тэдгээртэй нийцүүлэн гаргасан хууль тогтоомжийн бусад актаас бүрдэнэ.</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26</cp:revision>
  <dcterms:created xsi:type="dcterms:W3CDTF">2018-12-18T09:51:37Z</dcterms:created>
  <dcterms:modified xsi:type="dcterms:W3CDTF">2019-04-28T07:28:53Z</dcterms:modified>
</cp:coreProperties>
</file>