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65" r:id="rId2"/>
    <p:sldId id="266" r:id="rId3"/>
    <p:sldId id="267" r:id="rId4"/>
    <p:sldId id="268" r:id="rId5"/>
    <p:sldId id="269" r:id="rId6"/>
    <p:sldId id="270" r:id="rId7"/>
    <p:sldId id="272" r:id="rId8"/>
    <p:sldId id="271" r:id="rId9"/>
    <p:sldId id="273" r:id="rId10"/>
    <p:sldId id="274" r:id="rId11"/>
    <p:sldId id="275" r:id="rId12"/>
    <p:sldId id="276" r:id="rId13"/>
    <p:sldId id="277" r:id="rId14"/>
    <p:sldId id="278" r:id="rId15"/>
    <p:sldId id="279" r:id="rId16"/>
    <p:sldId id="280" r:id="rId17"/>
    <p:sldId id="256" r:id="rId18"/>
    <p:sldId id="259" r:id="rId19"/>
    <p:sldId id="258" r:id="rId20"/>
    <p:sldId id="257" r:id="rId21"/>
    <p:sldId id="260" r:id="rId22"/>
    <p:sldId id="261" r:id="rId23"/>
    <p:sldId id="262" r:id="rId24"/>
    <p:sldId id="263" r:id="rId25"/>
    <p:sldId id="26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5" d="100"/>
          <a:sy n="65" d="100"/>
        </p:scale>
        <p:origin x="85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22DB7B-9151-4632-927F-9D912C008CE5}" type="doc">
      <dgm:prSet loTypeId="urn:microsoft.com/office/officeart/2011/layout/HexagonRadial" loCatId="cycle" qsTypeId="urn:microsoft.com/office/officeart/2005/8/quickstyle/simple5" qsCatId="simple" csTypeId="urn:microsoft.com/office/officeart/2005/8/colors/colorful5" csCatId="colorful" phldr="1"/>
      <dgm:spPr/>
      <dgm:t>
        <a:bodyPr/>
        <a:lstStyle/>
        <a:p>
          <a:endParaRPr lang="en-US"/>
        </a:p>
      </dgm:t>
    </dgm:pt>
    <dgm:pt modelId="{DB33128E-D9BB-40D2-A82E-3729A9D90145}">
      <dgm:prSet phldrT="[Text]" custT="1"/>
      <dgm:spPr/>
      <dgm:t>
        <a:bodyPr/>
        <a:lstStyle/>
        <a:p>
          <a:r>
            <a:rPr lang="mn-MN" sz="1400" dirty="0" smtClean="0">
              <a:solidFill>
                <a:schemeClr val="bg1"/>
              </a:solidFill>
              <a:latin typeface="Arial" panose="020B0604020202020204" pitchFamily="34" charset="0"/>
              <a:cs typeface="Arial" panose="020B0604020202020204" pitchFamily="34" charset="0"/>
            </a:rPr>
            <a:t>Газрын нэгдмэл сангийн ангилал</a:t>
          </a:r>
          <a:endParaRPr lang="en-US" sz="1400" dirty="0">
            <a:solidFill>
              <a:schemeClr val="bg1"/>
            </a:solidFill>
            <a:latin typeface="Arial" panose="020B0604020202020204" pitchFamily="34" charset="0"/>
            <a:cs typeface="Arial" panose="020B0604020202020204" pitchFamily="34" charset="0"/>
          </a:endParaRPr>
        </a:p>
      </dgm:t>
    </dgm:pt>
    <dgm:pt modelId="{97BFE40B-FC41-4A5E-9062-40D159D5BE26}" type="parTrans" cxnId="{4D485DC6-E3E4-4E78-93C9-53BC1E9285BB}">
      <dgm:prSet/>
      <dgm:spPr/>
      <dgm:t>
        <a:bodyPr/>
        <a:lstStyle/>
        <a:p>
          <a:endParaRPr lang="en-US"/>
        </a:p>
      </dgm:t>
    </dgm:pt>
    <dgm:pt modelId="{1D20C156-E493-4489-BC22-5D7896873652}" type="sibTrans" cxnId="{4D485DC6-E3E4-4E78-93C9-53BC1E9285BB}">
      <dgm:prSet/>
      <dgm:spPr/>
      <dgm:t>
        <a:bodyPr/>
        <a:lstStyle/>
        <a:p>
          <a:endParaRPr lang="en-US"/>
        </a:p>
      </dgm:t>
    </dgm:pt>
    <dgm:pt modelId="{BF96090F-CD7F-4A58-904E-2D1288FAEAFE}">
      <dgm:prSet phldrT="[Text]" custT="1"/>
      <dgm:spPr/>
      <dgm:t>
        <a:bodyPr/>
        <a:lstStyle/>
        <a:p>
          <a:r>
            <a:rPr lang="mn-MN" sz="1400" dirty="0" smtClean="0">
              <a:solidFill>
                <a:schemeClr val="bg1"/>
              </a:solidFill>
              <a:latin typeface="Arial" panose="020B0604020202020204" pitchFamily="34" charset="0"/>
              <a:cs typeface="Arial" panose="020B0604020202020204" pitchFamily="34" charset="0"/>
            </a:rPr>
            <a:t>Хөдөө аж ахуйн газар</a:t>
          </a:r>
          <a:endParaRPr lang="en-US" sz="1400" dirty="0">
            <a:solidFill>
              <a:schemeClr val="bg1"/>
            </a:solidFill>
            <a:latin typeface="Arial" panose="020B0604020202020204" pitchFamily="34" charset="0"/>
            <a:cs typeface="Arial" panose="020B0604020202020204" pitchFamily="34" charset="0"/>
          </a:endParaRPr>
        </a:p>
      </dgm:t>
    </dgm:pt>
    <dgm:pt modelId="{B5E7EA4A-E23D-4E06-ADF8-8ADF7E38BDF2}" type="parTrans" cxnId="{EF12727E-20A2-407B-B791-C26DE4771B65}">
      <dgm:prSet/>
      <dgm:spPr/>
      <dgm:t>
        <a:bodyPr/>
        <a:lstStyle/>
        <a:p>
          <a:endParaRPr lang="en-US"/>
        </a:p>
      </dgm:t>
    </dgm:pt>
    <dgm:pt modelId="{729CF2FF-531E-4878-BBA5-A257381F88DA}" type="sibTrans" cxnId="{EF12727E-20A2-407B-B791-C26DE4771B65}">
      <dgm:prSet/>
      <dgm:spPr/>
      <dgm:t>
        <a:bodyPr/>
        <a:lstStyle/>
        <a:p>
          <a:endParaRPr lang="en-US"/>
        </a:p>
      </dgm:t>
    </dgm:pt>
    <dgm:pt modelId="{04C6B1CB-9FCA-48BA-B71F-B81C840CE853}">
      <dgm:prSet phldrT="[Text]" custT="1"/>
      <dgm:spPr/>
      <dgm:t>
        <a:bodyPr/>
        <a:lstStyle/>
        <a:p>
          <a:r>
            <a:rPr lang="mn-MN" sz="1400" dirty="0" smtClean="0">
              <a:solidFill>
                <a:schemeClr val="bg1"/>
              </a:solidFill>
              <a:latin typeface="Arial" panose="020B0604020202020204" pitchFamily="34" charset="0"/>
              <a:cs typeface="Arial" panose="020B0604020202020204" pitchFamily="34" charset="0"/>
            </a:rPr>
            <a:t>Хот тосгон, бусад суурины газар </a:t>
          </a:r>
          <a:endParaRPr lang="en-US" sz="1400" dirty="0">
            <a:solidFill>
              <a:schemeClr val="bg1"/>
            </a:solidFill>
            <a:latin typeface="Arial" panose="020B0604020202020204" pitchFamily="34" charset="0"/>
            <a:cs typeface="Arial" panose="020B0604020202020204" pitchFamily="34" charset="0"/>
          </a:endParaRPr>
        </a:p>
      </dgm:t>
    </dgm:pt>
    <dgm:pt modelId="{89DDE543-F721-4A8D-A3D1-FDB94AC3E061}" type="parTrans" cxnId="{864E6183-D684-438F-8948-DD46C2A39B13}">
      <dgm:prSet/>
      <dgm:spPr/>
      <dgm:t>
        <a:bodyPr/>
        <a:lstStyle/>
        <a:p>
          <a:endParaRPr lang="en-US"/>
        </a:p>
      </dgm:t>
    </dgm:pt>
    <dgm:pt modelId="{29AACF13-A2DF-473D-9151-A850E53FE21A}" type="sibTrans" cxnId="{864E6183-D684-438F-8948-DD46C2A39B13}">
      <dgm:prSet/>
      <dgm:spPr/>
      <dgm:t>
        <a:bodyPr/>
        <a:lstStyle/>
        <a:p>
          <a:endParaRPr lang="en-US"/>
        </a:p>
      </dgm:t>
    </dgm:pt>
    <dgm:pt modelId="{2DEEE739-55A1-4AF6-9AD3-153BA56B95EC}">
      <dgm:prSet phldrT="[Text]" custT="1"/>
      <dgm:spPr/>
      <dgm:t>
        <a:bodyPr/>
        <a:lstStyle/>
        <a:p>
          <a:r>
            <a:rPr lang="mn-MN" sz="1400" dirty="0" smtClean="0">
              <a:solidFill>
                <a:schemeClr val="bg1"/>
              </a:solidFill>
              <a:latin typeface="Arial" panose="020B0604020202020204" pitchFamily="34" charset="0"/>
              <a:cs typeface="Arial" panose="020B0604020202020204" pitchFamily="34" charset="0"/>
            </a:rPr>
            <a:t>Зам шугам сүлжээний газар</a:t>
          </a:r>
          <a:endParaRPr lang="en-US" sz="1400" dirty="0">
            <a:solidFill>
              <a:schemeClr val="bg1"/>
            </a:solidFill>
            <a:latin typeface="Arial" panose="020B0604020202020204" pitchFamily="34" charset="0"/>
            <a:cs typeface="Arial" panose="020B0604020202020204" pitchFamily="34" charset="0"/>
          </a:endParaRPr>
        </a:p>
      </dgm:t>
    </dgm:pt>
    <dgm:pt modelId="{D698A3AD-2C73-4AD5-B76C-D0EDEDB86433}" type="parTrans" cxnId="{5CF86571-3AF3-4EF1-B251-B74F2AD63294}">
      <dgm:prSet/>
      <dgm:spPr/>
      <dgm:t>
        <a:bodyPr/>
        <a:lstStyle/>
        <a:p>
          <a:endParaRPr lang="en-US"/>
        </a:p>
      </dgm:t>
    </dgm:pt>
    <dgm:pt modelId="{7C75C9E7-D9D4-4C4A-8769-FD389F63DBF9}" type="sibTrans" cxnId="{5CF86571-3AF3-4EF1-B251-B74F2AD63294}">
      <dgm:prSet/>
      <dgm:spPr/>
      <dgm:t>
        <a:bodyPr/>
        <a:lstStyle/>
        <a:p>
          <a:endParaRPr lang="en-US"/>
        </a:p>
      </dgm:t>
    </dgm:pt>
    <dgm:pt modelId="{BA22D218-826B-4203-A95E-919758E3117E}">
      <dgm:prSet phldrT="[Text]" custT="1"/>
      <dgm:spPr/>
      <dgm:t>
        <a:bodyPr/>
        <a:lstStyle/>
        <a:p>
          <a:r>
            <a:rPr lang="mn-MN" sz="1400" dirty="0" smtClean="0">
              <a:solidFill>
                <a:schemeClr val="bg1"/>
              </a:solidFill>
              <a:latin typeface="Arial" panose="020B0604020202020204" pitchFamily="34" charset="0"/>
              <a:cs typeface="Arial" panose="020B0604020202020204" pitchFamily="34" charset="0"/>
            </a:rPr>
            <a:t>Ойн сан бүхий газар</a:t>
          </a:r>
          <a:endParaRPr lang="en-US" sz="1400" dirty="0">
            <a:solidFill>
              <a:schemeClr val="bg1"/>
            </a:solidFill>
            <a:latin typeface="Arial" panose="020B0604020202020204" pitchFamily="34" charset="0"/>
            <a:cs typeface="Arial" panose="020B0604020202020204" pitchFamily="34" charset="0"/>
          </a:endParaRPr>
        </a:p>
      </dgm:t>
    </dgm:pt>
    <dgm:pt modelId="{D2DB28DA-5D2C-49DC-B88A-991A25F266A8}" type="parTrans" cxnId="{5169E8D6-A23F-4522-886E-66A9BDBC011D}">
      <dgm:prSet/>
      <dgm:spPr/>
      <dgm:t>
        <a:bodyPr/>
        <a:lstStyle/>
        <a:p>
          <a:endParaRPr lang="en-US"/>
        </a:p>
      </dgm:t>
    </dgm:pt>
    <dgm:pt modelId="{C94B2B2F-3878-45FD-BA5C-39950AFD34AD}" type="sibTrans" cxnId="{5169E8D6-A23F-4522-886E-66A9BDBC011D}">
      <dgm:prSet/>
      <dgm:spPr/>
      <dgm:t>
        <a:bodyPr/>
        <a:lstStyle/>
        <a:p>
          <a:endParaRPr lang="en-US"/>
        </a:p>
      </dgm:t>
    </dgm:pt>
    <dgm:pt modelId="{8DC00F5F-8CF8-4D3D-BD64-2BD1AE302482}">
      <dgm:prSet phldrT="[Text]" custT="1"/>
      <dgm:spPr/>
      <dgm:t>
        <a:bodyPr/>
        <a:lstStyle/>
        <a:p>
          <a:r>
            <a:rPr lang="mn-MN" sz="1400" dirty="0" smtClean="0">
              <a:solidFill>
                <a:schemeClr val="bg1"/>
              </a:solidFill>
              <a:latin typeface="Arial" panose="020B0604020202020204" pitchFamily="34" charset="0"/>
              <a:cs typeface="Arial" panose="020B0604020202020204" pitchFamily="34" charset="0"/>
            </a:rPr>
            <a:t>Усан бүхий газар</a:t>
          </a:r>
          <a:endParaRPr lang="en-US" sz="1400" dirty="0">
            <a:solidFill>
              <a:schemeClr val="bg1"/>
            </a:solidFill>
            <a:latin typeface="Arial" panose="020B0604020202020204" pitchFamily="34" charset="0"/>
            <a:cs typeface="Arial" panose="020B0604020202020204" pitchFamily="34" charset="0"/>
          </a:endParaRPr>
        </a:p>
      </dgm:t>
    </dgm:pt>
    <dgm:pt modelId="{CA9EDF7C-ACF9-495A-BA15-9CD5DC960850}" type="parTrans" cxnId="{B6848F3E-6701-4E3B-AFEF-5961C50CD577}">
      <dgm:prSet/>
      <dgm:spPr/>
      <dgm:t>
        <a:bodyPr/>
        <a:lstStyle/>
        <a:p>
          <a:endParaRPr lang="en-US"/>
        </a:p>
      </dgm:t>
    </dgm:pt>
    <dgm:pt modelId="{6BED4BAD-45C6-48C5-AFB0-43BDC654B500}" type="sibTrans" cxnId="{B6848F3E-6701-4E3B-AFEF-5961C50CD577}">
      <dgm:prSet/>
      <dgm:spPr/>
      <dgm:t>
        <a:bodyPr/>
        <a:lstStyle/>
        <a:p>
          <a:endParaRPr lang="en-US"/>
        </a:p>
      </dgm:t>
    </dgm:pt>
    <dgm:pt modelId="{99686958-1143-4910-A40E-B6C099EDD56B}">
      <dgm:prSet phldrT="[Text]"/>
      <dgm:spPr/>
      <dgm:t>
        <a:bodyPr/>
        <a:lstStyle/>
        <a:p>
          <a:r>
            <a:rPr lang="mn-MN" dirty="0" smtClean="0">
              <a:solidFill>
                <a:schemeClr val="bg1"/>
              </a:solidFill>
              <a:latin typeface="Arial" panose="020B0604020202020204" pitchFamily="34" charset="0"/>
              <a:cs typeface="Arial" panose="020B0604020202020204" pitchFamily="34" charset="0"/>
            </a:rPr>
            <a:t>Тусгай хэрэгцээний газар</a:t>
          </a:r>
          <a:endParaRPr lang="en-US" dirty="0">
            <a:solidFill>
              <a:schemeClr val="bg1"/>
            </a:solidFill>
            <a:latin typeface="Arial" panose="020B0604020202020204" pitchFamily="34" charset="0"/>
            <a:cs typeface="Arial" panose="020B0604020202020204" pitchFamily="34" charset="0"/>
          </a:endParaRPr>
        </a:p>
      </dgm:t>
    </dgm:pt>
    <dgm:pt modelId="{E931479D-2897-414C-9DA9-8F1EBF1B2835}" type="parTrans" cxnId="{10A369C9-A02A-47DE-8774-1C939741CE94}">
      <dgm:prSet/>
      <dgm:spPr/>
      <dgm:t>
        <a:bodyPr/>
        <a:lstStyle/>
        <a:p>
          <a:endParaRPr lang="en-US"/>
        </a:p>
      </dgm:t>
    </dgm:pt>
    <dgm:pt modelId="{CB93A58D-B275-4DAF-9DCD-9AA3F58E1DC4}" type="sibTrans" cxnId="{10A369C9-A02A-47DE-8774-1C939741CE94}">
      <dgm:prSet/>
      <dgm:spPr/>
      <dgm:t>
        <a:bodyPr/>
        <a:lstStyle/>
        <a:p>
          <a:endParaRPr lang="en-US"/>
        </a:p>
      </dgm:t>
    </dgm:pt>
    <dgm:pt modelId="{09891CA9-DC98-4A4A-A14C-5C14C2691EE8}">
      <dgm:prSet/>
      <dgm:spPr/>
    </dgm:pt>
    <dgm:pt modelId="{A3240F59-CF0A-46AE-B1A3-7B6A3528B9CD}" type="parTrans" cxnId="{987C219F-A990-40DD-8D2E-7305508E509C}">
      <dgm:prSet/>
      <dgm:spPr/>
      <dgm:t>
        <a:bodyPr/>
        <a:lstStyle/>
        <a:p>
          <a:endParaRPr lang="en-US"/>
        </a:p>
      </dgm:t>
    </dgm:pt>
    <dgm:pt modelId="{C8715D8B-FB4D-48D3-80AA-B418209162AD}" type="sibTrans" cxnId="{987C219F-A990-40DD-8D2E-7305508E509C}">
      <dgm:prSet/>
      <dgm:spPr/>
      <dgm:t>
        <a:bodyPr/>
        <a:lstStyle/>
        <a:p>
          <a:endParaRPr lang="en-US"/>
        </a:p>
      </dgm:t>
    </dgm:pt>
    <dgm:pt modelId="{0DA4B4A5-3ABE-4728-9299-C4E4EEA0B82E}">
      <dgm:prSet/>
      <dgm:spPr/>
    </dgm:pt>
    <dgm:pt modelId="{8A28C398-05D9-44E5-9500-89239364CD8D}" type="parTrans" cxnId="{90D9A88B-8434-4556-8DBA-8A628DAEC42F}">
      <dgm:prSet/>
      <dgm:spPr/>
      <dgm:t>
        <a:bodyPr/>
        <a:lstStyle/>
        <a:p>
          <a:endParaRPr lang="en-US"/>
        </a:p>
      </dgm:t>
    </dgm:pt>
    <dgm:pt modelId="{4588761E-3362-4E32-AFF4-3E0755B19741}" type="sibTrans" cxnId="{90D9A88B-8434-4556-8DBA-8A628DAEC42F}">
      <dgm:prSet/>
      <dgm:spPr/>
      <dgm:t>
        <a:bodyPr/>
        <a:lstStyle/>
        <a:p>
          <a:endParaRPr lang="en-US"/>
        </a:p>
      </dgm:t>
    </dgm:pt>
    <dgm:pt modelId="{664BBA13-9758-4412-B530-F6E1AEA1FF76}">
      <dgm:prSet/>
      <dgm:spPr/>
    </dgm:pt>
    <dgm:pt modelId="{2FD86B52-65BA-4EDE-9FDC-59C073F3A15F}" type="parTrans" cxnId="{98AF868C-1800-4D2B-B3A9-69857D523CBE}">
      <dgm:prSet/>
      <dgm:spPr/>
      <dgm:t>
        <a:bodyPr/>
        <a:lstStyle/>
        <a:p>
          <a:endParaRPr lang="en-US"/>
        </a:p>
      </dgm:t>
    </dgm:pt>
    <dgm:pt modelId="{A569DDA8-6FFC-42C4-AB93-09199E0C1202}" type="sibTrans" cxnId="{98AF868C-1800-4D2B-B3A9-69857D523CBE}">
      <dgm:prSet/>
      <dgm:spPr/>
      <dgm:t>
        <a:bodyPr/>
        <a:lstStyle/>
        <a:p>
          <a:endParaRPr lang="en-US"/>
        </a:p>
      </dgm:t>
    </dgm:pt>
    <dgm:pt modelId="{81DAF3F0-3253-463B-BEF7-02E09CDE99D9}" type="pres">
      <dgm:prSet presAssocID="{9722DB7B-9151-4632-927F-9D912C008CE5}" presName="Name0" presStyleCnt="0">
        <dgm:presLayoutVars>
          <dgm:chMax val="1"/>
          <dgm:chPref val="1"/>
          <dgm:dir/>
          <dgm:animOne val="branch"/>
          <dgm:animLvl val="lvl"/>
        </dgm:presLayoutVars>
      </dgm:prSet>
      <dgm:spPr/>
    </dgm:pt>
    <dgm:pt modelId="{9D8A5722-1B4F-468D-8A05-116552BF91E7}" type="pres">
      <dgm:prSet presAssocID="{DB33128E-D9BB-40D2-A82E-3729A9D90145}" presName="Parent" presStyleLbl="node0" presStyleIdx="0" presStyleCnt="1">
        <dgm:presLayoutVars>
          <dgm:chMax val="6"/>
          <dgm:chPref val="6"/>
        </dgm:presLayoutVars>
      </dgm:prSet>
      <dgm:spPr/>
      <dgm:t>
        <a:bodyPr/>
        <a:lstStyle/>
        <a:p>
          <a:endParaRPr lang="en-US"/>
        </a:p>
      </dgm:t>
    </dgm:pt>
    <dgm:pt modelId="{98E52ACF-7E0E-4284-9D81-DEC12659F95E}" type="pres">
      <dgm:prSet presAssocID="{BF96090F-CD7F-4A58-904E-2D1288FAEAFE}" presName="Accent1" presStyleCnt="0"/>
      <dgm:spPr/>
    </dgm:pt>
    <dgm:pt modelId="{37B020EE-9C25-4B09-9E0C-4057CEDDBAFE}" type="pres">
      <dgm:prSet presAssocID="{BF96090F-CD7F-4A58-904E-2D1288FAEAFE}" presName="Accent" presStyleLbl="bgShp" presStyleIdx="0" presStyleCnt="6"/>
      <dgm:spPr/>
    </dgm:pt>
    <dgm:pt modelId="{44F28C0A-81CB-45AF-AD49-AE079F1BBA63}" type="pres">
      <dgm:prSet presAssocID="{BF96090F-CD7F-4A58-904E-2D1288FAEAFE}" presName="Child1" presStyleLbl="node1" presStyleIdx="0" presStyleCnt="6">
        <dgm:presLayoutVars>
          <dgm:chMax val="0"/>
          <dgm:chPref val="0"/>
          <dgm:bulletEnabled val="1"/>
        </dgm:presLayoutVars>
      </dgm:prSet>
      <dgm:spPr/>
      <dgm:t>
        <a:bodyPr/>
        <a:lstStyle/>
        <a:p>
          <a:endParaRPr lang="en-US"/>
        </a:p>
      </dgm:t>
    </dgm:pt>
    <dgm:pt modelId="{FA0EFEDE-E057-4E33-B50D-CC23A86E849E}" type="pres">
      <dgm:prSet presAssocID="{04C6B1CB-9FCA-48BA-B71F-B81C840CE853}" presName="Accent2" presStyleCnt="0"/>
      <dgm:spPr/>
    </dgm:pt>
    <dgm:pt modelId="{1A3440C5-0AB2-4C8B-B343-84DCBDCE396A}" type="pres">
      <dgm:prSet presAssocID="{04C6B1CB-9FCA-48BA-B71F-B81C840CE853}" presName="Accent" presStyleLbl="bgShp" presStyleIdx="1" presStyleCnt="6"/>
      <dgm:spPr/>
    </dgm:pt>
    <dgm:pt modelId="{7C5F2E4D-FC19-4E85-96AE-2A7A54955639}" type="pres">
      <dgm:prSet presAssocID="{04C6B1CB-9FCA-48BA-B71F-B81C840CE853}" presName="Child2" presStyleLbl="node1" presStyleIdx="1" presStyleCnt="6">
        <dgm:presLayoutVars>
          <dgm:chMax val="0"/>
          <dgm:chPref val="0"/>
          <dgm:bulletEnabled val="1"/>
        </dgm:presLayoutVars>
      </dgm:prSet>
      <dgm:spPr/>
      <dgm:t>
        <a:bodyPr/>
        <a:lstStyle/>
        <a:p>
          <a:endParaRPr lang="en-US"/>
        </a:p>
      </dgm:t>
    </dgm:pt>
    <dgm:pt modelId="{52801E17-4350-467C-AED7-BF8DFC46E0CD}" type="pres">
      <dgm:prSet presAssocID="{2DEEE739-55A1-4AF6-9AD3-153BA56B95EC}" presName="Accent3" presStyleCnt="0"/>
      <dgm:spPr/>
    </dgm:pt>
    <dgm:pt modelId="{41684565-EB66-4500-8F67-F701C9B7DAF6}" type="pres">
      <dgm:prSet presAssocID="{2DEEE739-55A1-4AF6-9AD3-153BA56B95EC}" presName="Accent" presStyleLbl="bgShp" presStyleIdx="2" presStyleCnt="6"/>
      <dgm:spPr/>
    </dgm:pt>
    <dgm:pt modelId="{0E67EE92-8D1B-4C99-9DDC-08968DED7E2A}" type="pres">
      <dgm:prSet presAssocID="{2DEEE739-55A1-4AF6-9AD3-153BA56B95EC}" presName="Child3" presStyleLbl="node1" presStyleIdx="2" presStyleCnt="6">
        <dgm:presLayoutVars>
          <dgm:chMax val="0"/>
          <dgm:chPref val="0"/>
          <dgm:bulletEnabled val="1"/>
        </dgm:presLayoutVars>
      </dgm:prSet>
      <dgm:spPr/>
      <dgm:t>
        <a:bodyPr/>
        <a:lstStyle/>
        <a:p>
          <a:endParaRPr lang="en-US"/>
        </a:p>
      </dgm:t>
    </dgm:pt>
    <dgm:pt modelId="{4CAE1972-2FD4-432D-91D7-0DB9BA9367BD}" type="pres">
      <dgm:prSet presAssocID="{BA22D218-826B-4203-A95E-919758E3117E}" presName="Accent4" presStyleCnt="0"/>
      <dgm:spPr/>
    </dgm:pt>
    <dgm:pt modelId="{78F6849C-8C90-426A-9EC9-B91C9462AB1C}" type="pres">
      <dgm:prSet presAssocID="{BA22D218-826B-4203-A95E-919758E3117E}" presName="Accent" presStyleLbl="bgShp" presStyleIdx="3" presStyleCnt="6"/>
      <dgm:spPr/>
    </dgm:pt>
    <dgm:pt modelId="{A7F800A0-E9E3-452F-9D96-1D9FCCE96501}" type="pres">
      <dgm:prSet presAssocID="{BA22D218-826B-4203-A95E-919758E3117E}" presName="Child4" presStyleLbl="node1" presStyleIdx="3" presStyleCnt="6">
        <dgm:presLayoutVars>
          <dgm:chMax val="0"/>
          <dgm:chPref val="0"/>
          <dgm:bulletEnabled val="1"/>
        </dgm:presLayoutVars>
      </dgm:prSet>
      <dgm:spPr/>
      <dgm:t>
        <a:bodyPr/>
        <a:lstStyle/>
        <a:p>
          <a:endParaRPr lang="en-US"/>
        </a:p>
      </dgm:t>
    </dgm:pt>
    <dgm:pt modelId="{A66C0E11-693B-44DA-B8EE-AE20D0377200}" type="pres">
      <dgm:prSet presAssocID="{8DC00F5F-8CF8-4D3D-BD64-2BD1AE302482}" presName="Accent5" presStyleCnt="0"/>
      <dgm:spPr/>
    </dgm:pt>
    <dgm:pt modelId="{29008176-4DA6-4902-9825-951A51BB61AA}" type="pres">
      <dgm:prSet presAssocID="{8DC00F5F-8CF8-4D3D-BD64-2BD1AE302482}" presName="Accent" presStyleLbl="bgShp" presStyleIdx="4" presStyleCnt="6"/>
      <dgm:spPr/>
    </dgm:pt>
    <dgm:pt modelId="{C4BCD8B5-728F-495B-84FA-B8891A342C42}" type="pres">
      <dgm:prSet presAssocID="{8DC00F5F-8CF8-4D3D-BD64-2BD1AE302482}" presName="Child5" presStyleLbl="node1" presStyleIdx="4" presStyleCnt="6">
        <dgm:presLayoutVars>
          <dgm:chMax val="0"/>
          <dgm:chPref val="0"/>
          <dgm:bulletEnabled val="1"/>
        </dgm:presLayoutVars>
      </dgm:prSet>
      <dgm:spPr/>
    </dgm:pt>
    <dgm:pt modelId="{ECF8D771-0AF8-4444-8AE5-CC0CD76C6E56}" type="pres">
      <dgm:prSet presAssocID="{99686958-1143-4910-A40E-B6C099EDD56B}" presName="Accent6" presStyleCnt="0"/>
      <dgm:spPr/>
    </dgm:pt>
    <dgm:pt modelId="{1214F4CD-D4B5-4F18-83E6-9DA90E82EA01}" type="pres">
      <dgm:prSet presAssocID="{99686958-1143-4910-A40E-B6C099EDD56B}" presName="Accent" presStyleLbl="bgShp" presStyleIdx="5" presStyleCnt="6"/>
      <dgm:spPr/>
    </dgm:pt>
    <dgm:pt modelId="{00ADB916-2231-4BB0-95D5-9259F3155407}" type="pres">
      <dgm:prSet presAssocID="{99686958-1143-4910-A40E-B6C099EDD56B}" presName="Child6" presStyleLbl="node1" presStyleIdx="5" presStyleCnt="6">
        <dgm:presLayoutVars>
          <dgm:chMax val="0"/>
          <dgm:chPref val="0"/>
          <dgm:bulletEnabled val="1"/>
        </dgm:presLayoutVars>
      </dgm:prSet>
      <dgm:spPr/>
      <dgm:t>
        <a:bodyPr/>
        <a:lstStyle/>
        <a:p>
          <a:endParaRPr lang="en-US"/>
        </a:p>
      </dgm:t>
    </dgm:pt>
  </dgm:ptLst>
  <dgm:cxnLst>
    <dgm:cxn modelId="{10A369C9-A02A-47DE-8774-1C939741CE94}" srcId="{DB33128E-D9BB-40D2-A82E-3729A9D90145}" destId="{99686958-1143-4910-A40E-B6C099EDD56B}" srcOrd="5" destOrd="0" parTransId="{E931479D-2897-414C-9DA9-8F1EBF1B2835}" sibTransId="{CB93A58D-B275-4DAF-9DCD-9AA3F58E1DC4}"/>
    <dgm:cxn modelId="{FA6DEA2D-753C-4359-BA57-6F87E8E8515F}" type="presOf" srcId="{04C6B1CB-9FCA-48BA-B71F-B81C840CE853}" destId="{7C5F2E4D-FC19-4E85-96AE-2A7A54955639}" srcOrd="0" destOrd="0" presId="urn:microsoft.com/office/officeart/2011/layout/HexagonRadial"/>
    <dgm:cxn modelId="{6CC5EF03-AB8A-4154-96DD-FB470EF1DA4E}" type="presOf" srcId="{BF96090F-CD7F-4A58-904E-2D1288FAEAFE}" destId="{44F28C0A-81CB-45AF-AD49-AE079F1BBA63}" srcOrd="0" destOrd="0" presId="urn:microsoft.com/office/officeart/2011/layout/HexagonRadial"/>
    <dgm:cxn modelId="{90D9A88B-8434-4556-8DBA-8A628DAEC42F}" srcId="{9722DB7B-9151-4632-927F-9D912C008CE5}" destId="{0DA4B4A5-3ABE-4728-9299-C4E4EEA0B82E}" srcOrd="2" destOrd="0" parTransId="{8A28C398-05D9-44E5-9500-89239364CD8D}" sibTransId="{4588761E-3362-4E32-AFF4-3E0755B19741}"/>
    <dgm:cxn modelId="{864E6183-D684-438F-8948-DD46C2A39B13}" srcId="{DB33128E-D9BB-40D2-A82E-3729A9D90145}" destId="{04C6B1CB-9FCA-48BA-B71F-B81C840CE853}" srcOrd="1" destOrd="0" parTransId="{89DDE543-F721-4A8D-A3D1-FDB94AC3E061}" sibTransId="{29AACF13-A2DF-473D-9151-A850E53FE21A}"/>
    <dgm:cxn modelId="{EF12727E-20A2-407B-B791-C26DE4771B65}" srcId="{DB33128E-D9BB-40D2-A82E-3729A9D90145}" destId="{BF96090F-CD7F-4A58-904E-2D1288FAEAFE}" srcOrd="0" destOrd="0" parTransId="{B5E7EA4A-E23D-4E06-ADF8-8ADF7E38BDF2}" sibTransId="{729CF2FF-531E-4878-BBA5-A257381F88DA}"/>
    <dgm:cxn modelId="{987C219F-A990-40DD-8D2E-7305508E509C}" srcId="{9722DB7B-9151-4632-927F-9D912C008CE5}" destId="{09891CA9-DC98-4A4A-A14C-5C14C2691EE8}" srcOrd="1" destOrd="0" parTransId="{A3240F59-CF0A-46AE-B1A3-7B6A3528B9CD}" sibTransId="{C8715D8B-FB4D-48D3-80AA-B418209162AD}"/>
    <dgm:cxn modelId="{737C74DE-C5C7-4430-B377-C3638E6B8A60}" type="presOf" srcId="{9722DB7B-9151-4632-927F-9D912C008CE5}" destId="{81DAF3F0-3253-463B-BEF7-02E09CDE99D9}" srcOrd="0" destOrd="0" presId="urn:microsoft.com/office/officeart/2011/layout/HexagonRadial"/>
    <dgm:cxn modelId="{B6848F3E-6701-4E3B-AFEF-5961C50CD577}" srcId="{DB33128E-D9BB-40D2-A82E-3729A9D90145}" destId="{8DC00F5F-8CF8-4D3D-BD64-2BD1AE302482}" srcOrd="4" destOrd="0" parTransId="{CA9EDF7C-ACF9-495A-BA15-9CD5DC960850}" sibTransId="{6BED4BAD-45C6-48C5-AFB0-43BDC654B500}"/>
    <dgm:cxn modelId="{24B3716E-74B7-40B2-9788-27C07C654FC1}" type="presOf" srcId="{99686958-1143-4910-A40E-B6C099EDD56B}" destId="{00ADB916-2231-4BB0-95D5-9259F3155407}" srcOrd="0" destOrd="0" presId="urn:microsoft.com/office/officeart/2011/layout/HexagonRadial"/>
    <dgm:cxn modelId="{B7A96C1B-28F1-416D-B717-A3919A5322A8}" type="presOf" srcId="{2DEEE739-55A1-4AF6-9AD3-153BA56B95EC}" destId="{0E67EE92-8D1B-4C99-9DDC-08968DED7E2A}" srcOrd="0" destOrd="0" presId="urn:microsoft.com/office/officeart/2011/layout/HexagonRadial"/>
    <dgm:cxn modelId="{FA9D0D13-2C6C-4864-841D-698F99970E0B}" type="presOf" srcId="{8DC00F5F-8CF8-4D3D-BD64-2BD1AE302482}" destId="{C4BCD8B5-728F-495B-84FA-B8891A342C42}" srcOrd="0" destOrd="0" presId="urn:microsoft.com/office/officeart/2011/layout/HexagonRadial"/>
    <dgm:cxn modelId="{5CF86571-3AF3-4EF1-B251-B74F2AD63294}" srcId="{DB33128E-D9BB-40D2-A82E-3729A9D90145}" destId="{2DEEE739-55A1-4AF6-9AD3-153BA56B95EC}" srcOrd="2" destOrd="0" parTransId="{D698A3AD-2C73-4AD5-B76C-D0EDEDB86433}" sibTransId="{7C75C9E7-D9D4-4C4A-8769-FD389F63DBF9}"/>
    <dgm:cxn modelId="{EC9DF9A3-B595-43CF-8662-0F32DCD44AF7}" type="presOf" srcId="{BA22D218-826B-4203-A95E-919758E3117E}" destId="{A7F800A0-E9E3-452F-9D96-1D9FCCE96501}" srcOrd="0" destOrd="0" presId="urn:microsoft.com/office/officeart/2011/layout/HexagonRadial"/>
    <dgm:cxn modelId="{98AF868C-1800-4D2B-B3A9-69857D523CBE}" srcId="{9722DB7B-9151-4632-927F-9D912C008CE5}" destId="{664BBA13-9758-4412-B530-F6E1AEA1FF76}" srcOrd="3" destOrd="0" parTransId="{2FD86B52-65BA-4EDE-9FDC-59C073F3A15F}" sibTransId="{A569DDA8-6FFC-42C4-AB93-09199E0C1202}"/>
    <dgm:cxn modelId="{4D485DC6-E3E4-4E78-93C9-53BC1E9285BB}" srcId="{9722DB7B-9151-4632-927F-9D912C008CE5}" destId="{DB33128E-D9BB-40D2-A82E-3729A9D90145}" srcOrd="0" destOrd="0" parTransId="{97BFE40B-FC41-4A5E-9062-40D159D5BE26}" sibTransId="{1D20C156-E493-4489-BC22-5D7896873652}"/>
    <dgm:cxn modelId="{06E6C1FB-0359-4A88-B272-10F7691E3EC1}" type="presOf" srcId="{DB33128E-D9BB-40D2-A82E-3729A9D90145}" destId="{9D8A5722-1B4F-468D-8A05-116552BF91E7}" srcOrd="0" destOrd="0" presId="urn:microsoft.com/office/officeart/2011/layout/HexagonRadial"/>
    <dgm:cxn modelId="{5169E8D6-A23F-4522-886E-66A9BDBC011D}" srcId="{DB33128E-D9BB-40D2-A82E-3729A9D90145}" destId="{BA22D218-826B-4203-A95E-919758E3117E}" srcOrd="3" destOrd="0" parTransId="{D2DB28DA-5D2C-49DC-B88A-991A25F266A8}" sibTransId="{C94B2B2F-3878-45FD-BA5C-39950AFD34AD}"/>
    <dgm:cxn modelId="{D03B414A-6EE1-4AD9-A130-0CEDE45014C3}" type="presParOf" srcId="{81DAF3F0-3253-463B-BEF7-02E09CDE99D9}" destId="{9D8A5722-1B4F-468D-8A05-116552BF91E7}" srcOrd="0" destOrd="0" presId="urn:microsoft.com/office/officeart/2011/layout/HexagonRadial"/>
    <dgm:cxn modelId="{4AFE4D64-7ECA-413A-8D61-CA6510E9E820}" type="presParOf" srcId="{81DAF3F0-3253-463B-BEF7-02E09CDE99D9}" destId="{98E52ACF-7E0E-4284-9D81-DEC12659F95E}" srcOrd="1" destOrd="0" presId="urn:microsoft.com/office/officeart/2011/layout/HexagonRadial"/>
    <dgm:cxn modelId="{0BF0181E-1242-4662-98EB-EA40B8E4671A}" type="presParOf" srcId="{98E52ACF-7E0E-4284-9D81-DEC12659F95E}" destId="{37B020EE-9C25-4B09-9E0C-4057CEDDBAFE}" srcOrd="0" destOrd="0" presId="urn:microsoft.com/office/officeart/2011/layout/HexagonRadial"/>
    <dgm:cxn modelId="{37FB023A-9085-4452-99E4-102D0BE0FB47}" type="presParOf" srcId="{81DAF3F0-3253-463B-BEF7-02E09CDE99D9}" destId="{44F28C0A-81CB-45AF-AD49-AE079F1BBA63}" srcOrd="2" destOrd="0" presId="urn:microsoft.com/office/officeart/2011/layout/HexagonRadial"/>
    <dgm:cxn modelId="{C91ADC33-A90D-459B-A875-5C9CF96D5474}" type="presParOf" srcId="{81DAF3F0-3253-463B-BEF7-02E09CDE99D9}" destId="{FA0EFEDE-E057-4E33-B50D-CC23A86E849E}" srcOrd="3" destOrd="0" presId="urn:microsoft.com/office/officeart/2011/layout/HexagonRadial"/>
    <dgm:cxn modelId="{B9F2655D-0A13-4499-97DE-A706B78F371C}" type="presParOf" srcId="{FA0EFEDE-E057-4E33-B50D-CC23A86E849E}" destId="{1A3440C5-0AB2-4C8B-B343-84DCBDCE396A}" srcOrd="0" destOrd="0" presId="urn:microsoft.com/office/officeart/2011/layout/HexagonRadial"/>
    <dgm:cxn modelId="{17F6D799-D1B2-42BD-A2B8-16633A4DF104}" type="presParOf" srcId="{81DAF3F0-3253-463B-BEF7-02E09CDE99D9}" destId="{7C5F2E4D-FC19-4E85-96AE-2A7A54955639}" srcOrd="4" destOrd="0" presId="urn:microsoft.com/office/officeart/2011/layout/HexagonRadial"/>
    <dgm:cxn modelId="{D973241C-9FED-4BED-9849-5C44DF08AB81}" type="presParOf" srcId="{81DAF3F0-3253-463B-BEF7-02E09CDE99D9}" destId="{52801E17-4350-467C-AED7-BF8DFC46E0CD}" srcOrd="5" destOrd="0" presId="urn:microsoft.com/office/officeart/2011/layout/HexagonRadial"/>
    <dgm:cxn modelId="{EF3F8884-6B99-4C59-B3FD-F63E3D9EAD71}" type="presParOf" srcId="{52801E17-4350-467C-AED7-BF8DFC46E0CD}" destId="{41684565-EB66-4500-8F67-F701C9B7DAF6}" srcOrd="0" destOrd="0" presId="urn:microsoft.com/office/officeart/2011/layout/HexagonRadial"/>
    <dgm:cxn modelId="{32FF8813-CA50-40EB-B01B-97685DF917DE}" type="presParOf" srcId="{81DAF3F0-3253-463B-BEF7-02E09CDE99D9}" destId="{0E67EE92-8D1B-4C99-9DDC-08968DED7E2A}" srcOrd="6" destOrd="0" presId="urn:microsoft.com/office/officeart/2011/layout/HexagonRadial"/>
    <dgm:cxn modelId="{88F2D2C8-152F-4C31-8944-D9B130E9CEB2}" type="presParOf" srcId="{81DAF3F0-3253-463B-BEF7-02E09CDE99D9}" destId="{4CAE1972-2FD4-432D-91D7-0DB9BA9367BD}" srcOrd="7" destOrd="0" presId="urn:microsoft.com/office/officeart/2011/layout/HexagonRadial"/>
    <dgm:cxn modelId="{6F57A6F7-A123-418A-A772-A2974937B0D8}" type="presParOf" srcId="{4CAE1972-2FD4-432D-91D7-0DB9BA9367BD}" destId="{78F6849C-8C90-426A-9EC9-B91C9462AB1C}" srcOrd="0" destOrd="0" presId="urn:microsoft.com/office/officeart/2011/layout/HexagonRadial"/>
    <dgm:cxn modelId="{B8EE7696-1AFA-4919-8F6C-9528081E3BB0}" type="presParOf" srcId="{81DAF3F0-3253-463B-BEF7-02E09CDE99D9}" destId="{A7F800A0-E9E3-452F-9D96-1D9FCCE96501}" srcOrd="8" destOrd="0" presId="urn:microsoft.com/office/officeart/2011/layout/HexagonRadial"/>
    <dgm:cxn modelId="{7988200D-D3FB-4FFE-9C58-58B5FC907CE9}" type="presParOf" srcId="{81DAF3F0-3253-463B-BEF7-02E09CDE99D9}" destId="{A66C0E11-693B-44DA-B8EE-AE20D0377200}" srcOrd="9" destOrd="0" presId="urn:microsoft.com/office/officeart/2011/layout/HexagonRadial"/>
    <dgm:cxn modelId="{F87D9FBA-D81B-40FC-A859-B4D48E59A328}" type="presParOf" srcId="{A66C0E11-693B-44DA-B8EE-AE20D0377200}" destId="{29008176-4DA6-4902-9825-951A51BB61AA}" srcOrd="0" destOrd="0" presId="urn:microsoft.com/office/officeart/2011/layout/HexagonRadial"/>
    <dgm:cxn modelId="{B80A4D07-47EC-431F-8C57-CF1C781D0AE8}" type="presParOf" srcId="{81DAF3F0-3253-463B-BEF7-02E09CDE99D9}" destId="{C4BCD8B5-728F-495B-84FA-B8891A342C42}" srcOrd="10" destOrd="0" presId="urn:microsoft.com/office/officeart/2011/layout/HexagonRadial"/>
    <dgm:cxn modelId="{C2E8E66B-4ADC-47D0-BAE3-56D3FF867C59}" type="presParOf" srcId="{81DAF3F0-3253-463B-BEF7-02E09CDE99D9}" destId="{ECF8D771-0AF8-4444-8AE5-CC0CD76C6E56}" srcOrd="11" destOrd="0" presId="urn:microsoft.com/office/officeart/2011/layout/HexagonRadial"/>
    <dgm:cxn modelId="{A1064786-3757-4CD4-9F58-ABC9D5EDC54A}" type="presParOf" srcId="{ECF8D771-0AF8-4444-8AE5-CC0CD76C6E56}" destId="{1214F4CD-D4B5-4F18-83E6-9DA90E82EA01}" srcOrd="0" destOrd="0" presId="urn:microsoft.com/office/officeart/2011/layout/HexagonRadial"/>
    <dgm:cxn modelId="{7C2F676C-8896-4099-BBFB-B4B5CBD7BAFF}" type="presParOf" srcId="{81DAF3F0-3253-463B-BEF7-02E09CDE99D9}" destId="{00ADB916-2231-4BB0-95D5-9259F3155407}"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8A5722-1B4F-468D-8A05-116552BF91E7}">
      <dsp:nvSpPr>
        <dsp:cNvPr id="0" name=""/>
        <dsp:cNvSpPr/>
      </dsp:nvSpPr>
      <dsp:spPr>
        <a:xfrm>
          <a:off x="4005998" y="1574841"/>
          <a:ext cx="2001692" cy="1731544"/>
        </a:xfrm>
        <a:prstGeom prst="hexagon">
          <a:avLst>
            <a:gd name="adj" fmla="val 28570"/>
            <a:gd name="vf" fmla="val 115470"/>
          </a:avLst>
        </a:prstGeom>
        <a:gradFill rotWithShape="0">
          <a:gsLst>
            <a:gs pos="0">
              <a:schemeClr val="accent4">
                <a:hueOff val="0"/>
                <a:satOff val="0"/>
                <a:lumOff val="0"/>
                <a:alphaOff val="0"/>
                <a:tint val="98000"/>
                <a:hueMod val="94000"/>
                <a:satMod val="130000"/>
                <a:lumMod val="128000"/>
              </a:schemeClr>
            </a:gs>
            <a:gs pos="100000">
              <a:schemeClr val="accent4">
                <a:hueOff val="0"/>
                <a:satOff val="0"/>
                <a:lumOff val="0"/>
                <a:alphaOff val="0"/>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mn-MN" sz="1400" kern="1200" dirty="0" smtClean="0">
              <a:solidFill>
                <a:schemeClr val="bg1"/>
              </a:solidFill>
              <a:latin typeface="Arial" panose="020B0604020202020204" pitchFamily="34" charset="0"/>
              <a:cs typeface="Arial" panose="020B0604020202020204" pitchFamily="34" charset="0"/>
            </a:rPr>
            <a:t>Газрын нэгдмэл сангийн ангилал</a:t>
          </a:r>
          <a:endParaRPr lang="en-US" sz="1400" kern="1200" dirty="0">
            <a:solidFill>
              <a:schemeClr val="bg1"/>
            </a:solidFill>
            <a:latin typeface="Arial" panose="020B0604020202020204" pitchFamily="34" charset="0"/>
            <a:cs typeface="Arial" panose="020B0604020202020204" pitchFamily="34" charset="0"/>
          </a:endParaRPr>
        </a:p>
      </dsp:txBody>
      <dsp:txXfrm>
        <a:off x="4337706" y="1861782"/>
        <a:ext cx="1338276" cy="1157662"/>
      </dsp:txXfrm>
    </dsp:sp>
    <dsp:sp modelId="{1A3440C5-0AB2-4C8B-B343-84DCBDCE396A}">
      <dsp:nvSpPr>
        <dsp:cNvPr id="0" name=""/>
        <dsp:cNvSpPr/>
      </dsp:nvSpPr>
      <dsp:spPr>
        <a:xfrm>
          <a:off x="5259442" y="746414"/>
          <a:ext cx="755232" cy="650732"/>
        </a:xfrm>
        <a:prstGeom prst="hexagon">
          <a:avLst>
            <a:gd name="adj" fmla="val 28900"/>
            <a:gd name="vf" fmla="val 115470"/>
          </a:avLst>
        </a:prstGeom>
        <a:solidFill>
          <a:schemeClr val="accent5">
            <a:tint val="40000"/>
            <a:hueOff val="0"/>
            <a:satOff val="0"/>
            <a:lumOff val="0"/>
            <a:alphaOff val="0"/>
          </a:schemeClr>
        </a:solidFill>
        <a:ln>
          <a:noFill/>
        </a:ln>
        <a:effectLst>
          <a:innerShdw blurRad="25400" dist="12700" dir="13500000">
            <a:srgbClr val="000000">
              <a:alpha val="45000"/>
            </a:srgbClr>
          </a:innerShdw>
        </a:effectLst>
      </dsp:spPr>
      <dsp:style>
        <a:lnRef idx="0">
          <a:scrgbClr r="0" g="0" b="0"/>
        </a:lnRef>
        <a:fillRef idx="1">
          <a:scrgbClr r="0" g="0" b="0"/>
        </a:fillRef>
        <a:effectRef idx="2">
          <a:scrgbClr r="0" g="0" b="0"/>
        </a:effectRef>
        <a:fontRef idx="minor"/>
      </dsp:style>
    </dsp:sp>
    <dsp:sp modelId="{44F28C0A-81CB-45AF-AD49-AE079F1BBA63}">
      <dsp:nvSpPr>
        <dsp:cNvPr id="0" name=""/>
        <dsp:cNvSpPr/>
      </dsp:nvSpPr>
      <dsp:spPr>
        <a:xfrm>
          <a:off x="4190383" y="0"/>
          <a:ext cx="1640372" cy="1419114"/>
        </a:xfrm>
        <a:prstGeom prst="hexagon">
          <a:avLst>
            <a:gd name="adj" fmla="val 28570"/>
            <a:gd name="vf" fmla="val 115470"/>
          </a:avLst>
        </a:prstGeom>
        <a:gradFill rotWithShape="0">
          <a:gsLst>
            <a:gs pos="0">
              <a:schemeClr val="accent5">
                <a:hueOff val="0"/>
                <a:satOff val="0"/>
                <a:lumOff val="0"/>
                <a:alphaOff val="0"/>
                <a:tint val="98000"/>
                <a:hueMod val="94000"/>
                <a:satMod val="130000"/>
                <a:lumMod val="128000"/>
              </a:schemeClr>
            </a:gs>
            <a:gs pos="100000">
              <a:schemeClr val="accent5">
                <a:hueOff val="0"/>
                <a:satOff val="0"/>
                <a:lumOff val="0"/>
                <a:alphaOff val="0"/>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mn-MN" sz="1400" kern="1200" dirty="0" smtClean="0">
              <a:solidFill>
                <a:schemeClr val="bg1"/>
              </a:solidFill>
              <a:latin typeface="Arial" panose="020B0604020202020204" pitchFamily="34" charset="0"/>
              <a:cs typeface="Arial" panose="020B0604020202020204" pitchFamily="34" charset="0"/>
            </a:rPr>
            <a:t>Хөдөө аж ахуйн газар</a:t>
          </a:r>
          <a:endParaRPr lang="en-US" sz="1400" kern="1200" dirty="0">
            <a:solidFill>
              <a:schemeClr val="bg1"/>
            </a:solidFill>
            <a:latin typeface="Arial" panose="020B0604020202020204" pitchFamily="34" charset="0"/>
            <a:cs typeface="Arial" panose="020B0604020202020204" pitchFamily="34" charset="0"/>
          </a:endParaRPr>
        </a:p>
      </dsp:txBody>
      <dsp:txXfrm>
        <a:off x="4462228" y="235177"/>
        <a:ext cx="1096682" cy="948760"/>
      </dsp:txXfrm>
    </dsp:sp>
    <dsp:sp modelId="{41684565-EB66-4500-8F67-F701C9B7DAF6}">
      <dsp:nvSpPr>
        <dsp:cNvPr id="0" name=""/>
        <dsp:cNvSpPr/>
      </dsp:nvSpPr>
      <dsp:spPr>
        <a:xfrm>
          <a:off x="6140857" y="1962938"/>
          <a:ext cx="755232" cy="650732"/>
        </a:xfrm>
        <a:prstGeom prst="hexagon">
          <a:avLst>
            <a:gd name="adj" fmla="val 28900"/>
            <a:gd name="vf" fmla="val 115470"/>
          </a:avLst>
        </a:prstGeom>
        <a:solidFill>
          <a:schemeClr val="accent5">
            <a:tint val="40000"/>
            <a:hueOff val="0"/>
            <a:satOff val="0"/>
            <a:lumOff val="0"/>
            <a:alphaOff val="0"/>
          </a:schemeClr>
        </a:solidFill>
        <a:ln>
          <a:noFill/>
        </a:ln>
        <a:effectLst>
          <a:innerShdw blurRad="25400" dist="12700" dir="13500000">
            <a:srgbClr val="000000">
              <a:alpha val="45000"/>
            </a:srgbClr>
          </a:innerShdw>
        </a:effectLst>
      </dsp:spPr>
      <dsp:style>
        <a:lnRef idx="0">
          <a:scrgbClr r="0" g="0" b="0"/>
        </a:lnRef>
        <a:fillRef idx="1">
          <a:scrgbClr r="0" g="0" b="0"/>
        </a:fillRef>
        <a:effectRef idx="2">
          <a:scrgbClr r="0" g="0" b="0"/>
        </a:effectRef>
        <a:fontRef idx="minor"/>
      </dsp:style>
    </dsp:sp>
    <dsp:sp modelId="{7C5F2E4D-FC19-4E85-96AE-2A7A54955639}">
      <dsp:nvSpPr>
        <dsp:cNvPr id="0" name=""/>
        <dsp:cNvSpPr/>
      </dsp:nvSpPr>
      <dsp:spPr>
        <a:xfrm>
          <a:off x="5694795" y="872850"/>
          <a:ext cx="1640372" cy="1419114"/>
        </a:xfrm>
        <a:prstGeom prst="hexagon">
          <a:avLst>
            <a:gd name="adj" fmla="val 28570"/>
            <a:gd name="vf" fmla="val 115470"/>
          </a:avLst>
        </a:prstGeom>
        <a:gradFill rotWithShape="0">
          <a:gsLst>
            <a:gs pos="0">
              <a:schemeClr val="accent5">
                <a:hueOff val="4030852"/>
                <a:satOff val="-1883"/>
                <a:lumOff val="-2117"/>
                <a:alphaOff val="0"/>
                <a:tint val="98000"/>
                <a:hueMod val="94000"/>
                <a:satMod val="130000"/>
                <a:lumMod val="128000"/>
              </a:schemeClr>
            </a:gs>
            <a:gs pos="100000">
              <a:schemeClr val="accent5">
                <a:hueOff val="4030852"/>
                <a:satOff val="-1883"/>
                <a:lumOff val="-2117"/>
                <a:alphaOff val="0"/>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mn-MN" sz="1400" kern="1200" dirty="0" smtClean="0">
              <a:solidFill>
                <a:schemeClr val="bg1"/>
              </a:solidFill>
              <a:latin typeface="Arial" panose="020B0604020202020204" pitchFamily="34" charset="0"/>
              <a:cs typeface="Arial" panose="020B0604020202020204" pitchFamily="34" charset="0"/>
            </a:rPr>
            <a:t>Хот тосгон, бусад суурины газар </a:t>
          </a:r>
          <a:endParaRPr lang="en-US" sz="1400" kern="1200" dirty="0">
            <a:solidFill>
              <a:schemeClr val="bg1"/>
            </a:solidFill>
            <a:latin typeface="Arial" panose="020B0604020202020204" pitchFamily="34" charset="0"/>
            <a:cs typeface="Arial" panose="020B0604020202020204" pitchFamily="34" charset="0"/>
          </a:endParaRPr>
        </a:p>
      </dsp:txBody>
      <dsp:txXfrm>
        <a:off x="5966640" y="1108027"/>
        <a:ext cx="1096682" cy="948760"/>
      </dsp:txXfrm>
    </dsp:sp>
    <dsp:sp modelId="{78F6849C-8C90-426A-9EC9-B91C9462AB1C}">
      <dsp:nvSpPr>
        <dsp:cNvPr id="0" name=""/>
        <dsp:cNvSpPr/>
      </dsp:nvSpPr>
      <dsp:spPr>
        <a:xfrm>
          <a:off x="5528569" y="3336164"/>
          <a:ext cx="755232" cy="650732"/>
        </a:xfrm>
        <a:prstGeom prst="hexagon">
          <a:avLst>
            <a:gd name="adj" fmla="val 28900"/>
            <a:gd name="vf" fmla="val 115470"/>
          </a:avLst>
        </a:prstGeom>
        <a:solidFill>
          <a:schemeClr val="accent5">
            <a:tint val="40000"/>
            <a:hueOff val="0"/>
            <a:satOff val="0"/>
            <a:lumOff val="0"/>
            <a:alphaOff val="0"/>
          </a:schemeClr>
        </a:solidFill>
        <a:ln>
          <a:noFill/>
        </a:ln>
        <a:effectLst>
          <a:innerShdw blurRad="25400" dist="12700" dir="13500000">
            <a:srgbClr val="000000">
              <a:alpha val="45000"/>
            </a:srgbClr>
          </a:innerShdw>
        </a:effectLst>
      </dsp:spPr>
      <dsp:style>
        <a:lnRef idx="0">
          <a:scrgbClr r="0" g="0" b="0"/>
        </a:lnRef>
        <a:fillRef idx="1">
          <a:scrgbClr r="0" g="0" b="0"/>
        </a:fillRef>
        <a:effectRef idx="2">
          <a:scrgbClr r="0" g="0" b="0"/>
        </a:effectRef>
        <a:fontRef idx="minor"/>
      </dsp:style>
    </dsp:sp>
    <dsp:sp modelId="{0E67EE92-8D1B-4C99-9DDC-08968DED7E2A}">
      <dsp:nvSpPr>
        <dsp:cNvPr id="0" name=""/>
        <dsp:cNvSpPr/>
      </dsp:nvSpPr>
      <dsp:spPr>
        <a:xfrm>
          <a:off x="5694795" y="2588773"/>
          <a:ext cx="1640372" cy="1419114"/>
        </a:xfrm>
        <a:prstGeom prst="hexagon">
          <a:avLst>
            <a:gd name="adj" fmla="val 28570"/>
            <a:gd name="vf" fmla="val 115470"/>
          </a:avLst>
        </a:prstGeom>
        <a:gradFill rotWithShape="0">
          <a:gsLst>
            <a:gs pos="0">
              <a:schemeClr val="accent5">
                <a:hueOff val="8061703"/>
                <a:satOff val="-3767"/>
                <a:lumOff val="-4235"/>
                <a:alphaOff val="0"/>
                <a:tint val="98000"/>
                <a:hueMod val="94000"/>
                <a:satMod val="130000"/>
                <a:lumMod val="128000"/>
              </a:schemeClr>
            </a:gs>
            <a:gs pos="100000">
              <a:schemeClr val="accent5">
                <a:hueOff val="8061703"/>
                <a:satOff val="-3767"/>
                <a:lumOff val="-4235"/>
                <a:alphaOff val="0"/>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mn-MN" sz="1400" kern="1200" dirty="0" smtClean="0">
              <a:solidFill>
                <a:schemeClr val="bg1"/>
              </a:solidFill>
              <a:latin typeface="Arial" panose="020B0604020202020204" pitchFamily="34" charset="0"/>
              <a:cs typeface="Arial" panose="020B0604020202020204" pitchFamily="34" charset="0"/>
            </a:rPr>
            <a:t>Зам шугам сүлжээний газар</a:t>
          </a:r>
          <a:endParaRPr lang="en-US" sz="1400" kern="1200" dirty="0">
            <a:solidFill>
              <a:schemeClr val="bg1"/>
            </a:solidFill>
            <a:latin typeface="Arial" panose="020B0604020202020204" pitchFamily="34" charset="0"/>
            <a:cs typeface="Arial" panose="020B0604020202020204" pitchFamily="34" charset="0"/>
          </a:endParaRPr>
        </a:p>
      </dsp:txBody>
      <dsp:txXfrm>
        <a:off x="5966640" y="2823950"/>
        <a:ext cx="1096682" cy="948760"/>
      </dsp:txXfrm>
    </dsp:sp>
    <dsp:sp modelId="{29008176-4DA6-4902-9825-951A51BB61AA}">
      <dsp:nvSpPr>
        <dsp:cNvPr id="0" name=""/>
        <dsp:cNvSpPr/>
      </dsp:nvSpPr>
      <dsp:spPr>
        <a:xfrm>
          <a:off x="4009723" y="3478710"/>
          <a:ext cx="755232" cy="650732"/>
        </a:xfrm>
        <a:prstGeom prst="hexagon">
          <a:avLst>
            <a:gd name="adj" fmla="val 28900"/>
            <a:gd name="vf" fmla="val 115470"/>
          </a:avLst>
        </a:prstGeom>
        <a:solidFill>
          <a:schemeClr val="accent5">
            <a:tint val="40000"/>
            <a:hueOff val="0"/>
            <a:satOff val="0"/>
            <a:lumOff val="0"/>
            <a:alphaOff val="0"/>
          </a:schemeClr>
        </a:solidFill>
        <a:ln>
          <a:noFill/>
        </a:ln>
        <a:effectLst>
          <a:innerShdw blurRad="25400" dist="12700" dir="13500000">
            <a:srgbClr val="000000">
              <a:alpha val="45000"/>
            </a:srgbClr>
          </a:innerShdw>
        </a:effectLst>
      </dsp:spPr>
      <dsp:style>
        <a:lnRef idx="0">
          <a:scrgbClr r="0" g="0" b="0"/>
        </a:lnRef>
        <a:fillRef idx="1">
          <a:scrgbClr r="0" g="0" b="0"/>
        </a:fillRef>
        <a:effectRef idx="2">
          <a:scrgbClr r="0" g="0" b="0"/>
        </a:effectRef>
        <a:fontRef idx="minor"/>
      </dsp:style>
    </dsp:sp>
    <dsp:sp modelId="{A7F800A0-E9E3-452F-9D96-1D9FCCE96501}">
      <dsp:nvSpPr>
        <dsp:cNvPr id="0" name=""/>
        <dsp:cNvSpPr/>
      </dsp:nvSpPr>
      <dsp:spPr>
        <a:xfrm>
          <a:off x="4190383" y="3462601"/>
          <a:ext cx="1640372" cy="1419114"/>
        </a:xfrm>
        <a:prstGeom prst="hexagon">
          <a:avLst>
            <a:gd name="adj" fmla="val 28570"/>
            <a:gd name="vf" fmla="val 115470"/>
          </a:avLst>
        </a:prstGeom>
        <a:gradFill rotWithShape="0">
          <a:gsLst>
            <a:gs pos="0">
              <a:schemeClr val="accent5">
                <a:hueOff val="12092555"/>
                <a:satOff val="-5650"/>
                <a:lumOff val="-6352"/>
                <a:alphaOff val="0"/>
                <a:tint val="98000"/>
                <a:hueMod val="94000"/>
                <a:satMod val="130000"/>
                <a:lumMod val="128000"/>
              </a:schemeClr>
            </a:gs>
            <a:gs pos="100000">
              <a:schemeClr val="accent5">
                <a:hueOff val="12092555"/>
                <a:satOff val="-5650"/>
                <a:lumOff val="-6352"/>
                <a:alphaOff val="0"/>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mn-MN" sz="1400" kern="1200" dirty="0" smtClean="0">
              <a:solidFill>
                <a:schemeClr val="bg1"/>
              </a:solidFill>
              <a:latin typeface="Arial" panose="020B0604020202020204" pitchFamily="34" charset="0"/>
              <a:cs typeface="Arial" panose="020B0604020202020204" pitchFamily="34" charset="0"/>
            </a:rPr>
            <a:t>Ойн сан бүхий газар</a:t>
          </a:r>
          <a:endParaRPr lang="en-US" sz="1400" kern="1200" dirty="0">
            <a:solidFill>
              <a:schemeClr val="bg1"/>
            </a:solidFill>
            <a:latin typeface="Arial" panose="020B0604020202020204" pitchFamily="34" charset="0"/>
            <a:cs typeface="Arial" panose="020B0604020202020204" pitchFamily="34" charset="0"/>
          </a:endParaRPr>
        </a:p>
      </dsp:txBody>
      <dsp:txXfrm>
        <a:off x="4462228" y="3697778"/>
        <a:ext cx="1096682" cy="948760"/>
      </dsp:txXfrm>
    </dsp:sp>
    <dsp:sp modelId="{1214F4CD-D4B5-4F18-83E6-9DA90E82EA01}">
      <dsp:nvSpPr>
        <dsp:cNvPr id="0" name=""/>
        <dsp:cNvSpPr/>
      </dsp:nvSpPr>
      <dsp:spPr>
        <a:xfrm>
          <a:off x="3113874" y="2262675"/>
          <a:ext cx="755232" cy="650732"/>
        </a:xfrm>
        <a:prstGeom prst="hexagon">
          <a:avLst>
            <a:gd name="adj" fmla="val 28900"/>
            <a:gd name="vf" fmla="val 115470"/>
          </a:avLst>
        </a:prstGeom>
        <a:solidFill>
          <a:schemeClr val="accent5">
            <a:tint val="40000"/>
            <a:hueOff val="0"/>
            <a:satOff val="0"/>
            <a:lumOff val="0"/>
            <a:alphaOff val="0"/>
          </a:schemeClr>
        </a:solidFill>
        <a:ln>
          <a:noFill/>
        </a:ln>
        <a:effectLst>
          <a:innerShdw blurRad="25400" dist="12700" dir="13500000">
            <a:srgbClr val="000000">
              <a:alpha val="45000"/>
            </a:srgbClr>
          </a:innerShdw>
        </a:effectLst>
      </dsp:spPr>
      <dsp:style>
        <a:lnRef idx="0">
          <a:scrgbClr r="0" g="0" b="0"/>
        </a:lnRef>
        <a:fillRef idx="1">
          <a:scrgbClr r="0" g="0" b="0"/>
        </a:fillRef>
        <a:effectRef idx="2">
          <a:scrgbClr r="0" g="0" b="0"/>
        </a:effectRef>
        <a:fontRef idx="minor"/>
      </dsp:style>
    </dsp:sp>
    <dsp:sp modelId="{C4BCD8B5-728F-495B-84FA-B8891A342C42}">
      <dsp:nvSpPr>
        <dsp:cNvPr id="0" name=""/>
        <dsp:cNvSpPr/>
      </dsp:nvSpPr>
      <dsp:spPr>
        <a:xfrm>
          <a:off x="2678987" y="2589750"/>
          <a:ext cx="1640372" cy="1419114"/>
        </a:xfrm>
        <a:prstGeom prst="hexagon">
          <a:avLst>
            <a:gd name="adj" fmla="val 28570"/>
            <a:gd name="vf" fmla="val 115470"/>
          </a:avLst>
        </a:prstGeom>
        <a:gradFill rotWithShape="0">
          <a:gsLst>
            <a:gs pos="0">
              <a:schemeClr val="accent5">
                <a:hueOff val="16123407"/>
                <a:satOff val="-7534"/>
                <a:lumOff val="-8470"/>
                <a:alphaOff val="0"/>
                <a:tint val="98000"/>
                <a:hueMod val="94000"/>
                <a:satMod val="130000"/>
                <a:lumMod val="128000"/>
              </a:schemeClr>
            </a:gs>
            <a:gs pos="100000">
              <a:schemeClr val="accent5">
                <a:hueOff val="16123407"/>
                <a:satOff val="-7534"/>
                <a:lumOff val="-8470"/>
                <a:alphaOff val="0"/>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mn-MN" sz="1400" kern="1200" dirty="0" smtClean="0">
              <a:solidFill>
                <a:schemeClr val="bg1"/>
              </a:solidFill>
              <a:latin typeface="Arial" panose="020B0604020202020204" pitchFamily="34" charset="0"/>
              <a:cs typeface="Arial" panose="020B0604020202020204" pitchFamily="34" charset="0"/>
            </a:rPr>
            <a:t>Усан бүхий газар</a:t>
          </a:r>
          <a:endParaRPr lang="en-US" sz="1400" kern="1200" dirty="0">
            <a:solidFill>
              <a:schemeClr val="bg1"/>
            </a:solidFill>
            <a:latin typeface="Arial" panose="020B0604020202020204" pitchFamily="34" charset="0"/>
            <a:cs typeface="Arial" panose="020B0604020202020204" pitchFamily="34" charset="0"/>
          </a:endParaRPr>
        </a:p>
      </dsp:txBody>
      <dsp:txXfrm>
        <a:off x="2950832" y="2824927"/>
        <a:ext cx="1096682" cy="948760"/>
      </dsp:txXfrm>
    </dsp:sp>
    <dsp:sp modelId="{00ADB916-2231-4BB0-95D5-9259F3155407}">
      <dsp:nvSpPr>
        <dsp:cNvPr id="0" name=""/>
        <dsp:cNvSpPr/>
      </dsp:nvSpPr>
      <dsp:spPr>
        <a:xfrm>
          <a:off x="2678987" y="870898"/>
          <a:ext cx="1640372" cy="1419114"/>
        </a:xfrm>
        <a:prstGeom prst="hexagon">
          <a:avLst>
            <a:gd name="adj" fmla="val 28570"/>
            <a:gd name="vf" fmla="val 115470"/>
          </a:avLst>
        </a:prstGeom>
        <a:gradFill rotWithShape="0">
          <a:gsLst>
            <a:gs pos="0">
              <a:schemeClr val="accent5">
                <a:hueOff val="20154258"/>
                <a:satOff val="-9417"/>
                <a:lumOff val="-10587"/>
                <a:alphaOff val="0"/>
                <a:tint val="98000"/>
                <a:hueMod val="94000"/>
                <a:satMod val="130000"/>
                <a:lumMod val="128000"/>
              </a:schemeClr>
            </a:gs>
            <a:gs pos="100000">
              <a:schemeClr val="accent5">
                <a:hueOff val="20154258"/>
                <a:satOff val="-9417"/>
                <a:lumOff val="-10587"/>
                <a:alphaOff val="0"/>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mn-MN" sz="1400" kern="1200" dirty="0" smtClean="0">
              <a:solidFill>
                <a:schemeClr val="bg1"/>
              </a:solidFill>
              <a:latin typeface="Arial" panose="020B0604020202020204" pitchFamily="34" charset="0"/>
              <a:cs typeface="Arial" panose="020B0604020202020204" pitchFamily="34" charset="0"/>
            </a:rPr>
            <a:t>Тусгай хэрэгцээний газар</a:t>
          </a:r>
          <a:endParaRPr lang="en-US" sz="1400" kern="1200" dirty="0">
            <a:solidFill>
              <a:schemeClr val="bg1"/>
            </a:solidFill>
            <a:latin typeface="Arial" panose="020B0604020202020204" pitchFamily="34" charset="0"/>
            <a:cs typeface="Arial" panose="020B0604020202020204" pitchFamily="34" charset="0"/>
          </a:endParaRPr>
        </a:p>
      </dsp:txBody>
      <dsp:txXfrm>
        <a:off x="2950832" y="1106075"/>
        <a:ext cx="1096682" cy="948760"/>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F41B14-A9A8-45E3-8295-08E44D1C39F9}" type="datetimeFigureOut">
              <a:rPr lang="en-US" smtClean="0"/>
              <a:t>4/28/2019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92F505-F993-4ECE-99CD-B76B930C4519}" type="slidenum">
              <a:rPr lang="en-US" smtClean="0"/>
              <a:t>‹#›</a:t>
            </a:fld>
            <a:endParaRPr lang="en-US"/>
          </a:p>
        </p:txBody>
      </p:sp>
    </p:spTree>
    <p:extLst>
      <p:ext uri="{BB962C8B-B14F-4D97-AF65-F5344CB8AC3E}">
        <p14:creationId xmlns:p14="http://schemas.microsoft.com/office/powerpoint/2010/main" val="28176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92F505-F993-4ECE-99CD-B76B930C4519}" type="slidenum">
              <a:rPr lang="en-US" smtClean="0"/>
              <a:t>2</a:t>
            </a:fld>
            <a:endParaRPr lang="en-US"/>
          </a:p>
        </p:txBody>
      </p:sp>
    </p:spTree>
    <p:extLst>
      <p:ext uri="{BB962C8B-B14F-4D97-AF65-F5344CB8AC3E}">
        <p14:creationId xmlns:p14="http://schemas.microsoft.com/office/powerpoint/2010/main" val="4009581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mn-MN" dirty="0" smtClean="0"/>
              <a:t>828,07</a:t>
            </a:r>
            <a:endParaRPr lang="en-US" dirty="0" smtClean="0"/>
          </a:p>
          <a:p>
            <a:endParaRPr lang="en-US" dirty="0"/>
          </a:p>
        </p:txBody>
      </p:sp>
      <p:sp>
        <p:nvSpPr>
          <p:cNvPr id="4" name="Slide Number Placeholder 3"/>
          <p:cNvSpPr>
            <a:spLocks noGrp="1"/>
          </p:cNvSpPr>
          <p:nvPr>
            <p:ph type="sldNum" sz="quarter" idx="10"/>
          </p:nvPr>
        </p:nvSpPr>
        <p:spPr/>
        <p:txBody>
          <a:bodyPr/>
          <a:lstStyle/>
          <a:p>
            <a:fld id="{F792F505-F993-4ECE-99CD-B76B930C4519}" type="slidenum">
              <a:rPr lang="en-US" smtClean="0"/>
              <a:t>4</a:t>
            </a:fld>
            <a:endParaRPr lang="en-US"/>
          </a:p>
        </p:txBody>
      </p:sp>
    </p:spTree>
    <p:extLst>
      <p:ext uri="{BB962C8B-B14F-4D97-AF65-F5344CB8AC3E}">
        <p14:creationId xmlns:p14="http://schemas.microsoft.com/office/powerpoint/2010/main" val="1028015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92F505-F993-4ECE-99CD-B76B930C4519}" type="slidenum">
              <a:rPr lang="en-US" smtClean="0"/>
              <a:t>9</a:t>
            </a:fld>
            <a:endParaRPr lang="en-US"/>
          </a:p>
        </p:txBody>
      </p:sp>
    </p:spTree>
    <p:extLst>
      <p:ext uri="{BB962C8B-B14F-4D97-AF65-F5344CB8AC3E}">
        <p14:creationId xmlns:p14="http://schemas.microsoft.com/office/powerpoint/2010/main" val="4087819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92F505-F993-4ECE-99CD-B76B930C4519}" type="slidenum">
              <a:rPr lang="en-US" smtClean="0"/>
              <a:t>22</a:t>
            </a:fld>
            <a:endParaRPr lang="en-US"/>
          </a:p>
        </p:txBody>
      </p:sp>
    </p:spTree>
    <p:extLst>
      <p:ext uri="{BB962C8B-B14F-4D97-AF65-F5344CB8AC3E}">
        <p14:creationId xmlns:p14="http://schemas.microsoft.com/office/powerpoint/2010/main" val="4243441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92F505-F993-4ECE-99CD-B76B930C4519}" type="slidenum">
              <a:rPr lang="en-US" smtClean="0"/>
              <a:t>23</a:t>
            </a:fld>
            <a:endParaRPr lang="en-US"/>
          </a:p>
        </p:txBody>
      </p:sp>
    </p:spTree>
    <p:extLst>
      <p:ext uri="{BB962C8B-B14F-4D97-AF65-F5344CB8AC3E}">
        <p14:creationId xmlns:p14="http://schemas.microsoft.com/office/powerpoint/2010/main" val="170797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n-MN" dirty="0" smtClean="0"/>
          </a:p>
          <a:p>
            <a:endParaRPr lang="mn-MN" dirty="0" smtClean="0"/>
          </a:p>
          <a:p>
            <a:endParaRPr lang="en-US" dirty="0"/>
          </a:p>
        </p:txBody>
      </p:sp>
      <p:sp>
        <p:nvSpPr>
          <p:cNvPr id="4" name="Slide Number Placeholder 3"/>
          <p:cNvSpPr>
            <a:spLocks noGrp="1"/>
          </p:cNvSpPr>
          <p:nvPr>
            <p:ph type="sldNum" sz="quarter" idx="10"/>
          </p:nvPr>
        </p:nvSpPr>
        <p:spPr/>
        <p:txBody>
          <a:bodyPr/>
          <a:lstStyle/>
          <a:p>
            <a:fld id="{F792F505-F993-4ECE-99CD-B76B930C4519}" type="slidenum">
              <a:rPr lang="en-US" smtClean="0"/>
              <a:t>24</a:t>
            </a:fld>
            <a:endParaRPr lang="en-US"/>
          </a:p>
        </p:txBody>
      </p:sp>
    </p:spTree>
    <p:extLst>
      <p:ext uri="{BB962C8B-B14F-4D97-AF65-F5344CB8AC3E}">
        <p14:creationId xmlns:p14="http://schemas.microsoft.com/office/powerpoint/2010/main" val="2583777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92F505-F993-4ECE-99CD-B76B930C4519}" type="slidenum">
              <a:rPr lang="en-US" smtClean="0"/>
              <a:t>25</a:t>
            </a:fld>
            <a:endParaRPr lang="en-US"/>
          </a:p>
        </p:txBody>
      </p:sp>
    </p:spTree>
    <p:extLst>
      <p:ext uri="{BB962C8B-B14F-4D97-AF65-F5344CB8AC3E}">
        <p14:creationId xmlns:p14="http://schemas.microsoft.com/office/powerpoint/2010/main" val="2861079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4/28/2019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4/28/2019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9076" y="2131586"/>
            <a:ext cx="7174172" cy="977191"/>
          </a:xfrm>
          <a:prstGeom prst="rect">
            <a:avLst/>
          </a:prstGeom>
        </p:spPr>
        <p:txBody>
          <a:bodyPr wrap="square">
            <a:spAutoFit/>
          </a:bodyPr>
          <a:lstStyle/>
          <a:p>
            <a:pPr algn="ctr">
              <a:lnSpc>
                <a:spcPct val="115000"/>
              </a:lnSpc>
            </a:pPr>
            <a:r>
              <a:rPr lang="mn-MN" sz="3200" b="1"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Газрын тухай хууль</a:t>
            </a:r>
            <a:endParaRPr lang="en-US" sz="3200"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pPr>
            <a:r>
              <a:rPr lang="mn-MN" dirty="0">
                <a:latin typeface="Arial" panose="020B0604020202020204" pitchFamily="34" charset="0"/>
                <a:ea typeface="Calibri" panose="020F0502020204030204" pitchFamily="34" charset="0"/>
                <a:cs typeface="Times New Roman" panose="02020603050405020304" pitchFamily="18" charset="0"/>
              </a:rPr>
              <a:t> </a:t>
            </a:r>
            <a:endParaRPr lang="en-US" dirty="0">
              <a:latin typeface="Arial" panose="020B060402020202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8020050" y="6182022"/>
            <a:ext cx="3838575" cy="369332"/>
          </a:xfrm>
          <a:prstGeom prst="rect">
            <a:avLst/>
          </a:prstGeom>
        </p:spPr>
        <p:txBody>
          <a:bodyPr wrap="square">
            <a:spAutoFit/>
          </a:bodyPr>
          <a:lstStyle/>
          <a:p>
            <a:r>
              <a:rPr lang="mn-MN" b="1" dirty="0" smtClean="0">
                <a:solidFill>
                  <a:schemeClr val="bg1"/>
                </a:solidFill>
                <a:latin typeface="Arial" panose="020B0604020202020204" pitchFamily="34" charset="0"/>
                <a:cs typeface="Arial" panose="020B0604020202020204" pitchFamily="34" charset="0"/>
              </a:rPr>
              <a:t>ГАЗРЫН ДААМАЛ Б.БАТЧИМЭГ</a:t>
            </a:r>
            <a:endParaRPr lang="en-US"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5709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1729" y="643695"/>
            <a:ext cx="11547987" cy="4955203"/>
          </a:xfrm>
          <a:prstGeom prst="rect">
            <a:avLst/>
          </a:prstGeom>
        </p:spPr>
        <p:txBody>
          <a:bodyPr wrap="square">
            <a:spAutoFit/>
          </a:bodyPr>
          <a:lstStyle/>
          <a:p>
            <a:r>
              <a:rPr lang="en-US" b="1" dirty="0" err="1" smtClean="0">
                <a:solidFill>
                  <a:schemeClr val="bg1"/>
                </a:solidFill>
                <a:latin typeface="Arial" panose="020B0604020202020204" pitchFamily="34" charset="0"/>
                <a:ea typeface="Times New Roman" panose="02020603050405020304" pitchFamily="18" charset="0"/>
              </a:rPr>
              <a:t>Эрхийн</a:t>
            </a:r>
            <a:r>
              <a:rPr lang="en-US" b="1" dirty="0" smtClean="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гэрчилгээгээр</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эзэмшүүлэх</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газрын</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хэмжээ</a:t>
            </a:r>
            <a:r>
              <a:rPr lang="en-US" b="1" dirty="0">
                <a:solidFill>
                  <a:schemeClr val="bg1"/>
                </a:solidFill>
                <a:latin typeface="Arial" panose="020B0604020202020204" pitchFamily="34" charset="0"/>
                <a:ea typeface="Times New Roman" panose="02020603050405020304" pitchFamily="18" charset="0"/>
              </a:rPr>
              <a:t>, </a:t>
            </a:r>
            <a:r>
              <a:rPr lang="en-US" b="1" dirty="0" err="1" smtClean="0">
                <a:solidFill>
                  <a:schemeClr val="bg1"/>
                </a:solidFill>
                <a:latin typeface="Arial" panose="020B0604020202020204" pitchFamily="34" charset="0"/>
                <a:ea typeface="Times New Roman" panose="02020603050405020304" pitchFamily="18" charset="0"/>
              </a:rPr>
              <a:t>байршил</a:t>
            </a:r>
            <a:endParaRPr lang="mn-MN" b="1" dirty="0" smtClean="0">
              <a:solidFill>
                <a:schemeClr val="bg1"/>
              </a:solidFill>
              <a:latin typeface="Arial" panose="020B0604020202020204" pitchFamily="34" charset="0"/>
              <a:ea typeface="Times New Roman" panose="02020603050405020304" pitchFamily="18" charset="0"/>
            </a:endParaRPr>
          </a:p>
          <a:p>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29.1.Иргэнд </a:t>
            </a:r>
            <a:r>
              <a:rPr lang="en-US" dirty="0" err="1">
                <a:solidFill>
                  <a:schemeClr val="bg1"/>
                </a:solidFill>
                <a:latin typeface="Arial" panose="020B0604020202020204" pitchFamily="34" charset="0"/>
                <a:ea typeface="Times New Roman" panose="02020603050405020304" pitchFamily="18" charset="0"/>
              </a:rPr>
              <a:t>гэр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бүлийнх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хамтын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хэрэгцээнд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зориулан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хувийн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орон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сууцны</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хашаа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барих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зориулалтаар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үнэ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төлбөргүй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эзэмшүүлэх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газрын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хэмжээ</a:t>
            </a:r>
            <a:r>
              <a:rPr lang="en-US" dirty="0">
                <a:solidFill>
                  <a:schemeClr val="bg1"/>
                </a:solidFill>
                <a:latin typeface="Arial" panose="020B0604020202020204" pitchFamily="34" charset="0"/>
                <a:ea typeface="Times New Roman" panose="02020603050405020304" pitchFamily="18" charset="0"/>
              </a:rPr>
              <a:t> 0,07 </a:t>
            </a:r>
            <a:r>
              <a:rPr lang="en-US" dirty="0" err="1">
                <a:solidFill>
                  <a:schemeClr val="bg1"/>
                </a:solidFill>
                <a:latin typeface="Arial" panose="020B0604020202020204" pitchFamily="34" charset="0"/>
                <a:ea typeface="Times New Roman" panose="02020603050405020304" pitchFamily="18" charset="0"/>
              </a:rPr>
              <a:t>га-гаас</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илүүгүй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байна</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29.2.Энэ </a:t>
            </a:r>
            <a:r>
              <a:rPr lang="en-US" dirty="0" err="1">
                <a:solidFill>
                  <a:schemeClr val="bg1"/>
                </a:solidFill>
                <a:latin typeface="Arial" panose="020B0604020202020204" pitchFamily="34" charset="0"/>
                <a:ea typeface="Times New Roman" panose="02020603050405020304" pitchFamily="18" charset="0"/>
              </a:rPr>
              <a:t>хуулийн</a:t>
            </a:r>
            <a:r>
              <a:rPr lang="en-US" dirty="0">
                <a:solidFill>
                  <a:schemeClr val="bg1"/>
                </a:solidFill>
                <a:latin typeface="Arial" panose="020B0604020202020204" pitchFamily="34" charset="0"/>
                <a:ea typeface="Times New Roman" panose="02020603050405020304" pitchFamily="18" charset="0"/>
              </a:rPr>
              <a:t> 29.1-д </a:t>
            </a:r>
            <a:r>
              <a:rPr lang="en-US" dirty="0" err="1">
                <a:solidFill>
                  <a:schemeClr val="bg1"/>
                </a:solidFill>
                <a:latin typeface="Arial" panose="020B0604020202020204" pitchFamily="34" charset="0"/>
                <a:ea typeface="Times New Roman" panose="02020603050405020304" pitchFamily="18" charset="0"/>
              </a:rPr>
              <a:t>зааснаас</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гадна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бүлийнх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хамтын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хэрэгцээнд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зориулан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хүнсний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ногоо</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жимс</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жимсгэнэ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таримал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ургамал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тарих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зориулалтаар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иргэнд</a:t>
            </a:r>
            <a:r>
              <a:rPr lang="en-US" dirty="0">
                <a:solidFill>
                  <a:schemeClr val="bg1"/>
                </a:solidFill>
                <a:latin typeface="Arial" panose="020B0604020202020204" pitchFamily="34" charset="0"/>
                <a:ea typeface="Times New Roman" panose="02020603050405020304" pitchFamily="18" charset="0"/>
              </a:rPr>
              <a:t> 0,1 </a:t>
            </a:r>
            <a:r>
              <a:rPr lang="en-US" dirty="0" err="1">
                <a:solidFill>
                  <a:schemeClr val="bg1"/>
                </a:solidFill>
                <a:latin typeface="Arial" panose="020B0604020202020204" pitchFamily="34" charset="0"/>
                <a:ea typeface="Times New Roman" panose="02020603050405020304" pitchFamily="18" charset="0"/>
              </a:rPr>
              <a:t>га-гаас</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илүүгүй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үнэ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төлбөргүй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эзэмшүүлж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болно</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29.3.Багийн </a:t>
            </a:r>
            <a:r>
              <a:rPr lang="en-US" dirty="0" err="1">
                <a:solidFill>
                  <a:schemeClr val="bg1"/>
                </a:solidFill>
                <a:latin typeface="Arial" panose="020B0604020202020204" pitchFamily="34" charset="0"/>
                <a:ea typeface="Times New Roman" panose="02020603050405020304" pitchFamily="18" charset="0"/>
              </a:rPr>
              <a:t>иргэдийн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Нийтийн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Хурлын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санал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сумын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иргэдийн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Төлөөлөгчдийн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Хурлын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шийдвэрийг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үндэслэн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тариалангийн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газрыг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тариалангийн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салбарт</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олон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жил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тогтвортой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ажилласан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иргэнд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бүлийнх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хамтын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хэрэгцээнд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зориулан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Засгийн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газраас</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тогтоосон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журмын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дагуу</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давуу</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эрхээр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эзэмшүүлж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болно</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Нэг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иргэнд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давуу</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эрхээр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эзэмшүүлэх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тариалангийн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газрын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хэмжээ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тарианы</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зориулалтаар</a:t>
            </a:r>
            <a:r>
              <a:rPr lang="en-US" dirty="0">
                <a:solidFill>
                  <a:schemeClr val="bg1"/>
                </a:solidFill>
                <a:latin typeface="Arial" panose="020B0604020202020204" pitchFamily="34" charset="0"/>
                <a:ea typeface="Times New Roman" panose="02020603050405020304" pitchFamily="18" charset="0"/>
              </a:rPr>
              <a:t> 100 </a:t>
            </a:r>
            <a:r>
              <a:rPr lang="en-US" dirty="0" err="1">
                <a:solidFill>
                  <a:schemeClr val="bg1"/>
                </a:solidFill>
                <a:latin typeface="Arial" panose="020B0604020202020204" pitchFamily="34" charset="0"/>
                <a:ea typeface="Times New Roman" panose="02020603050405020304" pitchFamily="18" charset="0"/>
              </a:rPr>
              <a:t>га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хүртэл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төмс</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хүнсний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ногооны</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зориулалтаар</a:t>
            </a:r>
            <a:r>
              <a:rPr lang="en-US" dirty="0">
                <a:solidFill>
                  <a:schemeClr val="bg1"/>
                </a:solidFill>
                <a:latin typeface="Arial" panose="020B0604020202020204" pitchFamily="34" charset="0"/>
                <a:ea typeface="Times New Roman" panose="02020603050405020304" pitchFamily="18" charset="0"/>
              </a:rPr>
              <a:t> 5 </a:t>
            </a:r>
            <a:r>
              <a:rPr lang="en-US" dirty="0" err="1">
                <a:solidFill>
                  <a:schemeClr val="bg1"/>
                </a:solidFill>
                <a:latin typeface="Arial" panose="020B0604020202020204" pitchFamily="34" charset="0"/>
                <a:ea typeface="Times New Roman" panose="02020603050405020304" pitchFamily="18" charset="0"/>
              </a:rPr>
              <a:t>га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хүртэл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байна</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29.4.Иргэнд </a:t>
            </a:r>
            <a:r>
              <a:rPr lang="en-US" dirty="0" err="1">
                <a:solidFill>
                  <a:schemeClr val="bg1"/>
                </a:solidFill>
                <a:latin typeface="Arial" panose="020B0604020202020204" pitchFamily="34" charset="0"/>
                <a:ea typeface="Times New Roman" panose="02020603050405020304" pitchFamily="18" charset="0"/>
              </a:rPr>
              <a:t>энэ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хуулийн</a:t>
            </a:r>
            <a:r>
              <a:rPr lang="en-US" dirty="0">
                <a:solidFill>
                  <a:schemeClr val="bg1"/>
                </a:solidFill>
                <a:latin typeface="Arial" panose="020B0604020202020204" pitchFamily="34" charset="0"/>
                <a:ea typeface="Times New Roman" panose="02020603050405020304" pitchFamily="18" charset="0"/>
              </a:rPr>
              <a:t> 29.1, 29.2, 29.3-т </a:t>
            </a:r>
            <a:r>
              <a:rPr lang="en-US" dirty="0" err="1">
                <a:solidFill>
                  <a:schemeClr val="bg1"/>
                </a:solidFill>
                <a:latin typeface="Arial" panose="020B0604020202020204" pitchFamily="34" charset="0"/>
                <a:ea typeface="Times New Roman" panose="02020603050405020304" pitchFamily="18" charset="0"/>
              </a:rPr>
              <a:t>заасан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хэмжээнд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багтаан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эзэмшүүлэх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газрын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дээд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хэмжээ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байршлыг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хүн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амын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нягтрал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газрын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нөөцийг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харгалзан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тухайн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сум</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дүүргийн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иргэдийн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Төлөөлөгчдийн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Хурал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тогтоож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болно</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29.5.Хүнсний </a:t>
            </a:r>
            <a:r>
              <a:rPr lang="en-US" dirty="0" err="1">
                <a:solidFill>
                  <a:schemeClr val="bg1"/>
                </a:solidFill>
                <a:latin typeface="Arial" panose="020B0604020202020204" pitchFamily="34" charset="0"/>
                <a:ea typeface="Times New Roman" panose="02020603050405020304" pitchFamily="18" charset="0"/>
              </a:rPr>
              <a:t>ногоо</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жимс</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жимсгэнэ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тарих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талбай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хувийн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орон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сууцны</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хашааны</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газрын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зэргэлдээ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эсхүл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уг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зориулалтаар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тусгайлан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тогтоогдсон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газарт</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болно</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81752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3225" y="546733"/>
            <a:ext cx="10505768" cy="2308324"/>
          </a:xfrm>
          <a:prstGeom prst="rect">
            <a:avLst/>
          </a:prstGeom>
        </p:spPr>
        <p:txBody>
          <a:bodyPr wrap="square">
            <a:spAutoFit/>
          </a:bodyPr>
          <a:lstStyle/>
          <a:p>
            <a:r>
              <a:rPr lang="en-US" b="1" dirty="0" err="1" smtClean="0">
                <a:solidFill>
                  <a:schemeClr val="bg1"/>
                </a:solidFill>
                <a:latin typeface="Arial" panose="020B0604020202020204" pitchFamily="34" charset="0"/>
                <a:ea typeface="Times New Roman" panose="02020603050405020304" pitchFamily="18" charset="0"/>
              </a:rPr>
              <a:t>Газар</a:t>
            </a:r>
            <a:r>
              <a:rPr lang="en-US" b="1" dirty="0" smtClean="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эзэмшүүлэх</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хугацаа</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30.1.Газрыг </a:t>
            </a:r>
            <a:r>
              <a:rPr lang="en-US" dirty="0" err="1">
                <a:solidFill>
                  <a:schemeClr val="bg1"/>
                </a:solidFill>
                <a:latin typeface="Arial" panose="020B0604020202020204" pitchFamily="34" charset="0"/>
                <a:ea typeface="Times New Roman" panose="02020603050405020304" pitchFamily="18" charset="0"/>
              </a:rPr>
              <a:t>Монгол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Улсын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иргэн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ахуйн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нэгж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байгууллагад</a:t>
            </a:r>
            <a:r>
              <a:rPr lang="en-US" dirty="0">
                <a:solidFill>
                  <a:schemeClr val="bg1"/>
                </a:solidFill>
                <a:latin typeface="Arial" panose="020B0604020202020204" pitchFamily="34" charset="0"/>
                <a:ea typeface="Times New Roman" panose="02020603050405020304" pitchFamily="18" charset="0"/>
              </a:rPr>
              <a:t> 15-60 </a:t>
            </a:r>
            <a:r>
              <a:rPr lang="en-US" dirty="0" err="1">
                <a:solidFill>
                  <a:schemeClr val="bg1"/>
                </a:solidFill>
                <a:latin typeface="Arial" panose="020B0604020202020204" pitchFamily="34" charset="0"/>
                <a:ea typeface="Times New Roman" panose="02020603050405020304" pitchFamily="18" charset="0"/>
              </a:rPr>
              <a:t>жил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хүртэл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хугацаатайгаар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эзэмшүүлж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болно</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эзэмших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эрхийн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гэрчилгээг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нэг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удаад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сунгах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хугацаа</a:t>
            </a:r>
            <a:r>
              <a:rPr lang="en-US" dirty="0">
                <a:solidFill>
                  <a:schemeClr val="bg1"/>
                </a:solidFill>
                <a:latin typeface="Arial" panose="020B0604020202020204" pitchFamily="34" charset="0"/>
                <a:ea typeface="Times New Roman" panose="02020603050405020304" pitchFamily="18" charset="0"/>
              </a:rPr>
              <a:t> 40 </a:t>
            </a:r>
            <a:r>
              <a:rPr lang="en-US" dirty="0" err="1">
                <a:solidFill>
                  <a:schemeClr val="bg1"/>
                </a:solidFill>
                <a:latin typeface="Arial" panose="020B0604020202020204" pitchFamily="34" charset="0"/>
                <a:ea typeface="Times New Roman" panose="02020603050405020304" pitchFamily="18" charset="0"/>
              </a:rPr>
              <a:t>жилээс</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илүүгүй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байна</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30.2.Газар </a:t>
            </a:r>
            <a:r>
              <a:rPr lang="en-US" dirty="0" err="1">
                <a:solidFill>
                  <a:schemeClr val="bg1"/>
                </a:solidFill>
                <a:latin typeface="Arial" panose="020B0604020202020204" pitchFamily="34" charset="0"/>
                <a:ea typeface="Times New Roman" panose="02020603050405020304" pitchFamily="18" charset="0"/>
              </a:rPr>
              <a:t>эзэмшигч</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нас</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барсан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нас</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барсан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зарлагдсан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сураггүй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алга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болсонд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тооцогдсон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тохиолдолд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уг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иргэний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хууль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ёсны</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өв</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залгамжлагч</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хүсвэл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эзэмших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эрхийн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гэрчилгээг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өөрийн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нэр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дээр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шилжүүлж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анхдагч</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гэрээнд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заасан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эзэмших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хугацаа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дуустал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газрыг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үргэлжлүүлэн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эзэмшиж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болно</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effectLst/>
              <a:latin typeface="Times New Roman" panose="02020603050405020304" pitchFamily="18" charset="0"/>
              <a:ea typeface="Times New Roman" panose="02020603050405020304" pitchFamily="18" charset="0"/>
            </a:endParaRPr>
          </a:p>
        </p:txBody>
      </p:sp>
      <p:sp>
        <p:nvSpPr>
          <p:cNvPr id="5" name="Rectangle 4"/>
          <p:cNvSpPr/>
          <p:nvPr/>
        </p:nvSpPr>
        <p:spPr>
          <a:xfrm>
            <a:off x="140109" y="2855057"/>
            <a:ext cx="12192000" cy="3570208"/>
          </a:xfrm>
          <a:prstGeom prst="rect">
            <a:avLst/>
          </a:prstGeom>
        </p:spPr>
        <p:txBody>
          <a:bodyPr wrap="square">
            <a:spAutoFit/>
          </a:bodyPr>
          <a:lstStyle/>
          <a:p>
            <a:r>
              <a:rPr lang="en-US" b="1" dirty="0" err="1" smtClean="0">
                <a:solidFill>
                  <a:schemeClr val="bg1"/>
                </a:solidFill>
                <a:latin typeface="Arial" panose="020B0604020202020204" pitchFamily="34" charset="0"/>
                <a:ea typeface="Times New Roman" panose="02020603050405020304" pitchFamily="18" charset="0"/>
              </a:rPr>
              <a:t>Газар</a:t>
            </a:r>
            <a:r>
              <a:rPr lang="en-US" b="1" dirty="0" smtClean="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эзэмшүүлэхэд</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тавигдах</a:t>
            </a:r>
            <a:r>
              <a:rPr lang="en-US" b="1" dirty="0">
                <a:solidFill>
                  <a:schemeClr val="bg1"/>
                </a:solidFill>
                <a:latin typeface="Arial" panose="020B0604020202020204" pitchFamily="34" charset="0"/>
                <a:ea typeface="Times New Roman" panose="02020603050405020304" pitchFamily="18" charset="0"/>
              </a:rPr>
              <a:t> </a:t>
            </a:r>
            <a:r>
              <a:rPr lang="en-US" b="1" dirty="0" err="1" smtClean="0">
                <a:solidFill>
                  <a:schemeClr val="bg1"/>
                </a:solidFill>
                <a:latin typeface="Arial" panose="020B0604020202020204" pitchFamily="34" charset="0"/>
                <a:ea typeface="Times New Roman" panose="02020603050405020304" pitchFamily="18" charset="0"/>
              </a:rPr>
              <a:t>шаардлага</a:t>
            </a:r>
            <a:endParaRPr lang="mn-MN" b="1" dirty="0" smtClean="0">
              <a:solidFill>
                <a:schemeClr val="bg1"/>
              </a:solidFill>
              <a:latin typeface="Arial" panose="020B0604020202020204" pitchFamily="34" charset="0"/>
              <a:ea typeface="Times New Roman" panose="02020603050405020304" pitchFamily="18" charset="0"/>
            </a:endParaRPr>
          </a:p>
          <a:p>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31.1.Газар </a:t>
            </a:r>
            <a:r>
              <a:rPr lang="en-US" dirty="0" err="1">
                <a:solidFill>
                  <a:schemeClr val="bg1"/>
                </a:solidFill>
                <a:latin typeface="Arial" panose="020B0604020202020204" pitchFamily="34" charset="0"/>
                <a:ea typeface="Times New Roman" panose="02020603050405020304" pitchFamily="18" charset="0"/>
              </a:rPr>
              <a:t>эзэмших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хүсэлт</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гаргагч</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зөвхөн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Монгол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Улсын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иргэн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ахуйн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нэгж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байгууллага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байна</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31.2.Хүсэлт </a:t>
            </a:r>
            <a:r>
              <a:rPr lang="en-US" dirty="0" err="1">
                <a:solidFill>
                  <a:schemeClr val="bg1"/>
                </a:solidFill>
                <a:latin typeface="Arial" panose="020B0604020202020204" pitchFamily="34" charset="0"/>
                <a:ea typeface="Times New Roman" panose="02020603050405020304" pitchFamily="18" charset="0"/>
              </a:rPr>
              <a:t>гаргасан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газрын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байршил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аймаг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нийслэл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сум</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дүүргийн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зохион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байгуулалтын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төлөвлөгөөнд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иргэн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ахуйн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нэгж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байгууллагад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эзэмшүүлж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болохоор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заагдсан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байна</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31.3.Хүсэлт </a:t>
            </a:r>
            <a:r>
              <a:rPr lang="en-US" dirty="0" err="1">
                <a:solidFill>
                  <a:schemeClr val="bg1"/>
                </a:solidFill>
                <a:latin typeface="Arial" panose="020B0604020202020204" pitchFamily="34" charset="0"/>
                <a:ea typeface="Times New Roman" panose="02020603050405020304" pitchFamily="18" charset="0"/>
              </a:rPr>
              <a:t>гаргасан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бусдын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эзэмшиж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ашиглаж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байгаа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газартай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ямар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нэг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хэмжээгээр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давхцаагүй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байна</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31.4.Хот </a:t>
            </a:r>
            <a:r>
              <a:rPr lang="en-US" dirty="0" err="1">
                <a:solidFill>
                  <a:schemeClr val="bg1"/>
                </a:solidFill>
                <a:latin typeface="Arial" panose="020B0604020202020204" pitchFamily="34" charset="0"/>
                <a:ea typeface="Times New Roman" panose="02020603050405020304" pitchFamily="18" charset="0"/>
              </a:rPr>
              <a:t>суурин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барилга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байгууламж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барих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шинээр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зам</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тавих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усан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цахилгаан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станц</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байгуулах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ашигт</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малтмалын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хайгуул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хийх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ашиглах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зэрэг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ахуйн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үйл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ажиллагаа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явуулахад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зориулан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олгохоос</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өмнө</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палеонтологи</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археологи</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угсаатны</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мэргэжлийн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байгууллагаар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урьдчилан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хайгуул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судалгаа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хийлгэж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зөвшөөрөл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авсан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байна</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i="1" dirty="0">
                <a:solidFill>
                  <a:schemeClr val="bg1"/>
                </a:solidFill>
                <a:latin typeface="Arial" panose="020B0604020202020204" pitchFamily="34" charset="0"/>
                <a:ea typeface="Times New Roman" panose="02020603050405020304" pitchFamily="18" charset="0"/>
              </a:rPr>
              <a:t>/</a:t>
            </a:r>
            <a:r>
              <a:rPr lang="en-US" i="1" dirty="0" err="1">
                <a:solidFill>
                  <a:schemeClr val="bg1"/>
                </a:solidFill>
                <a:latin typeface="Arial" panose="020B0604020202020204" pitchFamily="34" charset="0"/>
                <a:ea typeface="Times New Roman" panose="02020603050405020304" pitchFamily="18" charset="0"/>
              </a:rPr>
              <a:t>Энэ</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хэсгийг</a:t>
            </a:r>
            <a:r>
              <a:rPr lang="en-US" i="1" dirty="0">
                <a:solidFill>
                  <a:schemeClr val="bg1"/>
                </a:solidFill>
                <a:latin typeface="Arial" panose="020B0604020202020204" pitchFamily="34" charset="0"/>
                <a:ea typeface="Times New Roman" panose="02020603050405020304" pitchFamily="18" charset="0"/>
              </a:rPr>
              <a:t> 2014 </a:t>
            </a:r>
            <a:r>
              <a:rPr lang="en-US" i="1" dirty="0" err="1">
                <a:solidFill>
                  <a:schemeClr val="bg1"/>
                </a:solidFill>
                <a:latin typeface="Arial" panose="020B0604020202020204" pitchFamily="34" charset="0"/>
                <a:ea typeface="Times New Roman" panose="02020603050405020304" pitchFamily="18" charset="0"/>
              </a:rPr>
              <a:t>оны</a:t>
            </a:r>
            <a:r>
              <a:rPr lang="en-US" i="1" dirty="0">
                <a:solidFill>
                  <a:schemeClr val="bg1"/>
                </a:solidFill>
                <a:latin typeface="Arial" panose="020B0604020202020204" pitchFamily="34" charset="0"/>
                <a:ea typeface="Times New Roman" panose="02020603050405020304" pitchFamily="18" charset="0"/>
              </a:rPr>
              <a:t> 5 </a:t>
            </a:r>
            <a:r>
              <a:rPr lang="en-US" i="1" dirty="0" err="1">
                <a:solidFill>
                  <a:schemeClr val="bg1"/>
                </a:solidFill>
                <a:latin typeface="Arial" panose="020B0604020202020204" pitchFamily="34" charset="0"/>
                <a:ea typeface="Times New Roman" panose="02020603050405020304" pitchFamily="18" charset="0"/>
              </a:rPr>
              <a:t>дугаар</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сарын</a:t>
            </a:r>
            <a:r>
              <a:rPr lang="en-US" i="1" dirty="0">
                <a:solidFill>
                  <a:schemeClr val="bg1"/>
                </a:solidFill>
                <a:latin typeface="Arial" panose="020B0604020202020204" pitchFamily="34" charset="0"/>
                <a:ea typeface="Times New Roman" panose="02020603050405020304" pitchFamily="18" charset="0"/>
              </a:rPr>
              <a:t> 15-ны </a:t>
            </a:r>
            <a:r>
              <a:rPr lang="en-US" i="1" dirty="0" err="1">
                <a:solidFill>
                  <a:schemeClr val="bg1"/>
                </a:solidFill>
                <a:latin typeface="Arial" panose="020B0604020202020204" pitchFamily="34" charset="0"/>
                <a:ea typeface="Times New Roman" panose="02020603050405020304" pitchFamily="18" charset="0"/>
              </a:rPr>
              <a:t>өдрийн</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хуулиар</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нэмсэн</a:t>
            </a:r>
            <a:r>
              <a:rPr lang="en-US" i="1"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9204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74510"/>
            <a:ext cx="11901948" cy="6155531"/>
          </a:xfrm>
          <a:prstGeom prst="rect">
            <a:avLst/>
          </a:prstGeom>
        </p:spPr>
        <p:txBody>
          <a:bodyPr wrap="square">
            <a:spAutoFit/>
          </a:bodyPr>
          <a:lstStyle/>
          <a:p>
            <a:r>
              <a:rPr lang="en-US" sz="1600" b="1" dirty="0" err="1" smtClean="0">
                <a:solidFill>
                  <a:schemeClr val="bg1"/>
                </a:solidFill>
                <a:latin typeface="Arial" panose="020B0604020202020204" pitchFamily="34" charset="0"/>
                <a:ea typeface="Times New Roman" panose="02020603050405020304" pitchFamily="18" charset="0"/>
              </a:rPr>
              <a:t>Газар</a:t>
            </a:r>
            <a:r>
              <a:rPr lang="en-US" sz="1600" b="1" dirty="0" smtClean="0">
                <a:solidFill>
                  <a:schemeClr val="bg1"/>
                </a:solidFill>
                <a:latin typeface="Arial" panose="020B0604020202020204" pitchFamily="34" charset="0"/>
                <a:ea typeface="Times New Roman" panose="02020603050405020304" pitchFamily="18" charset="0"/>
              </a:rPr>
              <a:t> </a:t>
            </a:r>
            <a:r>
              <a:rPr lang="en-US" sz="1600" b="1" dirty="0" err="1">
                <a:solidFill>
                  <a:schemeClr val="bg1"/>
                </a:solidFill>
                <a:latin typeface="Arial" panose="020B0604020202020204" pitchFamily="34" charset="0"/>
                <a:ea typeface="Times New Roman" panose="02020603050405020304" pitchFamily="18" charset="0"/>
              </a:rPr>
              <a:t>эзэмшигчийн</a:t>
            </a:r>
            <a:r>
              <a:rPr lang="en-US" sz="1600" b="1" dirty="0">
                <a:solidFill>
                  <a:schemeClr val="bg1"/>
                </a:solidFill>
                <a:latin typeface="Arial" panose="020B0604020202020204" pitchFamily="34" charset="0"/>
                <a:ea typeface="Times New Roman" panose="02020603050405020304" pitchFamily="18" charset="0"/>
              </a:rPr>
              <a:t> </a:t>
            </a:r>
            <a:r>
              <a:rPr lang="en-US" sz="1600" b="1" dirty="0" err="1">
                <a:solidFill>
                  <a:schemeClr val="bg1"/>
                </a:solidFill>
                <a:latin typeface="Arial" panose="020B0604020202020204" pitchFamily="34" charset="0"/>
                <a:ea typeface="Times New Roman" panose="02020603050405020304" pitchFamily="18" charset="0"/>
              </a:rPr>
              <a:t>эрх</a:t>
            </a:r>
            <a:r>
              <a:rPr lang="en-US" sz="1600" b="1" dirty="0">
                <a:solidFill>
                  <a:schemeClr val="bg1"/>
                </a:solidFill>
                <a:latin typeface="Arial" panose="020B0604020202020204" pitchFamily="34" charset="0"/>
                <a:ea typeface="Times New Roman" panose="02020603050405020304" pitchFamily="18" charset="0"/>
              </a:rPr>
              <a:t>, </a:t>
            </a:r>
            <a:r>
              <a:rPr lang="en-US" sz="1600" b="1" dirty="0" err="1">
                <a:solidFill>
                  <a:schemeClr val="bg1"/>
                </a:solidFill>
                <a:latin typeface="Arial" panose="020B0604020202020204" pitchFamily="34" charset="0"/>
                <a:ea typeface="Times New Roman" panose="02020603050405020304" pitchFamily="18" charset="0"/>
              </a:rPr>
              <a:t>үүрэг</a:t>
            </a:r>
            <a:endParaRPr lang="en-US" sz="2400" dirty="0">
              <a:solidFill>
                <a:schemeClr val="bg1"/>
              </a:solidFill>
              <a:latin typeface="Times New Roman" panose="02020603050405020304" pitchFamily="18" charset="0"/>
              <a:ea typeface="Times New Roman" panose="02020603050405020304" pitchFamily="18" charset="0"/>
            </a:endParaRPr>
          </a:p>
          <a:p>
            <a:pPr indent="457200" algn="just"/>
            <a:r>
              <a:rPr lang="en-US" sz="1600" b="1" dirty="0">
                <a:solidFill>
                  <a:schemeClr val="bg1"/>
                </a:solidFill>
                <a:latin typeface="Arial" panose="020B0604020202020204" pitchFamily="34" charset="0"/>
                <a:ea typeface="Times New Roman" panose="02020603050405020304" pitchFamily="18" charset="0"/>
              </a:rPr>
              <a:t>35.1.Газар </a:t>
            </a:r>
            <a:r>
              <a:rPr lang="en-US" sz="1600" b="1" dirty="0" err="1">
                <a:solidFill>
                  <a:schemeClr val="bg1"/>
                </a:solidFill>
                <a:latin typeface="Arial" panose="020B0604020202020204" pitchFamily="34" charset="0"/>
                <a:ea typeface="Times New Roman" panose="02020603050405020304" pitchFamily="18" charset="0"/>
              </a:rPr>
              <a:t>эзэмшигч</a:t>
            </a:r>
            <a:r>
              <a:rPr lang="en-US" sz="1600" b="1" dirty="0">
                <a:solidFill>
                  <a:schemeClr val="bg1"/>
                </a:solidFill>
                <a:latin typeface="Arial" panose="020B0604020202020204" pitchFamily="34" charset="0"/>
                <a:ea typeface="Times New Roman" panose="02020603050405020304" pitchFamily="18" charset="0"/>
              </a:rPr>
              <a:t> </a:t>
            </a:r>
            <a:r>
              <a:rPr lang="en-US" sz="1600" b="1" dirty="0" err="1">
                <a:solidFill>
                  <a:schemeClr val="bg1"/>
                </a:solidFill>
                <a:latin typeface="Arial" panose="020B0604020202020204" pitchFamily="34" charset="0"/>
                <a:ea typeface="Times New Roman" panose="02020603050405020304" pitchFamily="18" charset="0"/>
              </a:rPr>
              <a:t>дараахь</a:t>
            </a:r>
            <a:r>
              <a:rPr lang="en-US" sz="1600" b="1" dirty="0">
                <a:solidFill>
                  <a:schemeClr val="bg1"/>
                </a:solidFill>
                <a:latin typeface="Arial" panose="020B0604020202020204" pitchFamily="34" charset="0"/>
                <a:ea typeface="Times New Roman" panose="02020603050405020304" pitchFamily="18" charset="0"/>
              </a:rPr>
              <a:t> </a:t>
            </a:r>
            <a:r>
              <a:rPr lang="en-US" sz="1600" b="1" dirty="0" err="1">
                <a:solidFill>
                  <a:schemeClr val="bg1"/>
                </a:solidFill>
                <a:latin typeface="Arial" panose="020B0604020202020204" pitchFamily="34" charset="0"/>
                <a:ea typeface="Times New Roman" panose="02020603050405020304" pitchFamily="18" charset="0"/>
              </a:rPr>
              <a:t>эрхтэй</a:t>
            </a:r>
            <a:r>
              <a:rPr lang="en-US" sz="1600" b="1" dirty="0">
                <a:solidFill>
                  <a:schemeClr val="bg1"/>
                </a:solidFill>
                <a:latin typeface="Arial" panose="020B0604020202020204" pitchFamily="34" charset="0"/>
                <a:ea typeface="Times New Roman" panose="02020603050405020304" pitchFamily="18" charset="0"/>
              </a:rPr>
              <a:t>:</a:t>
            </a:r>
            <a:endParaRPr lang="en-US" sz="2400" b="1" dirty="0">
              <a:solidFill>
                <a:schemeClr val="bg1"/>
              </a:solidFill>
              <a:latin typeface="Times New Roman" panose="02020603050405020304" pitchFamily="18" charset="0"/>
              <a:ea typeface="Times New Roman" panose="02020603050405020304" pitchFamily="18" charset="0"/>
            </a:endParaRPr>
          </a:p>
          <a:p>
            <a:pPr indent="914400" algn="just"/>
            <a:r>
              <a:rPr lang="en-US" sz="1600" dirty="0">
                <a:solidFill>
                  <a:schemeClr val="bg1"/>
                </a:solidFill>
                <a:latin typeface="Arial" panose="020B0604020202020204" pitchFamily="34" charset="0"/>
                <a:ea typeface="Times New Roman" panose="02020603050405020304" pitchFamily="18" charset="0"/>
              </a:rPr>
              <a:t>35.1.1.гэрээнд </a:t>
            </a:r>
            <a:r>
              <a:rPr lang="en-US" sz="1600" dirty="0" err="1">
                <a:solidFill>
                  <a:schemeClr val="bg1"/>
                </a:solidFill>
                <a:latin typeface="Arial" panose="020B0604020202020204" pitchFamily="34" charset="0"/>
                <a:ea typeface="Times New Roman" panose="02020603050405020304" pitchFamily="18" charset="0"/>
              </a:rPr>
              <a:t>заасан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зориулалтын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дагуу</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уг</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газрыг</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эзэмших</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ашиглах</a:t>
            </a:r>
            <a:r>
              <a:rPr lang="en-US" sz="1600" dirty="0">
                <a:solidFill>
                  <a:schemeClr val="bg1"/>
                </a:solidFill>
                <a:latin typeface="Arial" panose="020B0604020202020204" pitchFamily="34" charset="0"/>
                <a:ea typeface="Times New Roman" panose="02020603050405020304" pitchFamily="18" charset="0"/>
              </a:rPr>
              <a:t>; 35.1.2. </a:t>
            </a:r>
            <a:r>
              <a:rPr lang="en-US" sz="1600" dirty="0" err="1">
                <a:solidFill>
                  <a:schemeClr val="bg1"/>
                </a:solidFill>
                <a:latin typeface="Arial" panose="020B0604020202020204" pitchFamily="34" charset="0"/>
                <a:ea typeface="Times New Roman" panose="02020603050405020304" pitchFamily="18" charset="0"/>
              </a:rPr>
              <a:t>газрын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төлөв</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байдал</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чанарын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улсын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хянан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баталгааг</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газар</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өмчлөгчөөс</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гаргуулж</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авах</a:t>
            </a:r>
            <a:r>
              <a:rPr lang="en-US" sz="1600" dirty="0">
                <a:solidFill>
                  <a:schemeClr val="bg1"/>
                </a:solidFill>
                <a:latin typeface="Arial" panose="020B0604020202020204" pitchFamily="34" charset="0"/>
                <a:ea typeface="Times New Roman" panose="02020603050405020304" pitchFamily="18" charset="0"/>
              </a:rPr>
              <a:t>;</a:t>
            </a:r>
            <a:endParaRPr lang="en-US" sz="2400" dirty="0">
              <a:solidFill>
                <a:schemeClr val="bg1"/>
              </a:solidFill>
              <a:latin typeface="Times New Roman" panose="02020603050405020304" pitchFamily="18" charset="0"/>
              <a:ea typeface="Times New Roman" panose="02020603050405020304" pitchFamily="18" charset="0"/>
            </a:endParaRPr>
          </a:p>
          <a:p>
            <a:pPr indent="914400" algn="just"/>
            <a:r>
              <a:rPr lang="en-US" sz="1600" dirty="0">
                <a:solidFill>
                  <a:schemeClr val="bg1"/>
                </a:solidFill>
                <a:latin typeface="Arial" panose="020B0604020202020204" pitchFamily="34" charset="0"/>
                <a:ea typeface="Times New Roman" panose="02020603050405020304" pitchFamily="18" charset="0"/>
              </a:rPr>
              <a:t>35.1.3.газарт </a:t>
            </a:r>
            <a:r>
              <a:rPr lang="en-US" sz="1600" dirty="0" err="1">
                <a:solidFill>
                  <a:schemeClr val="bg1"/>
                </a:solidFill>
                <a:latin typeface="Arial" panose="020B0604020202020204" pitchFamily="34" charset="0"/>
                <a:ea typeface="Times New Roman" panose="02020603050405020304" pitchFamily="18" charset="0"/>
              </a:rPr>
              <a:t>учирсан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хохирлыг</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гэм</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буруутай</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этгээдээр</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тогтоосон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журмын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дагуу</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нөхөн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төлүүлэх</a:t>
            </a:r>
            <a:r>
              <a:rPr lang="en-US" sz="1600" dirty="0">
                <a:solidFill>
                  <a:schemeClr val="bg1"/>
                </a:solidFill>
                <a:latin typeface="Arial" panose="020B0604020202020204" pitchFamily="34" charset="0"/>
                <a:ea typeface="Times New Roman" panose="02020603050405020304" pitchFamily="18" charset="0"/>
              </a:rPr>
              <a:t>;</a:t>
            </a:r>
            <a:endParaRPr lang="en-US" sz="2400" dirty="0">
              <a:solidFill>
                <a:schemeClr val="bg1"/>
              </a:solidFill>
              <a:latin typeface="Times New Roman" panose="02020603050405020304" pitchFamily="18" charset="0"/>
              <a:ea typeface="Times New Roman" panose="02020603050405020304" pitchFamily="18" charset="0"/>
            </a:endParaRPr>
          </a:p>
          <a:p>
            <a:pPr indent="914400" algn="just"/>
            <a:r>
              <a:rPr lang="en-US" sz="1600" dirty="0">
                <a:solidFill>
                  <a:schemeClr val="bg1"/>
                </a:solidFill>
                <a:latin typeface="Arial" panose="020B0604020202020204" pitchFamily="34" charset="0"/>
                <a:ea typeface="Times New Roman" panose="02020603050405020304" pitchFamily="18" charset="0"/>
              </a:rPr>
              <a:t>35.1.4.газар </a:t>
            </a:r>
            <a:r>
              <a:rPr lang="en-US" sz="1600" dirty="0" err="1">
                <a:solidFill>
                  <a:schemeClr val="bg1"/>
                </a:solidFill>
                <a:latin typeface="Arial" panose="020B0604020202020204" pitchFamily="34" charset="0"/>
                <a:ea typeface="Times New Roman" panose="02020603050405020304" pitchFamily="18" charset="0"/>
              </a:rPr>
              <a:t>эзэмшүүлэх</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тухай</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шийдвэр</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гаргасан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этгээдийн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зөвшөөрөлтэйгээр</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эрхийн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гэрчилгээгээ</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бусдад</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шилжүүлэх</a:t>
            </a:r>
            <a:r>
              <a:rPr lang="en-US" sz="1600" dirty="0">
                <a:solidFill>
                  <a:schemeClr val="bg1"/>
                </a:solidFill>
                <a:latin typeface="Arial" panose="020B0604020202020204" pitchFamily="34" charset="0"/>
                <a:ea typeface="Times New Roman" panose="02020603050405020304" pitchFamily="18" charset="0"/>
              </a:rPr>
              <a:t>;</a:t>
            </a:r>
            <a:endParaRPr lang="en-US" sz="2400" dirty="0">
              <a:solidFill>
                <a:schemeClr val="bg1"/>
              </a:solidFill>
              <a:latin typeface="Times New Roman" panose="02020603050405020304" pitchFamily="18" charset="0"/>
              <a:ea typeface="Times New Roman" panose="02020603050405020304" pitchFamily="18" charset="0"/>
            </a:endParaRPr>
          </a:p>
          <a:p>
            <a:pPr indent="457200" algn="just"/>
            <a:r>
              <a:rPr lang="en-US" sz="1600" i="1" dirty="0">
                <a:solidFill>
                  <a:schemeClr val="bg1"/>
                </a:solidFill>
                <a:latin typeface="Arial" panose="020B0604020202020204" pitchFamily="34" charset="0"/>
                <a:ea typeface="Times New Roman" panose="02020603050405020304" pitchFamily="18" charset="0"/>
              </a:rPr>
              <a:t>/</a:t>
            </a:r>
            <a:r>
              <a:rPr lang="en-US" sz="1600" i="1" dirty="0" err="1">
                <a:solidFill>
                  <a:schemeClr val="bg1"/>
                </a:solidFill>
                <a:latin typeface="Arial" panose="020B0604020202020204" pitchFamily="34" charset="0"/>
                <a:ea typeface="Times New Roman" panose="02020603050405020304" pitchFamily="18" charset="0"/>
              </a:rPr>
              <a:t>Энэ</a:t>
            </a:r>
            <a:r>
              <a:rPr lang="en-US" sz="1600" i="1" dirty="0">
                <a:solidFill>
                  <a:schemeClr val="bg1"/>
                </a:solidFill>
                <a:latin typeface="Arial" panose="020B0604020202020204" pitchFamily="34" charset="0"/>
                <a:ea typeface="Times New Roman" panose="02020603050405020304" pitchFamily="18" charset="0"/>
              </a:rPr>
              <a:t> </a:t>
            </a:r>
            <a:r>
              <a:rPr lang="en-US" sz="1600" i="1" dirty="0" err="1">
                <a:solidFill>
                  <a:schemeClr val="bg1"/>
                </a:solidFill>
                <a:latin typeface="Arial" panose="020B0604020202020204" pitchFamily="34" charset="0"/>
                <a:ea typeface="Times New Roman" panose="02020603050405020304" pitchFamily="18" charset="0"/>
              </a:rPr>
              <a:t>заалтад</a:t>
            </a:r>
            <a:r>
              <a:rPr lang="en-US" sz="1600" i="1" dirty="0">
                <a:solidFill>
                  <a:schemeClr val="bg1"/>
                </a:solidFill>
                <a:latin typeface="Arial" panose="020B0604020202020204" pitchFamily="34" charset="0"/>
                <a:ea typeface="Times New Roman" panose="02020603050405020304" pitchFamily="18" charset="0"/>
              </a:rPr>
              <a:t> 2009 </a:t>
            </a:r>
            <a:r>
              <a:rPr lang="en-US" sz="1600" i="1" dirty="0" err="1">
                <a:solidFill>
                  <a:schemeClr val="bg1"/>
                </a:solidFill>
                <a:latin typeface="Arial" panose="020B0604020202020204" pitchFamily="34" charset="0"/>
                <a:ea typeface="Times New Roman" panose="02020603050405020304" pitchFamily="18" charset="0"/>
              </a:rPr>
              <a:t>оны</a:t>
            </a:r>
            <a:r>
              <a:rPr lang="en-US" sz="1600" i="1" dirty="0">
                <a:solidFill>
                  <a:schemeClr val="bg1"/>
                </a:solidFill>
                <a:latin typeface="Arial" panose="020B0604020202020204" pitchFamily="34" charset="0"/>
                <a:ea typeface="Times New Roman" panose="02020603050405020304" pitchFamily="18" charset="0"/>
              </a:rPr>
              <a:t> 7 </a:t>
            </a:r>
            <a:r>
              <a:rPr lang="en-US" sz="1600" i="1" dirty="0" err="1">
                <a:solidFill>
                  <a:schemeClr val="bg1"/>
                </a:solidFill>
                <a:latin typeface="Arial" panose="020B0604020202020204" pitchFamily="34" charset="0"/>
                <a:ea typeface="Times New Roman" panose="02020603050405020304" pitchFamily="18" charset="0"/>
              </a:rPr>
              <a:t>дугаар</a:t>
            </a:r>
            <a:r>
              <a:rPr lang="en-US" sz="1600" i="1" dirty="0">
                <a:solidFill>
                  <a:schemeClr val="bg1"/>
                </a:solidFill>
                <a:latin typeface="Arial" panose="020B0604020202020204" pitchFamily="34" charset="0"/>
                <a:ea typeface="Times New Roman" panose="02020603050405020304" pitchFamily="18" charset="0"/>
              </a:rPr>
              <a:t> </a:t>
            </a:r>
            <a:r>
              <a:rPr lang="en-US" sz="1600" i="1" dirty="0" err="1">
                <a:solidFill>
                  <a:schemeClr val="bg1"/>
                </a:solidFill>
                <a:latin typeface="Arial" panose="020B0604020202020204" pitchFamily="34" charset="0"/>
                <a:ea typeface="Times New Roman" panose="02020603050405020304" pitchFamily="18" charset="0"/>
              </a:rPr>
              <a:t>сарын</a:t>
            </a:r>
            <a:r>
              <a:rPr lang="en-US" sz="1600" i="1" dirty="0">
                <a:solidFill>
                  <a:schemeClr val="bg1"/>
                </a:solidFill>
                <a:latin typeface="Arial" panose="020B0604020202020204" pitchFamily="34" charset="0"/>
                <a:ea typeface="Times New Roman" panose="02020603050405020304" pitchFamily="18" charset="0"/>
              </a:rPr>
              <a:t> 09-ний </a:t>
            </a:r>
            <a:r>
              <a:rPr lang="en-US" sz="1600" i="1" dirty="0" err="1">
                <a:solidFill>
                  <a:schemeClr val="bg1"/>
                </a:solidFill>
                <a:latin typeface="Arial" panose="020B0604020202020204" pitchFamily="34" charset="0"/>
                <a:ea typeface="Times New Roman" panose="02020603050405020304" pitchFamily="18" charset="0"/>
              </a:rPr>
              <a:t>өдрийн</a:t>
            </a:r>
            <a:r>
              <a:rPr lang="en-US" sz="1600" i="1" dirty="0">
                <a:solidFill>
                  <a:schemeClr val="bg1"/>
                </a:solidFill>
                <a:latin typeface="Arial" panose="020B0604020202020204" pitchFamily="34" charset="0"/>
                <a:ea typeface="Times New Roman" panose="02020603050405020304" pitchFamily="18" charset="0"/>
              </a:rPr>
              <a:t> </a:t>
            </a:r>
            <a:r>
              <a:rPr lang="en-US" sz="1600" i="1" dirty="0" err="1">
                <a:solidFill>
                  <a:schemeClr val="bg1"/>
                </a:solidFill>
                <a:latin typeface="Arial" panose="020B0604020202020204" pitchFamily="34" charset="0"/>
                <a:ea typeface="Times New Roman" panose="02020603050405020304" pitchFamily="18" charset="0"/>
              </a:rPr>
              <a:t>хуулиар</a:t>
            </a:r>
            <a:r>
              <a:rPr lang="en-US" sz="1600" i="1" dirty="0">
                <a:solidFill>
                  <a:schemeClr val="bg1"/>
                </a:solidFill>
                <a:latin typeface="Arial" panose="020B0604020202020204" pitchFamily="34" charset="0"/>
                <a:ea typeface="Times New Roman" panose="02020603050405020304" pitchFamily="18" charset="0"/>
              </a:rPr>
              <a:t> </a:t>
            </a:r>
            <a:r>
              <a:rPr lang="en-US" sz="1600" i="1" dirty="0" err="1">
                <a:solidFill>
                  <a:schemeClr val="bg1"/>
                </a:solidFill>
                <a:latin typeface="Arial" panose="020B0604020202020204" pitchFamily="34" charset="0"/>
                <a:ea typeface="Times New Roman" panose="02020603050405020304" pitchFamily="18" charset="0"/>
              </a:rPr>
              <a:t>өөрчлөлт</a:t>
            </a:r>
            <a:r>
              <a:rPr lang="en-US" sz="1600" i="1" dirty="0">
                <a:solidFill>
                  <a:schemeClr val="bg1"/>
                </a:solidFill>
                <a:latin typeface="Arial" panose="020B0604020202020204" pitchFamily="34" charset="0"/>
                <a:ea typeface="Times New Roman" panose="02020603050405020304" pitchFamily="18" charset="0"/>
              </a:rPr>
              <a:t> </a:t>
            </a:r>
            <a:r>
              <a:rPr lang="en-US" sz="1600" i="1" dirty="0" err="1">
                <a:solidFill>
                  <a:schemeClr val="bg1"/>
                </a:solidFill>
                <a:latin typeface="Arial" panose="020B0604020202020204" pitchFamily="34" charset="0"/>
                <a:ea typeface="Times New Roman" panose="02020603050405020304" pitchFamily="18" charset="0"/>
              </a:rPr>
              <a:t>оруулсан</a:t>
            </a:r>
            <a:r>
              <a:rPr lang="en-US" sz="1600" i="1" dirty="0">
                <a:solidFill>
                  <a:schemeClr val="bg1"/>
                </a:solidFill>
                <a:latin typeface="Arial" panose="020B0604020202020204" pitchFamily="34" charset="0"/>
                <a:ea typeface="Times New Roman" panose="02020603050405020304" pitchFamily="18" charset="0"/>
              </a:rPr>
              <a:t>/</a:t>
            </a:r>
            <a:endParaRPr lang="en-US" sz="2400" dirty="0">
              <a:solidFill>
                <a:schemeClr val="bg1"/>
              </a:solidFill>
              <a:latin typeface="Times New Roman" panose="02020603050405020304" pitchFamily="18" charset="0"/>
              <a:ea typeface="Times New Roman" panose="02020603050405020304" pitchFamily="18" charset="0"/>
            </a:endParaRPr>
          </a:p>
          <a:p>
            <a:pPr indent="914400" algn="just"/>
            <a:r>
              <a:rPr lang="en-US" sz="1600" dirty="0">
                <a:solidFill>
                  <a:schemeClr val="bg1"/>
                </a:solidFill>
                <a:latin typeface="Arial" panose="020B0604020202020204" pitchFamily="34" charset="0"/>
                <a:ea typeface="Times New Roman" panose="02020603050405020304" pitchFamily="18" charset="0"/>
              </a:rPr>
              <a:t>35.1.5.газрын </a:t>
            </a:r>
            <a:r>
              <a:rPr lang="en-US" sz="1600" dirty="0" err="1">
                <a:solidFill>
                  <a:schemeClr val="bg1"/>
                </a:solidFill>
                <a:latin typeface="Arial" panose="020B0604020202020204" pitchFamily="34" charset="0"/>
                <a:ea typeface="Times New Roman" panose="02020603050405020304" pitchFamily="18" charset="0"/>
              </a:rPr>
              <a:t>тухай</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хууль</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тогтоомж</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газар</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эзэмших</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гэрээнд</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заасан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үүргээ</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зохих</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ёсоор</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биелүүлж</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ирсэн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бол</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эрхийн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гэрчилгээний</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хугацаа</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дуусахад</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уг</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газрыг</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үргэлжлүүлэн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эзэмшихээр</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эрхийн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гэрчилгээний</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хугацааг</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сунгуулах</a:t>
            </a:r>
            <a:r>
              <a:rPr lang="en-US" sz="1600" dirty="0">
                <a:solidFill>
                  <a:schemeClr val="bg1"/>
                </a:solidFill>
                <a:latin typeface="Arial" panose="020B0604020202020204" pitchFamily="34" charset="0"/>
                <a:ea typeface="Times New Roman" panose="02020603050405020304" pitchFamily="18" charset="0"/>
              </a:rPr>
              <a:t>; </a:t>
            </a:r>
            <a:endParaRPr lang="en-US" sz="2400" dirty="0">
              <a:solidFill>
                <a:schemeClr val="bg1"/>
              </a:solidFill>
              <a:latin typeface="Times New Roman" panose="02020603050405020304" pitchFamily="18" charset="0"/>
              <a:ea typeface="Times New Roman" panose="02020603050405020304" pitchFamily="18" charset="0"/>
            </a:endParaRPr>
          </a:p>
          <a:p>
            <a:pPr indent="914400" algn="just"/>
            <a:r>
              <a:rPr lang="en-US" sz="1600" dirty="0">
                <a:solidFill>
                  <a:schemeClr val="bg1"/>
                </a:solidFill>
                <a:latin typeface="Arial" panose="020B0604020202020204" pitchFamily="34" charset="0"/>
                <a:ea typeface="Times New Roman" panose="02020603050405020304" pitchFamily="18" charset="0"/>
              </a:rPr>
              <a:t>35.1.6.газар </a:t>
            </a:r>
            <a:r>
              <a:rPr lang="en-US" sz="1600" dirty="0" err="1">
                <a:solidFill>
                  <a:schemeClr val="bg1"/>
                </a:solidFill>
                <a:latin typeface="Arial" panose="020B0604020202020204" pitchFamily="34" charset="0"/>
                <a:ea typeface="Times New Roman" panose="02020603050405020304" pitchFamily="18" charset="0"/>
              </a:rPr>
              <a:t>эзэмшигч</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нь</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газар</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эзэмшүүлэх</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тухай</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шийдвэр</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гаргасан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этгээдийн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зөвшөөрөлтэйгээр</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тухайн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газраа</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бүгдийг</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нь</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буюу</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зарим</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хэсгийг</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бусдад</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ашиглуулж</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болно</a:t>
            </a:r>
            <a:r>
              <a:rPr lang="en-US" sz="1600" dirty="0">
                <a:solidFill>
                  <a:schemeClr val="bg1"/>
                </a:solidFill>
                <a:latin typeface="Arial" panose="020B0604020202020204" pitchFamily="34" charset="0"/>
                <a:ea typeface="Times New Roman" panose="02020603050405020304" pitchFamily="18" charset="0"/>
              </a:rPr>
              <a:t>;</a:t>
            </a:r>
            <a:endParaRPr lang="en-US" sz="2400" dirty="0">
              <a:solidFill>
                <a:schemeClr val="bg1"/>
              </a:solidFill>
              <a:latin typeface="Times New Roman" panose="02020603050405020304" pitchFamily="18" charset="0"/>
              <a:ea typeface="Times New Roman" panose="02020603050405020304" pitchFamily="18" charset="0"/>
            </a:endParaRPr>
          </a:p>
          <a:p>
            <a:pPr indent="914400" algn="just"/>
            <a:r>
              <a:rPr lang="en-US" sz="1600" dirty="0">
                <a:solidFill>
                  <a:schemeClr val="bg1"/>
                </a:solidFill>
                <a:latin typeface="Arial" panose="020B0604020202020204" pitchFamily="34" charset="0"/>
                <a:ea typeface="Times New Roman" panose="02020603050405020304" pitchFamily="18" charset="0"/>
              </a:rPr>
              <a:t>35.1.7.газар </a:t>
            </a:r>
            <a:r>
              <a:rPr lang="en-US" sz="1600" dirty="0" err="1">
                <a:solidFill>
                  <a:schemeClr val="bg1"/>
                </a:solidFill>
                <a:latin typeface="Arial" panose="020B0604020202020204" pitchFamily="34" charset="0"/>
                <a:ea typeface="Times New Roman" panose="02020603050405020304" pitchFamily="18" charset="0"/>
              </a:rPr>
              <a:t>эзэмших</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эрхээ</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энэ</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хуульд</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заасан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журмын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дагуу</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барьцаалах</a:t>
            </a:r>
            <a:r>
              <a:rPr lang="en-US" sz="1600" dirty="0">
                <a:solidFill>
                  <a:schemeClr val="bg1"/>
                </a:solidFill>
                <a:latin typeface="Arial" panose="020B0604020202020204" pitchFamily="34" charset="0"/>
                <a:ea typeface="Times New Roman" panose="02020603050405020304" pitchFamily="18" charset="0"/>
              </a:rPr>
              <a:t>.</a:t>
            </a:r>
            <a:endParaRPr lang="en-US" sz="2400" dirty="0">
              <a:solidFill>
                <a:schemeClr val="bg1"/>
              </a:solidFill>
              <a:latin typeface="Times New Roman" panose="02020603050405020304" pitchFamily="18" charset="0"/>
              <a:ea typeface="Times New Roman" panose="02020603050405020304" pitchFamily="18" charset="0"/>
            </a:endParaRPr>
          </a:p>
          <a:p>
            <a:pPr indent="457200" algn="just"/>
            <a:r>
              <a:rPr lang="en-US" sz="1600" i="1" dirty="0">
                <a:solidFill>
                  <a:schemeClr val="bg1"/>
                </a:solidFill>
                <a:latin typeface="Arial" panose="020B0604020202020204" pitchFamily="34" charset="0"/>
                <a:ea typeface="Times New Roman" panose="02020603050405020304" pitchFamily="18" charset="0"/>
              </a:rPr>
              <a:t>/</a:t>
            </a:r>
            <a:r>
              <a:rPr lang="en-US" sz="1600" i="1" dirty="0" err="1">
                <a:solidFill>
                  <a:schemeClr val="bg1"/>
                </a:solidFill>
                <a:latin typeface="Arial" panose="020B0604020202020204" pitchFamily="34" charset="0"/>
                <a:ea typeface="Times New Roman" panose="02020603050405020304" pitchFamily="18" charset="0"/>
              </a:rPr>
              <a:t>Энэ</a:t>
            </a:r>
            <a:r>
              <a:rPr lang="en-US" sz="1600" i="1" dirty="0">
                <a:solidFill>
                  <a:schemeClr val="bg1"/>
                </a:solidFill>
                <a:latin typeface="Arial" panose="020B0604020202020204" pitchFamily="34" charset="0"/>
                <a:ea typeface="Times New Roman" panose="02020603050405020304" pitchFamily="18" charset="0"/>
              </a:rPr>
              <a:t> </a:t>
            </a:r>
            <a:r>
              <a:rPr lang="en-US" sz="1600" i="1" dirty="0" err="1">
                <a:solidFill>
                  <a:schemeClr val="bg1"/>
                </a:solidFill>
                <a:latin typeface="Arial" panose="020B0604020202020204" pitchFamily="34" charset="0"/>
                <a:ea typeface="Times New Roman" panose="02020603050405020304" pitchFamily="18" charset="0"/>
              </a:rPr>
              <a:t>заалтыг</a:t>
            </a:r>
            <a:r>
              <a:rPr lang="en-US" sz="1600" i="1" dirty="0">
                <a:solidFill>
                  <a:schemeClr val="bg1"/>
                </a:solidFill>
                <a:latin typeface="Arial" panose="020B0604020202020204" pitchFamily="34" charset="0"/>
                <a:ea typeface="Times New Roman" panose="02020603050405020304" pitchFamily="18" charset="0"/>
              </a:rPr>
              <a:t> 2009 </a:t>
            </a:r>
            <a:r>
              <a:rPr lang="en-US" sz="1600" i="1" dirty="0" err="1">
                <a:solidFill>
                  <a:schemeClr val="bg1"/>
                </a:solidFill>
                <a:latin typeface="Arial" panose="020B0604020202020204" pitchFamily="34" charset="0"/>
                <a:ea typeface="Times New Roman" panose="02020603050405020304" pitchFamily="18" charset="0"/>
              </a:rPr>
              <a:t>оны</a:t>
            </a:r>
            <a:r>
              <a:rPr lang="en-US" sz="1600" i="1" dirty="0">
                <a:solidFill>
                  <a:schemeClr val="bg1"/>
                </a:solidFill>
                <a:latin typeface="Arial" panose="020B0604020202020204" pitchFamily="34" charset="0"/>
                <a:ea typeface="Times New Roman" panose="02020603050405020304" pitchFamily="18" charset="0"/>
              </a:rPr>
              <a:t> 7 </a:t>
            </a:r>
            <a:r>
              <a:rPr lang="en-US" sz="1600" i="1" dirty="0" err="1">
                <a:solidFill>
                  <a:schemeClr val="bg1"/>
                </a:solidFill>
                <a:latin typeface="Arial" panose="020B0604020202020204" pitchFamily="34" charset="0"/>
                <a:ea typeface="Times New Roman" panose="02020603050405020304" pitchFamily="18" charset="0"/>
              </a:rPr>
              <a:t>дугаар</a:t>
            </a:r>
            <a:r>
              <a:rPr lang="en-US" sz="1600" i="1" dirty="0">
                <a:solidFill>
                  <a:schemeClr val="bg1"/>
                </a:solidFill>
                <a:latin typeface="Arial" panose="020B0604020202020204" pitchFamily="34" charset="0"/>
                <a:ea typeface="Times New Roman" panose="02020603050405020304" pitchFamily="18" charset="0"/>
              </a:rPr>
              <a:t> </a:t>
            </a:r>
            <a:r>
              <a:rPr lang="en-US" sz="1600" i="1" dirty="0" err="1">
                <a:solidFill>
                  <a:schemeClr val="bg1"/>
                </a:solidFill>
                <a:latin typeface="Arial" panose="020B0604020202020204" pitchFamily="34" charset="0"/>
                <a:ea typeface="Times New Roman" panose="02020603050405020304" pitchFamily="18" charset="0"/>
              </a:rPr>
              <a:t>сарын</a:t>
            </a:r>
            <a:r>
              <a:rPr lang="en-US" sz="1600" i="1" dirty="0">
                <a:solidFill>
                  <a:schemeClr val="bg1"/>
                </a:solidFill>
                <a:latin typeface="Arial" panose="020B0604020202020204" pitchFamily="34" charset="0"/>
                <a:ea typeface="Times New Roman" panose="02020603050405020304" pitchFamily="18" charset="0"/>
              </a:rPr>
              <a:t> 09-ний </a:t>
            </a:r>
            <a:r>
              <a:rPr lang="en-US" sz="1600" i="1" dirty="0" err="1">
                <a:solidFill>
                  <a:schemeClr val="bg1"/>
                </a:solidFill>
                <a:latin typeface="Arial" panose="020B0604020202020204" pitchFamily="34" charset="0"/>
                <a:ea typeface="Times New Roman" panose="02020603050405020304" pitchFamily="18" charset="0"/>
              </a:rPr>
              <a:t>өдрийн</a:t>
            </a:r>
            <a:r>
              <a:rPr lang="en-US" sz="1600" i="1" dirty="0">
                <a:solidFill>
                  <a:schemeClr val="bg1"/>
                </a:solidFill>
                <a:latin typeface="Arial" panose="020B0604020202020204" pitchFamily="34" charset="0"/>
                <a:ea typeface="Times New Roman" panose="02020603050405020304" pitchFamily="18" charset="0"/>
              </a:rPr>
              <a:t> </a:t>
            </a:r>
            <a:r>
              <a:rPr lang="en-US" sz="1600" i="1" dirty="0" err="1">
                <a:solidFill>
                  <a:schemeClr val="bg1"/>
                </a:solidFill>
                <a:latin typeface="Arial" panose="020B0604020202020204" pitchFamily="34" charset="0"/>
                <a:ea typeface="Times New Roman" panose="02020603050405020304" pitchFamily="18" charset="0"/>
              </a:rPr>
              <a:t>хуулиар</a:t>
            </a:r>
            <a:r>
              <a:rPr lang="en-US" sz="1600" i="1" dirty="0">
                <a:solidFill>
                  <a:schemeClr val="bg1"/>
                </a:solidFill>
                <a:latin typeface="Arial" panose="020B0604020202020204" pitchFamily="34" charset="0"/>
                <a:ea typeface="Times New Roman" panose="02020603050405020304" pitchFamily="18" charset="0"/>
              </a:rPr>
              <a:t> </a:t>
            </a:r>
            <a:r>
              <a:rPr lang="en-US" sz="1600" i="1" dirty="0" err="1">
                <a:solidFill>
                  <a:schemeClr val="bg1"/>
                </a:solidFill>
                <a:latin typeface="Arial" panose="020B0604020202020204" pitchFamily="34" charset="0"/>
                <a:ea typeface="Times New Roman" panose="02020603050405020304" pitchFamily="18" charset="0"/>
              </a:rPr>
              <a:t>нэмсэн</a:t>
            </a:r>
            <a:r>
              <a:rPr lang="en-US" sz="1600" i="1" dirty="0">
                <a:solidFill>
                  <a:schemeClr val="bg1"/>
                </a:solidFill>
                <a:latin typeface="Arial" panose="020B0604020202020204" pitchFamily="34" charset="0"/>
                <a:ea typeface="Times New Roman" panose="02020603050405020304" pitchFamily="18" charset="0"/>
              </a:rPr>
              <a:t>/</a:t>
            </a:r>
            <a:endParaRPr lang="en-US" sz="2400" dirty="0">
              <a:solidFill>
                <a:schemeClr val="bg1"/>
              </a:solidFill>
              <a:latin typeface="Times New Roman" panose="02020603050405020304" pitchFamily="18" charset="0"/>
              <a:ea typeface="Times New Roman" panose="02020603050405020304" pitchFamily="18" charset="0"/>
            </a:endParaRPr>
          </a:p>
          <a:p>
            <a:pPr indent="457200" algn="just"/>
            <a:r>
              <a:rPr lang="en-US" sz="1600" dirty="0">
                <a:solidFill>
                  <a:schemeClr val="bg1"/>
                </a:solidFill>
                <a:latin typeface="Arial" panose="020B0604020202020204" pitchFamily="34" charset="0"/>
                <a:ea typeface="Times New Roman" panose="02020603050405020304" pitchFamily="18" charset="0"/>
              </a:rPr>
              <a:t>35.2.Энэ </a:t>
            </a:r>
            <a:r>
              <a:rPr lang="en-US" sz="1600" dirty="0" err="1">
                <a:solidFill>
                  <a:schemeClr val="bg1"/>
                </a:solidFill>
                <a:latin typeface="Arial" panose="020B0604020202020204" pitchFamily="34" charset="0"/>
                <a:ea typeface="Times New Roman" panose="02020603050405020304" pitchFamily="18" charset="0"/>
              </a:rPr>
              <a:t>хуулийн</a:t>
            </a:r>
            <a:r>
              <a:rPr lang="en-US" sz="1600" dirty="0">
                <a:solidFill>
                  <a:schemeClr val="bg1"/>
                </a:solidFill>
                <a:latin typeface="Arial" panose="020B0604020202020204" pitchFamily="34" charset="0"/>
                <a:ea typeface="Times New Roman" panose="02020603050405020304" pitchFamily="18" charset="0"/>
              </a:rPr>
              <a:t> 35.1.4, 35.1.6-д </a:t>
            </a:r>
            <a:r>
              <a:rPr lang="en-US" sz="1600" dirty="0" err="1">
                <a:solidFill>
                  <a:schemeClr val="bg1"/>
                </a:solidFill>
                <a:latin typeface="Arial" panose="020B0604020202020204" pitchFamily="34" charset="0"/>
                <a:ea typeface="Times New Roman" panose="02020603050405020304" pitchFamily="18" charset="0"/>
              </a:rPr>
              <a:t>заасан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эрх</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төрийн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байгууллагад</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хамаарахгүй</a:t>
            </a:r>
            <a:r>
              <a:rPr lang="en-US" sz="1600" dirty="0">
                <a:solidFill>
                  <a:schemeClr val="bg1"/>
                </a:solidFill>
                <a:latin typeface="Arial" panose="020B0604020202020204" pitchFamily="34" charset="0"/>
                <a:ea typeface="Times New Roman" panose="02020603050405020304" pitchFamily="18" charset="0"/>
              </a:rPr>
              <a:t>.</a:t>
            </a:r>
            <a:endParaRPr lang="en-US" sz="2400" dirty="0">
              <a:solidFill>
                <a:schemeClr val="bg1"/>
              </a:solidFill>
              <a:latin typeface="Times New Roman" panose="02020603050405020304" pitchFamily="18" charset="0"/>
              <a:ea typeface="Times New Roman" panose="02020603050405020304" pitchFamily="18" charset="0"/>
            </a:endParaRPr>
          </a:p>
          <a:p>
            <a:pPr indent="457200" algn="just"/>
            <a:r>
              <a:rPr lang="en-US" sz="1600" b="1" dirty="0">
                <a:solidFill>
                  <a:schemeClr val="bg1"/>
                </a:solidFill>
                <a:latin typeface="Arial" panose="020B0604020202020204" pitchFamily="34" charset="0"/>
                <a:ea typeface="Times New Roman" panose="02020603050405020304" pitchFamily="18" charset="0"/>
              </a:rPr>
              <a:t>35.3.Газар </a:t>
            </a:r>
            <a:r>
              <a:rPr lang="en-US" sz="1600" b="1" dirty="0" err="1">
                <a:solidFill>
                  <a:schemeClr val="bg1"/>
                </a:solidFill>
                <a:latin typeface="Arial" panose="020B0604020202020204" pitchFamily="34" charset="0"/>
                <a:ea typeface="Times New Roman" panose="02020603050405020304" pitchFamily="18" charset="0"/>
              </a:rPr>
              <a:t>эзэмшигч</a:t>
            </a:r>
            <a:r>
              <a:rPr lang="en-US" sz="1600" b="1" dirty="0">
                <a:solidFill>
                  <a:schemeClr val="bg1"/>
                </a:solidFill>
                <a:latin typeface="Arial" panose="020B0604020202020204" pitchFamily="34" charset="0"/>
                <a:ea typeface="Times New Roman" panose="02020603050405020304" pitchFamily="18" charset="0"/>
              </a:rPr>
              <a:t> </a:t>
            </a:r>
            <a:r>
              <a:rPr lang="en-US" sz="1600" b="1" dirty="0" err="1">
                <a:solidFill>
                  <a:schemeClr val="bg1"/>
                </a:solidFill>
                <a:latin typeface="Arial" panose="020B0604020202020204" pitchFamily="34" charset="0"/>
                <a:ea typeface="Times New Roman" panose="02020603050405020304" pitchFamily="18" charset="0"/>
              </a:rPr>
              <a:t>дараахь</a:t>
            </a:r>
            <a:r>
              <a:rPr lang="en-US" sz="1600" b="1" dirty="0">
                <a:solidFill>
                  <a:schemeClr val="bg1"/>
                </a:solidFill>
                <a:latin typeface="Arial" panose="020B0604020202020204" pitchFamily="34" charset="0"/>
                <a:ea typeface="Times New Roman" panose="02020603050405020304" pitchFamily="18" charset="0"/>
              </a:rPr>
              <a:t> </a:t>
            </a:r>
            <a:r>
              <a:rPr lang="en-US" sz="1600" b="1" dirty="0" err="1">
                <a:solidFill>
                  <a:schemeClr val="bg1"/>
                </a:solidFill>
                <a:latin typeface="Arial" panose="020B0604020202020204" pitchFamily="34" charset="0"/>
                <a:ea typeface="Times New Roman" panose="02020603050405020304" pitchFamily="18" charset="0"/>
              </a:rPr>
              <a:t>үүрэг</a:t>
            </a:r>
            <a:r>
              <a:rPr lang="en-US" sz="1600" b="1" dirty="0">
                <a:solidFill>
                  <a:schemeClr val="bg1"/>
                </a:solidFill>
                <a:latin typeface="Arial" panose="020B0604020202020204" pitchFamily="34" charset="0"/>
                <a:ea typeface="Times New Roman" panose="02020603050405020304" pitchFamily="18" charset="0"/>
              </a:rPr>
              <a:t> </a:t>
            </a:r>
            <a:r>
              <a:rPr lang="en-US" sz="1600" b="1" dirty="0" err="1">
                <a:solidFill>
                  <a:schemeClr val="bg1"/>
                </a:solidFill>
                <a:latin typeface="Arial" panose="020B0604020202020204" pitchFamily="34" charset="0"/>
                <a:ea typeface="Times New Roman" panose="02020603050405020304" pitchFamily="18" charset="0"/>
              </a:rPr>
              <a:t>хүлээнэ</a:t>
            </a:r>
            <a:r>
              <a:rPr lang="en-US" sz="1600" b="1" dirty="0">
                <a:solidFill>
                  <a:schemeClr val="bg1"/>
                </a:solidFill>
                <a:latin typeface="Arial" panose="020B0604020202020204" pitchFamily="34" charset="0"/>
                <a:ea typeface="Times New Roman" panose="02020603050405020304" pitchFamily="18" charset="0"/>
              </a:rPr>
              <a:t>:</a:t>
            </a:r>
            <a:endParaRPr lang="en-US" sz="2400" b="1" dirty="0">
              <a:solidFill>
                <a:schemeClr val="bg1"/>
              </a:solidFill>
              <a:latin typeface="Times New Roman" panose="02020603050405020304" pitchFamily="18" charset="0"/>
              <a:ea typeface="Times New Roman" panose="02020603050405020304" pitchFamily="18" charset="0"/>
            </a:endParaRPr>
          </a:p>
          <a:p>
            <a:pPr indent="914400" algn="just"/>
            <a:r>
              <a:rPr lang="en-US" sz="1600" dirty="0">
                <a:solidFill>
                  <a:schemeClr val="bg1"/>
                </a:solidFill>
                <a:latin typeface="Arial" panose="020B0604020202020204" pitchFamily="34" charset="0"/>
                <a:ea typeface="Times New Roman" panose="02020603050405020304" pitchFamily="18" charset="0"/>
              </a:rPr>
              <a:t>35.3.1.газар </a:t>
            </a:r>
            <a:r>
              <a:rPr lang="en-US" sz="1600" dirty="0" err="1">
                <a:solidFill>
                  <a:schemeClr val="bg1"/>
                </a:solidFill>
                <a:latin typeface="Arial" panose="020B0604020202020204" pitchFamily="34" charset="0"/>
                <a:ea typeface="Times New Roman" panose="02020603050405020304" pitchFamily="18" charset="0"/>
              </a:rPr>
              <a:t>эзэмших</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гэрээнд</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заасан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нөхцөл</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болзлыг</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биелүүлэх</a:t>
            </a:r>
            <a:r>
              <a:rPr lang="en-US" sz="1600" dirty="0">
                <a:solidFill>
                  <a:schemeClr val="bg1"/>
                </a:solidFill>
                <a:latin typeface="Arial" panose="020B0604020202020204" pitchFamily="34" charset="0"/>
                <a:ea typeface="Times New Roman" panose="02020603050405020304" pitchFamily="18" charset="0"/>
              </a:rPr>
              <a:t>;</a:t>
            </a:r>
            <a:endParaRPr lang="en-US" sz="2400" dirty="0">
              <a:solidFill>
                <a:schemeClr val="bg1"/>
              </a:solidFill>
              <a:latin typeface="Times New Roman" panose="02020603050405020304" pitchFamily="18" charset="0"/>
              <a:ea typeface="Times New Roman" panose="02020603050405020304" pitchFamily="18" charset="0"/>
            </a:endParaRPr>
          </a:p>
          <a:p>
            <a:pPr indent="914400" algn="just"/>
            <a:r>
              <a:rPr lang="en-US" sz="1600" dirty="0">
                <a:solidFill>
                  <a:schemeClr val="bg1"/>
                </a:solidFill>
                <a:latin typeface="Arial" panose="020B0604020202020204" pitchFamily="34" charset="0"/>
                <a:ea typeface="Times New Roman" panose="02020603050405020304" pitchFamily="18" charset="0"/>
              </a:rPr>
              <a:t>35.3.2.газрыг </a:t>
            </a:r>
            <a:r>
              <a:rPr lang="en-US" sz="1600" dirty="0" err="1">
                <a:solidFill>
                  <a:schemeClr val="bg1"/>
                </a:solidFill>
                <a:latin typeface="Arial" panose="020B0604020202020204" pitchFamily="34" charset="0"/>
                <a:ea typeface="Times New Roman" panose="02020603050405020304" pitchFamily="18" charset="0"/>
              </a:rPr>
              <a:t>үр</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ашигтай</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зохистой</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ашиглах</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хамгаалах</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байгаль</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орчныг</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хамгаалах</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тухай</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хууль</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тогтоомж</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болон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төрийн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эрх</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бүхий</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байгууллагаас</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газар</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ашиглалттай</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холбогдуулан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тавьсан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нийтлэг</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шаардлагыг</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биелүүлэх</a:t>
            </a:r>
            <a:r>
              <a:rPr lang="en-US" sz="1600" dirty="0">
                <a:solidFill>
                  <a:schemeClr val="bg1"/>
                </a:solidFill>
                <a:latin typeface="Arial" panose="020B0604020202020204" pitchFamily="34" charset="0"/>
                <a:ea typeface="Times New Roman" panose="02020603050405020304" pitchFamily="18" charset="0"/>
              </a:rPr>
              <a:t>;</a:t>
            </a:r>
            <a:endParaRPr lang="en-US" sz="2400" dirty="0">
              <a:solidFill>
                <a:schemeClr val="bg1"/>
              </a:solidFill>
              <a:latin typeface="Times New Roman" panose="02020603050405020304" pitchFamily="18" charset="0"/>
              <a:ea typeface="Times New Roman" panose="02020603050405020304" pitchFamily="18" charset="0"/>
            </a:endParaRPr>
          </a:p>
          <a:p>
            <a:pPr indent="914400" algn="just"/>
            <a:r>
              <a:rPr lang="en-US" sz="1600" dirty="0">
                <a:solidFill>
                  <a:schemeClr val="bg1"/>
                </a:solidFill>
                <a:latin typeface="Arial" panose="020B0604020202020204" pitchFamily="34" charset="0"/>
                <a:ea typeface="Times New Roman" panose="02020603050405020304" pitchFamily="18" charset="0"/>
              </a:rPr>
              <a:t>35.3.3.газрын </a:t>
            </a:r>
            <a:r>
              <a:rPr lang="en-US" sz="1600" dirty="0" err="1">
                <a:solidFill>
                  <a:schemeClr val="bg1"/>
                </a:solidFill>
                <a:latin typeface="Arial" panose="020B0604020202020204" pitchFamily="34" charset="0"/>
                <a:ea typeface="Times New Roman" panose="02020603050405020304" pitchFamily="18" charset="0"/>
              </a:rPr>
              <a:t>төлбөрийг</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тогтоосон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хугацаанд</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төлөх</a:t>
            </a:r>
            <a:r>
              <a:rPr lang="en-US" sz="1600" dirty="0">
                <a:solidFill>
                  <a:schemeClr val="bg1"/>
                </a:solidFill>
                <a:latin typeface="Arial" panose="020B0604020202020204" pitchFamily="34" charset="0"/>
                <a:ea typeface="Times New Roman" panose="02020603050405020304" pitchFamily="18" charset="0"/>
              </a:rPr>
              <a:t>; 35.3.4. </a:t>
            </a:r>
            <a:r>
              <a:rPr lang="en-US" sz="1600" dirty="0" err="1">
                <a:solidFill>
                  <a:schemeClr val="bg1"/>
                </a:solidFill>
                <a:latin typeface="Arial" panose="020B0604020202020204" pitchFamily="34" charset="0"/>
                <a:ea typeface="Times New Roman" panose="02020603050405020304" pitchFamily="18" charset="0"/>
              </a:rPr>
              <a:t>газрын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төлөв</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байдал</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чанарын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улсын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хянан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баталгааг</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тогтоосон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журмын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дагуу</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хийлгэж</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байх</a:t>
            </a:r>
            <a:r>
              <a:rPr lang="en-US" sz="1600" dirty="0">
                <a:solidFill>
                  <a:schemeClr val="bg1"/>
                </a:solidFill>
                <a:latin typeface="Arial" panose="020B0604020202020204" pitchFamily="34" charset="0"/>
                <a:ea typeface="Times New Roman" panose="02020603050405020304" pitchFamily="18" charset="0"/>
              </a:rPr>
              <a:t>;</a:t>
            </a:r>
            <a:endParaRPr lang="en-US" sz="2400" dirty="0">
              <a:solidFill>
                <a:schemeClr val="bg1"/>
              </a:solidFill>
              <a:latin typeface="Times New Roman" panose="02020603050405020304" pitchFamily="18" charset="0"/>
              <a:ea typeface="Times New Roman" panose="02020603050405020304" pitchFamily="18" charset="0"/>
            </a:endParaRPr>
          </a:p>
          <a:p>
            <a:pPr indent="914400" algn="just"/>
            <a:r>
              <a:rPr lang="en-US" sz="1600" dirty="0">
                <a:solidFill>
                  <a:schemeClr val="bg1"/>
                </a:solidFill>
                <a:latin typeface="Arial" panose="020B0604020202020204" pitchFamily="34" charset="0"/>
                <a:ea typeface="Times New Roman" panose="02020603050405020304" pitchFamily="18" charset="0"/>
              </a:rPr>
              <a:t>35.3.5.бусдын </a:t>
            </a:r>
            <a:r>
              <a:rPr lang="en-US" sz="1600" dirty="0" err="1">
                <a:solidFill>
                  <a:schemeClr val="bg1"/>
                </a:solidFill>
                <a:latin typeface="Arial" panose="020B0604020202020204" pitchFamily="34" charset="0"/>
                <a:ea typeface="Times New Roman" panose="02020603050405020304" pitchFamily="18" charset="0"/>
              </a:rPr>
              <a:t>газар</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эзэмшихтэй</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холбогдсон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эрх</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хууль</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ёсны</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ашиг</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сонирхлыг</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зөрчихгүй</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байх</a:t>
            </a:r>
            <a:r>
              <a:rPr lang="en-US" sz="1600" dirty="0">
                <a:solidFill>
                  <a:schemeClr val="bg1"/>
                </a:solidFill>
                <a:latin typeface="Arial" panose="020B0604020202020204" pitchFamily="34" charset="0"/>
                <a:ea typeface="Times New Roman" panose="02020603050405020304" pitchFamily="18" charset="0"/>
              </a:rPr>
              <a:t>;</a:t>
            </a:r>
            <a:endParaRPr lang="en-US" sz="2400" dirty="0">
              <a:solidFill>
                <a:schemeClr val="bg1"/>
              </a:solidFill>
              <a:latin typeface="Times New Roman" panose="02020603050405020304" pitchFamily="18" charset="0"/>
              <a:ea typeface="Times New Roman" panose="02020603050405020304" pitchFamily="18" charset="0"/>
            </a:endParaRPr>
          </a:p>
          <a:p>
            <a:pPr indent="914400" algn="just"/>
            <a:r>
              <a:rPr lang="en-US" sz="1600" dirty="0">
                <a:solidFill>
                  <a:schemeClr val="bg1"/>
                </a:solidFill>
                <a:latin typeface="Arial" panose="020B0604020202020204" pitchFamily="34" charset="0"/>
                <a:ea typeface="Times New Roman" panose="02020603050405020304" pitchFamily="18" charset="0"/>
              </a:rPr>
              <a:t>35.3.6.энэ </a:t>
            </a:r>
            <a:r>
              <a:rPr lang="en-US" sz="1600" dirty="0" err="1">
                <a:solidFill>
                  <a:schemeClr val="bg1"/>
                </a:solidFill>
                <a:latin typeface="Arial" panose="020B0604020202020204" pitchFamily="34" charset="0"/>
                <a:ea typeface="Times New Roman" panose="02020603050405020304" pitchFamily="18" charset="0"/>
              </a:rPr>
              <a:t>хуульд</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заасны</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дагуу</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эрхийн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гэрчилгээгээ</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барьцаалах</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шилжүүлэх</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тохиолдолд</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улсын</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бүртгэлд</a:t>
            </a:r>
            <a:r>
              <a:rPr lang="en-US" sz="1600" dirty="0">
                <a:solidFill>
                  <a:schemeClr val="bg1"/>
                </a:solidFill>
                <a:latin typeface="Arial" panose="020B0604020202020204" pitchFamily="34" charset="0"/>
                <a:ea typeface="Times New Roman" panose="02020603050405020304" pitchFamily="18" charset="0"/>
              </a:rPr>
              <a:t> </a:t>
            </a:r>
            <a:r>
              <a:rPr lang="en-US" sz="1600" dirty="0" err="1">
                <a:solidFill>
                  <a:schemeClr val="bg1"/>
                </a:solidFill>
                <a:latin typeface="Arial" panose="020B0604020202020204" pitchFamily="34" charset="0"/>
                <a:ea typeface="Times New Roman" panose="02020603050405020304" pitchFamily="18" charset="0"/>
              </a:rPr>
              <a:t>бүртгүүлэх</a:t>
            </a:r>
            <a:r>
              <a:rPr lang="en-US" sz="1600" dirty="0">
                <a:solidFill>
                  <a:schemeClr val="bg1"/>
                </a:solidFill>
                <a:latin typeface="Arial" panose="020B0604020202020204" pitchFamily="34" charset="0"/>
                <a:ea typeface="Times New Roman" panose="02020603050405020304" pitchFamily="18" charset="0"/>
              </a:rPr>
              <a:t>.</a:t>
            </a:r>
            <a:endParaRPr lang="en-US" sz="24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21295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580" y="0"/>
            <a:ext cx="12167420" cy="2862322"/>
          </a:xfrm>
          <a:prstGeom prst="rect">
            <a:avLst/>
          </a:prstGeom>
        </p:spPr>
        <p:txBody>
          <a:bodyPr wrap="square">
            <a:spAutoFit/>
          </a:bodyPr>
          <a:lstStyle/>
          <a:p>
            <a:r>
              <a:rPr lang="en-US" b="1" dirty="0" err="1" smtClean="0">
                <a:solidFill>
                  <a:schemeClr val="bg1"/>
                </a:solidFill>
                <a:latin typeface="Arial" panose="020B0604020202020204" pitchFamily="34" charset="0"/>
                <a:ea typeface="Times New Roman" panose="02020603050405020304" pitchFamily="18" charset="0"/>
              </a:rPr>
              <a:t>Газар</a:t>
            </a:r>
            <a:r>
              <a:rPr lang="en-US" b="1" dirty="0" smtClean="0">
                <a:solidFill>
                  <a:schemeClr val="bg1"/>
                </a:solidFill>
                <a:latin typeface="Arial" panose="020B0604020202020204" pitchFamily="34" charset="0"/>
                <a:ea typeface="Times New Roman" panose="02020603050405020304" pitchFamily="18" charset="0"/>
              </a:rPr>
              <a:t> </a:t>
            </a:r>
            <a:r>
              <a:rPr lang="en-US" b="1" dirty="0" err="1" smtClean="0">
                <a:solidFill>
                  <a:schemeClr val="bg1"/>
                </a:solidFill>
                <a:latin typeface="Arial" panose="020B0604020202020204" pitchFamily="34" charset="0"/>
                <a:ea typeface="Times New Roman" panose="02020603050405020304" pitchFamily="18" charset="0"/>
              </a:rPr>
              <a:t>эзэмших</a:t>
            </a:r>
            <a:r>
              <a:rPr lang="en-US" b="1" dirty="0" smtClean="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эрх</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дуусгавар</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болох</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b="1" dirty="0" smtClean="0">
                <a:solidFill>
                  <a:schemeClr val="bg1"/>
                </a:solidFill>
                <a:latin typeface="Arial" panose="020B0604020202020204" pitchFamily="34" charset="0"/>
                <a:ea typeface="Times New Roman" panose="02020603050405020304" pitchFamily="18" charset="0"/>
              </a:rPr>
              <a:t>39.1.Газар </a:t>
            </a:r>
            <a:r>
              <a:rPr lang="en-US" b="1" dirty="0" err="1">
                <a:solidFill>
                  <a:schemeClr val="bg1"/>
                </a:solidFill>
                <a:latin typeface="Arial" panose="020B0604020202020204" pitchFamily="34" charset="0"/>
                <a:ea typeface="Times New Roman" panose="02020603050405020304" pitchFamily="18" charset="0"/>
              </a:rPr>
              <a:t>эзэмших</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эрх</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дараахь</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тохиолдолд</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дуусгавар</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болно</a:t>
            </a:r>
            <a:r>
              <a:rPr lang="en-US" b="1" dirty="0">
                <a:solidFill>
                  <a:schemeClr val="bg1"/>
                </a:solidFill>
                <a:latin typeface="Arial" panose="020B0604020202020204" pitchFamily="34" charset="0"/>
                <a:ea typeface="Times New Roman" panose="02020603050405020304" pitchFamily="18" charset="0"/>
              </a:rPr>
              <a:t>:</a:t>
            </a:r>
            <a:endParaRPr lang="en-US" sz="2800" b="1" dirty="0">
              <a:solidFill>
                <a:schemeClr val="bg1"/>
              </a:solidFill>
              <a:latin typeface="Times New Roman" panose="02020603050405020304" pitchFamily="18" charset="0"/>
              <a:ea typeface="Times New Roman" panose="02020603050405020304" pitchFamily="18" charset="0"/>
            </a:endParaRPr>
          </a:p>
          <a:p>
            <a:pPr indent="914400" algn="just"/>
            <a:r>
              <a:rPr lang="en-US" dirty="0">
                <a:solidFill>
                  <a:schemeClr val="bg1"/>
                </a:solidFill>
                <a:latin typeface="Arial" panose="020B0604020202020204" pitchFamily="34" charset="0"/>
                <a:ea typeface="Times New Roman" panose="02020603050405020304" pitchFamily="18" charset="0"/>
              </a:rPr>
              <a:t>39.1.1.газар </a:t>
            </a:r>
            <a:r>
              <a:rPr lang="en-US" dirty="0" err="1">
                <a:solidFill>
                  <a:schemeClr val="bg1"/>
                </a:solidFill>
                <a:latin typeface="Arial" panose="020B0604020202020204" pitchFamily="34" charset="0"/>
                <a:ea typeface="Times New Roman" panose="02020603050405020304" pitchFamily="18" charset="0"/>
              </a:rPr>
              <a:t>эзэмших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эрхийн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гэрчилгээ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эзэмших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гэрээний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хугацаа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дуусахад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сунгуулах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хүсэлт</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гаргаагүй</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914400" algn="just"/>
            <a:r>
              <a:rPr lang="en-US" dirty="0">
                <a:solidFill>
                  <a:schemeClr val="bg1"/>
                </a:solidFill>
                <a:latin typeface="Arial" panose="020B0604020202020204" pitchFamily="34" charset="0"/>
                <a:ea typeface="Times New Roman" panose="02020603050405020304" pitchFamily="18" charset="0"/>
              </a:rPr>
              <a:t>39.1.2.газар </a:t>
            </a:r>
            <a:r>
              <a:rPr lang="en-US" dirty="0" err="1">
                <a:solidFill>
                  <a:schemeClr val="bg1"/>
                </a:solidFill>
                <a:latin typeface="Arial" panose="020B0604020202020204" pitchFamily="34" charset="0"/>
                <a:ea typeface="Times New Roman" panose="02020603050405020304" pitchFamily="18" charset="0"/>
              </a:rPr>
              <a:t>эзэмшигч</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иргэн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нас</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барсан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нас</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барсан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зарлагдсан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сураггүй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алга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болсонд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тооцогдсон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бөгөөд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түүний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хууль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ёсны</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өв</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залгамжлагч</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байхгүй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тогтоогдсон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эзэмшигч</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ахуйн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нэгж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байгууллага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татан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буугдсан</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914400" algn="just"/>
            <a:r>
              <a:rPr lang="en-US" dirty="0">
                <a:solidFill>
                  <a:schemeClr val="bg1"/>
                </a:solidFill>
                <a:latin typeface="Arial" panose="020B0604020202020204" pitchFamily="34" charset="0"/>
                <a:ea typeface="Times New Roman" panose="02020603050405020304" pitchFamily="18" charset="0"/>
              </a:rPr>
              <a:t>39.1.3.эзэмшигч </a:t>
            </a:r>
            <a:r>
              <a:rPr lang="en-US" dirty="0" err="1">
                <a:solidFill>
                  <a:schemeClr val="bg1"/>
                </a:solidFill>
                <a:latin typeface="Arial" panose="020B0604020202020204" pitchFamily="34" charset="0"/>
                <a:ea typeface="Times New Roman" panose="02020603050405020304" pitchFamily="18" charset="0"/>
              </a:rPr>
              <a:t>газар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эзэмших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гэрээгээ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цуцлах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тухай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хүсэлт</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гаргасан</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914400" algn="just"/>
            <a:r>
              <a:rPr lang="en-US" dirty="0">
                <a:solidFill>
                  <a:schemeClr val="bg1"/>
                </a:solidFill>
                <a:latin typeface="Arial" panose="020B0604020202020204" pitchFamily="34" charset="0"/>
                <a:ea typeface="Times New Roman" panose="02020603050405020304" pitchFamily="18" charset="0"/>
              </a:rPr>
              <a:t>39.1.4.газар </a:t>
            </a:r>
            <a:r>
              <a:rPr lang="en-US" dirty="0" err="1">
                <a:solidFill>
                  <a:schemeClr val="bg1"/>
                </a:solidFill>
                <a:latin typeface="Arial" panose="020B0604020202020204" pitchFamily="34" charset="0"/>
                <a:ea typeface="Times New Roman" panose="02020603050405020304" pitchFamily="18" charset="0"/>
              </a:rPr>
              <a:t>эзэмших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эрхийн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гэрчилгээ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хүчингүй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болсон</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914400" algn="just"/>
            <a:r>
              <a:rPr lang="en-US" dirty="0">
                <a:solidFill>
                  <a:schemeClr val="bg1"/>
                </a:solidFill>
                <a:latin typeface="Arial" panose="020B0604020202020204" pitchFamily="34" charset="0"/>
                <a:ea typeface="Times New Roman" panose="02020603050405020304" pitchFamily="18" charset="0"/>
              </a:rPr>
              <a:t>39.1.5.газрыг </a:t>
            </a:r>
            <a:r>
              <a:rPr lang="en-US" dirty="0" err="1">
                <a:solidFill>
                  <a:schemeClr val="bg1"/>
                </a:solidFill>
                <a:latin typeface="Arial" panose="020B0604020202020204" pitchFamily="34" charset="0"/>
                <a:ea typeface="Times New Roman" panose="02020603050405020304" pitchFamily="18" charset="0"/>
              </a:rPr>
              <a:t>тусгай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хэрэгцээнд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авч</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нөхөх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олговрыг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эзэмшигчид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бүрэн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төлсөн</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effectLst/>
              <a:latin typeface="Times New Roman" panose="02020603050405020304" pitchFamily="18" charset="0"/>
              <a:ea typeface="Times New Roman" panose="02020603050405020304" pitchFamily="18" charset="0"/>
            </a:endParaRPr>
          </a:p>
        </p:txBody>
      </p:sp>
      <p:sp>
        <p:nvSpPr>
          <p:cNvPr id="5" name="Rectangle 4"/>
          <p:cNvSpPr/>
          <p:nvPr/>
        </p:nvSpPr>
        <p:spPr>
          <a:xfrm>
            <a:off x="24580" y="2748817"/>
            <a:ext cx="12167420" cy="3693319"/>
          </a:xfrm>
          <a:prstGeom prst="rect">
            <a:avLst/>
          </a:prstGeom>
        </p:spPr>
        <p:txBody>
          <a:bodyPr wrap="square">
            <a:spAutoFit/>
          </a:bodyPr>
          <a:lstStyle/>
          <a:p>
            <a:r>
              <a:rPr lang="en-US" b="1" dirty="0" err="1" smtClean="0">
                <a:solidFill>
                  <a:schemeClr val="bg1"/>
                </a:solidFill>
                <a:latin typeface="Arial" panose="020B0604020202020204" pitchFamily="34" charset="0"/>
                <a:ea typeface="Times New Roman" panose="02020603050405020304" pitchFamily="18" charset="0"/>
              </a:rPr>
              <a:t>Газар</a:t>
            </a:r>
            <a:r>
              <a:rPr lang="en-US" b="1" dirty="0" smtClean="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эзэмших</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эрхийн</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гэрчилгээг</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хүчингүй</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болгох</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40.1.Аймаг, </a:t>
            </a:r>
            <a:r>
              <a:rPr lang="en-US" dirty="0" err="1">
                <a:solidFill>
                  <a:schemeClr val="bg1"/>
                </a:solidFill>
                <a:latin typeface="Arial" panose="020B0604020202020204" pitchFamily="34" charset="0"/>
                <a:ea typeface="Times New Roman" panose="02020603050405020304" pitchFamily="18" charset="0"/>
              </a:rPr>
              <a:t>нийслэл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сум</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дүүргийн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Засаг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дарга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дараахь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тохиолдолд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эзэмших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эрхийн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гэрчилгээг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хүчингүй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болгоно</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914400" algn="just"/>
            <a:r>
              <a:rPr lang="en-US" dirty="0">
                <a:solidFill>
                  <a:schemeClr val="bg1"/>
                </a:solidFill>
                <a:latin typeface="Arial" panose="020B0604020202020204" pitchFamily="34" charset="0"/>
                <a:ea typeface="Times New Roman" panose="02020603050405020304" pitchFamily="18" charset="0"/>
              </a:rPr>
              <a:t>40.1.1.эрхийн </a:t>
            </a:r>
            <a:r>
              <a:rPr lang="en-US" dirty="0" err="1">
                <a:solidFill>
                  <a:schemeClr val="bg1"/>
                </a:solidFill>
                <a:latin typeface="Arial" panose="020B0604020202020204" pitchFamily="34" charset="0"/>
                <a:ea typeface="Times New Roman" panose="02020603050405020304" pitchFamily="18" charset="0"/>
              </a:rPr>
              <a:t>гэрчилгээ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эзэмшигч</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газрын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тухай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хууль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тогтоомж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эзэмших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гэрээний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нөхцөл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болзлыг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удаа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дараа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буюу</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ноцтой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зөрчсөн</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914400" algn="just"/>
            <a:r>
              <a:rPr lang="en-US" dirty="0">
                <a:solidFill>
                  <a:schemeClr val="bg1"/>
                </a:solidFill>
                <a:latin typeface="Arial" panose="020B0604020202020204" pitchFamily="34" charset="0"/>
                <a:ea typeface="Times New Roman" panose="02020603050405020304" pitchFamily="18" charset="0"/>
              </a:rPr>
              <a:t>40.1.2.газрыг </a:t>
            </a:r>
            <a:r>
              <a:rPr lang="en-US" dirty="0" err="1">
                <a:solidFill>
                  <a:schemeClr val="bg1"/>
                </a:solidFill>
                <a:latin typeface="Arial" panose="020B0604020202020204" pitchFamily="34" charset="0"/>
                <a:ea typeface="Times New Roman" panose="02020603050405020304" pitchFamily="18" charset="0"/>
              </a:rPr>
              <a:t>хүн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амын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эрүүл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мэнд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байгаль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хамгаалал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үндэсний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аюулгүй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байдлын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ашиг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сонирхолд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харшаар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ашигласан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эрх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бүхий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байгууллагын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дүгнэлтээр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тогтоогдсон</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914400" algn="just"/>
            <a:r>
              <a:rPr lang="en-US" dirty="0">
                <a:solidFill>
                  <a:schemeClr val="bg1"/>
                </a:solidFill>
                <a:latin typeface="Arial" panose="020B0604020202020204" pitchFamily="34" charset="0"/>
                <a:ea typeface="Times New Roman" panose="02020603050405020304" pitchFamily="18" charset="0"/>
              </a:rPr>
              <a:t>40.1.3.шилжүүлж </a:t>
            </a:r>
            <a:r>
              <a:rPr lang="en-US" dirty="0" err="1">
                <a:solidFill>
                  <a:schemeClr val="bg1"/>
                </a:solidFill>
                <a:latin typeface="Arial" panose="020B0604020202020204" pitchFamily="34" charset="0"/>
                <a:ea typeface="Times New Roman" panose="02020603050405020304" pitchFamily="18" charset="0"/>
              </a:rPr>
              <a:t>авсан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эрхийн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гэрчилгээгээ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улсын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бүртгэлд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бүртгүүлж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шинээр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гэрээ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байгуулаагүй</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914400" algn="just"/>
            <a:r>
              <a:rPr lang="en-US" dirty="0">
                <a:solidFill>
                  <a:schemeClr val="bg1"/>
                </a:solidFill>
                <a:latin typeface="Arial" panose="020B0604020202020204" pitchFamily="34" charset="0"/>
                <a:ea typeface="Times New Roman" panose="02020603050405020304" pitchFamily="18" charset="0"/>
              </a:rPr>
              <a:t>40.1.4.байгаль </a:t>
            </a:r>
            <a:r>
              <a:rPr lang="en-US" dirty="0" err="1">
                <a:solidFill>
                  <a:schemeClr val="bg1"/>
                </a:solidFill>
                <a:latin typeface="Arial" panose="020B0604020202020204" pitchFamily="34" charset="0"/>
                <a:ea typeface="Times New Roman" panose="02020603050405020304" pitchFamily="18" charset="0"/>
              </a:rPr>
              <a:t>орчны</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нөлөөлөх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байдлын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үнэлгээгээр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тавигдсан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шаардлагыг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биелүүлээгүй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энэ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хуулийн</a:t>
            </a:r>
            <a:r>
              <a:rPr lang="en-US" dirty="0">
                <a:solidFill>
                  <a:schemeClr val="bg1"/>
                </a:solidFill>
                <a:latin typeface="Arial" panose="020B0604020202020204" pitchFamily="34" charset="0"/>
                <a:ea typeface="Times New Roman" panose="02020603050405020304" pitchFamily="18" charset="0"/>
              </a:rPr>
              <a:t> 31.4-т </a:t>
            </a:r>
            <a:r>
              <a:rPr lang="en-US" dirty="0" err="1">
                <a:solidFill>
                  <a:schemeClr val="bg1"/>
                </a:solidFill>
                <a:latin typeface="Arial" panose="020B0604020202020204" pitchFamily="34" charset="0"/>
                <a:ea typeface="Times New Roman" panose="02020603050405020304" pitchFamily="18" charset="0"/>
              </a:rPr>
              <a:t>заасны</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дагуу</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палеонтологи</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археологи</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угсаатны</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урьдчилсан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хайгуул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судалгаа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хийлгээгүй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зөвшөөрөл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аваагүй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тогтоогдсон</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i="1" dirty="0">
                <a:solidFill>
                  <a:schemeClr val="bg1"/>
                </a:solidFill>
                <a:latin typeface="Arial" panose="020B0604020202020204" pitchFamily="34" charset="0"/>
                <a:ea typeface="Times New Roman" panose="02020603050405020304" pitchFamily="18" charset="0"/>
              </a:rPr>
              <a:t>/</a:t>
            </a:r>
            <a:r>
              <a:rPr lang="en-US" i="1" dirty="0" err="1">
                <a:solidFill>
                  <a:schemeClr val="bg1"/>
                </a:solidFill>
                <a:latin typeface="Arial" panose="020B0604020202020204" pitchFamily="34" charset="0"/>
                <a:ea typeface="Times New Roman" panose="02020603050405020304" pitchFamily="18" charset="0"/>
              </a:rPr>
              <a:t>Энэ</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заалтад</a:t>
            </a:r>
            <a:r>
              <a:rPr lang="en-US" i="1" dirty="0">
                <a:solidFill>
                  <a:schemeClr val="bg1"/>
                </a:solidFill>
                <a:latin typeface="Arial" panose="020B0604020202020204" pitchFamily="34" charset="0"/>
                <a:ea typeface="Times New Roman" panose="02020603050405020304" pitchFamily="18" charset="0"/>
              </a:rPr>
              <a:t> 2012 </a:t>
            </a:r>
            <a:r>
              <a:rPr lang="en-US" i="1" dirty="0" err="1">
                <a:solidFill>
                  <a:schemeClr val="bg1"/>
                </a:solidFill>
                <a:latin typeface="Arial" panose="020B0604020202020204" pitchFamily="34" charset="0"/>
                <a:ea typeface="Times New Roman" panose="02020603050405020304" pitchFamily="18" charset="0"/>
              </a:rPr>
              <a:t>оны</a:t>
            </a:r>
            <a:r>
              <a:rPr lang="en-US" i="1" dirty="0">
                <a:solidFill>
                  <a:schemeClr val="bg1"/>
                </a:solidFill>
                <a:latin typeface="Arial" panose="020B0604020202020204" pitchFamily="34" charset="0"/>
                <a:ea typeface="Times New Roman" panose="02020603050405020304" pitchFamily="18" charset="0"/>
              </a:rPr>
              <a:t> 5 </a:t>
            </a:r>
            <a:r>
              <a:rPr lang="en-US" i="1" dirty="0" err="1">
                <a:solidFill>
                  <a:schemeClr val="bg1"/>
                </a:solidFill>
                <a:latin typeface="Arial" panose="020B0604020202020204" pitchFamily="34" charset="0"/>
                <a:ea typeface="Times New Roman" panose="02020603050405020304" pitchFamily="18" charset="0"/>
              </a:rPr>
              <a:t>дугаар</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сарын</a:t>
            </a:r>
            <a:r>
              <a:rPr lang="en-US" i="1" dirty="0">
                <a:solidFill>
                  <a:schemeClr val="bg1"/>
                </a:solidFill>
                <a:latin typeface="Arial" panose="020B0604020202020204" pitchFamily="34" charset="0"/>
                <a:ea typeface="Times New Roman" panose="02020603050405020304" pitchFamily="18" charset="0"/>
              </a:rPr>
              <a:t> 17-ны </a:t>
            </a:r>
            <a:r>
              <a:rPr lang="en-US" i="1" dirty="0" err="1">
                <a:solidFill>
                  <a:schemeClr val="bg1"/>
                </a:solidFill>
                <a:latin typeface="Arial" panose="020B0604020202020204" pitchFamily="34" charset="0"/>
                <a:ea typeface="Times New Roman" panose="02020603050405020304" pitchFamily="18" charset="0"/>
              </a:rPr>
              <a:t>өдрийн</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хуулиар</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өөрчлөлт</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оруулсан</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энэ</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заалтыг</a:t>
            </a:r>
            <a:r>
              <a:rPr lang="en-US" i="1" dirty="0">
                <a:solidFill>
                  <a:schemeClr val="bg1"/>
                </a:solidFill>
                <a:latin typeface="Arial" panose="020B0604020202020204" pitchFamily="34" charset="0"/>
                <a:ea typeface="Times New Roman" panose="02020603050405020304" pitchFamily="18" charset="0"/>
              </a:rPr>
              <a:t> 2014 </a:t>
            </a:r>
            <a:r>
              <a:rPr lang="en-US" i="1" dirty="0" err="1">
                <a:solidFill>
                  <a:schemeClr val="bg1"/>
                </a:solidFill>
                <a:latin typeface="Arial" panose="020B0604020202020204" pitchFamily="34" charset="0"/>
                <a:ea typeface="Times New Roman" panose="02020603050405020304" pitchFamily="18" charset="0"/>
              </a:rPr>
              <a:t>оны</a:t>
            </a:r>
            <a:r>
              <a:rPr lang="en-US" i="1" dirty="0">
                <a:solidFill>
                  <a:schemeClr val="bg1"/>
                </a:solidFill>
                <a:latin typeface="Arial" panose="020B0604020202020204" pitchFamily="34" charset="0"/>
                <a:ea typeface="Times New Roman" panose="02020603050405020304" pitchFamily="18" charset="0"/>
              </a:rPr>
              <a:t> 5 </a:t>
            </a:r>
            <a:r>
              <a:rPr lang="en-US" i="1" dirty="0" err="1">
                <a:solidFill>
                  <a:schemeClr val="bg1"/>
                </a:solidFill>
                <a:latin typeface="Arial" panose="020B0604020202020204" pitchFamily="34" charset="0"/>
                <a:ea typeface="Times New Roman" panose="02020603050405020304" pitchFamily="18" charset="0"/>
              </a:rPr>
              <a:t>дугаар</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сарын</a:t>
            </a:r>
            <a:r>
              <a:rPr lang="en-US" i="1" dirty="0">
                <a:solidFill>
                  <a:schemeClr val="bg1"/>
                </a:solidFill>
                <a:latin typeface="Arial" panose="020B0604020202020204" pitchFamily="34" charset="0"/>
                <a:ea typeface="Times New Roman" panose="02020603050405020304" pitchFamily="18" charset="0"/>
              </a:rPr>
              <a:t> 15-ны </a:t>
            </a:r>
            <a:r>
              <a:rPr lang="en-US" i="1" dirty="0" err="1">
                <a:solidFill>
                  <a:schemeClr val="bg1"/>
                </a:solidFill>
                <a:latin typeface="Arial" panose="020B0604020202020204" pitchFamily="34" charset="0"/>
                <a:ea typeface="Times New Roman" panose="02020603050405020304" pitchFamily="18" charset="0"/>
              </a:rPr>
              <a:t>өдрийн</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хуулиар</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өөрчлөн</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найруулсан</a:t>
            </a:r>
            <a:r>
              <a:rPr lang="en-US" i="1"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85763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20456"/>
            <a:ext cx="12049432" cy="5078313"/>
          </a:xfrm>
          <a:prstGeom prst="rect">
            <a:avLst/>
          </a:prstGeom>
        </p:spPr>
        <p:txBody>
          <a:bodyPr wrap="square">
            <a:spAutoFit/>
          </a:bodyPr>
          <a:lstStyle/>
          <a:p>
            <a:pPr indent="914400" algn="just"/>
            <a:r>
              <a:rPr lang="en-US" dirty="0" smtClean="0">
                <a:solidFill>
                  <a:schemeClr val="bg1"/>
                </a:solidFill>
                <a:latin typeface="Arial" panose="020B0604020202020204" pitchFamily="34" charset="0"/>
                <a:ea typeface="Times New Roman" panose="02020603050405020304" pitchFamily="18" charset="0"/>
              </a:rPr>
              <a:t>40.1.5.эрхийн </a:t>
            </a:r>
            <a:r>
              <a:rPr lang="en-US" dirty="0" err="1">
                <a:solidFill>
                  <a:schemeClr val="bg1"/>
                </a:solidFill>
                <a:latin typeface="Arial" panose="020B0604020202020204" pitchFamily="34" charset="0"/>
                <a:ea typeface="Times New Roman" panose="02020603050405020304" pitchFamily="18" charset="0"/>
              </a:rPr>
              <a:t>гэрчилгээ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эзэмшигч</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газрын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төлбөрөө</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хугацаанд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бүрэн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төлөөгүй</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914400" algn="just"/>
            <a:r>
              <a:rPr lang="en-US" dirty="0">
                <a:solidFill>
                  <a:schemeClr val="bg1"/>
                </a:solidFill>
                <a:latin typeface="Arial" panose="020B0604020202020204" pitchFamily="34" charset="0"/>
                <a:ea typeface="Times New Roman" panose="02020603050405020304" pitchFamily="18" charset="0"/>
              </a:rPr>
              <a:t>40.1.6.хүндэтгэн </a:t>
            </a:r>
            <a:r>
              <a:rPr lang="en-US" dirty="0" err="1">
                <a:solidFill>
                  <a:schemeClr val="bg1"/>
                </a:solidFill>
                <a:latin typeface="Arial" panose="020B0604020202020204" pitchFamily="34" charset="0"/>
                <a:ea typeface="Times New Roman" panose="02020603050405020304" pitchFamily="18" charset="0"/>
              </a:rPr>
              <a:t>үзэх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шалтгаангүйгээр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гэрээнд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заасан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зориулалтын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дагуу</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тухайн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газраа</a:t>
            </a:r>
            <a:r>
              <a:rPr lang="en-US" dirty="0">
                <a:solidFill>
                  <a:schemeClr val="bg1"/>
                </a:solidFill>
                <a:latin typeface="Arial" panose="020B0604020202020204" pitchFamily="34" charset="0"/>
                <a:ea typeface="Times New Roman" panose="02020603050405020304" pitchFamily="18" charset="0"/>
              </a:rPr>
              <a:t> 2 </a:t>
            </a:r>
            <a:r>
              <a:rPr lang="en-US" dirty="0" err="1">
                <a:solidFill>
                  <a:schemeClr val="bg1"/>
                </a:solidFill>
                <a:latin typeface="Arial" panose="020B0604020202020204" pitchFamily="34" charset="0"/>
                <a:ea typeface="Times New Roman" panose="02020603050405020304" pitchFamily="18" charset="0"/>
              </a:rPr>
              <a:t>жил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дараалан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ашиглаагүй</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914400" algn="just"/>
            <a:r>
              <a:rPr lang="en-US" dirty="0">
                <a:solidFill>
                  <a:schemeClr val="bg1"/>
                </a:solidFill>
                <a:latin typeface="Arial" panose="020B0604020202020204" pitchFamily="34" charset="0"/>
                <a:ea typeface="Times New Roman" panose="02020603050405020304" pitchFamily="18" charset="0"/>
              </a:rPr>
              <a:t>40.1.7.газар </a:t>
            </a:r>
            <a:r>
              <a:rPr lang="en-US" dirty="0" err="1">
                <a:solidFill>
                  <a:schemeClr val="bg1"/>
                </a:solidFill>
                <a:latin typeface="Arial" panose="020B0604020202020204" pitchFamily="34" charset="0"/>
                <a:ea typeface="Times New Roman" panose="02020603050405020304" pitchFamily="18" charset="0"/>
              </a:rPr>
              <a:t>эзэмших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эрхтэй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этгээд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ахуйн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нэгжийн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орлогын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албан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татварын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тухай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хуулийн</a:t>
            </a:r>
            <a:r>
              <a:rPr lang="en-US" dirty="0">
                <a:solidFill>
                  <a:schemeClr val="bg1"/>
                </a:solidFill>
                <a:latin typeface="Arial" panose="020B0604020202020204" pitchFamily="34" charset="0"/>
                <a:ea typeface="Times New Roman" panose="02020603050405020304" pitchFamily="18" charset="0"/>
              </a:rPr>
              <a:t> 16.13, </a:t>
            </a:r>
            <a:r>
              <a:rPr lang="en-US" dirty="0" err="1">
                <a:solidFill>
                  <a:schemeClr val="bg1"/>
                </a:solidFill>
                <a:latin typeface="Arial" panose="020B0604020202020204" pitchFamily="34" charset="0"/>
                <a:ea typeface="Times New Roman" panose="02020603050405020304" pitchFamily="18" charset="0"/>
              </a:rPr>
              <a:t>Хувь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хүний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орлогын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албан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татварын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тухай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хуулийн</a:t>
            </a:r>
            <a:r>
              <a:rPr lang="en-US" dirty="0">
                <a:solidFill>
                  <a:schemeClr val="bg1"/>
                </a:solidFill>
                <a:latin typeface="Arial" panose="020B0604020202020204" pitchFamily="34" charset="0"/>
                <a:ea typeface="Times New Roman" panose="02020603050405020304" pitchFamily="18" charset="0"/>
              </a:rPr>
              <a:t> 20.1.6, 22.1.5-д </a:t>
            </a:r>
            <a:r>
              <a:rPr lang="en-US" dirty="0" err="1">
                <a:solidFill>
                  <a:schemeClr val="bg1"/>
                </a:solidFill>
                <a:latin typeface="Arial" panose="020B0604020202020204" pitchFamily="34" charset="0"/>
                <a:ea typeface="Times New Roman" panose="02020603050405020304" pitchFamily="18" charset="0"/>
              </a:rPr>
              <a:t>заасны</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дагуу</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холбогдох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татварыг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тодорхойлж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тайлагнаагүй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үнэлгээ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тооцоход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шаардагдах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мэдээллийг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санаатайгаар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нуун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дарагдуулсан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худал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мэдүүлж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тайлагнасан</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i="1" dirty="0">
                <a:solidFill>
                  <a:schemeClr val="bg1"/>
                </a:solidFill>
                <a:latin typeface="Arial" panose="020B0604020202020204" pitchFamily="34" charset="0"/>
                <a:ea typeface="Times New Roman" panose="02020603050405020304" pitchFamily="18" charset="0"/>
              </a:rPr>
              <a:t>/</a:t>
            </a:r>
            <a:r>
              <a:rPr lang="en-US" i="1" dirty="0" err="1">
                <a:solidFill>
                  <a:schemeClr val="bg1"/>
                </a:solidFill>
                <a:latin typeface="Arial" panose="020B0604020202020204" pitchFamily="34" charset="0"/>
                <a:ea typeface="Times New Roman" panose="02020603050405020304" pitchFamily="18" charset="0"/>
              </a:rPr>
              <a:t>Энэ</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заалтыг</a:t>
            </a:r>
            <a:r>
              <a:rPr lang="en-US" i="1" dirty="0">
                <a:solidFill>
                  <a:schemeClr val="bg1"/>
                </a:solidFill>
                <a:latin typeface="Arial" panose="020B0604020202020204" pitchFamily="34" charset="0"/>
                <a:ea typeface="Times New Roman" panose="02020603050405020304" pitchFamily="18" charset="0"/>
              </a:rPr>
              <a:t> 2017 </a:t>
            </a:r>
            <a:r>
              <a:rPr lang="en-US" i="1" dirty="0" err="1">
                <a:solidFill>
                  <a:schemeClr val="bg1"/>
                </a:solidFill>
                <a:latin typeface="Arial" panose="020B0604020202020204" pitchFamily="34" charset="0"/>
                <a:ea typeface="Times New Roman" panose="02020603050405020304" pitchFamily="18" charset="0"/>
              </a:rPr>
              <a:t>оны</a:t>
            </a:r>
            <a:r>
              <a:rPr lang="en-US" i="1" dirty="0">
                <a:solidFill>
                  <a:schemeClr val="bg1"/>
                </a:solidFill>
                <a:latin typeface="Arial" panose="020B0604020202020204" pitchFamily="34" charset="0"/>
                <a:ea typeface="Times New Roman" panose="02020603050405020304" pitchFamily="18" charset="0"/>
              </a:rPr>
              <a:t> 11 </a:t>
            </a:r>
            <a:r>
              <a:rPr lang="en-US" i="1" dirty="0" err="1">
                <a:solidFill>
                  <a:schemeClr val="bg1"/>
                </a:solidFill>
                <a:latin typeface="Arial" panose="020B0604020202020204" pitchFamily="34" charset="0"/>
                <a:ea typeface="Times New Roman" panose="02020603050405020304" pitchFamily="18" charset="0"/>
              </a:rPr>
              <a:t>дүгээр</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сарын</a:t>
            </a:r>
            <a:r>
              <a:rPr lang="en-US" i="1" dirty="0">
                <a:solidFill>
                  <a:schemeClr val="bg1"/>
                </a:solidFill>
                <a:latin typeface="Arial" panose="020B0604020202020204" pitchFamily="34" charset="0"/>
                <a:ea typeface="Times New Roman" panose="02020603050405020304" pitchFamily="18" charset="0"/>
              </a:rPr>
              <a:t> 10-ны </a:t>
            </a:r>
            <a:r>
              <a:rPr lang="en-US" i="1" dirty="0" err="1">
                <a:solidFill>
                  <a:schemeClr val="bg1"/>
                </a:solidFill>
                <a:latin typeface="Arial" panose="020B0604020202020204" pitchFamily="34" charset="0"/>
                <a:ea typeface="Times New Roman" panose="02020603050405020304" pitchFamily="18" charset="0"/>
              </a:rPr>
              <a:t>өдрийн</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хуулиар</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нэмсэн</a:t>
            </a:r>
            <a:r>
              <a:rPr lang="en-US" i="1"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40.2.Энэ </a:t>
            </a:r>
            <a:r>
              <a:rPr lang="en-US" dirty="0" err="1">
                <a:solidFill>
                  <a:schemeClr val="bg1"/>
                </a:solidFill>
                <a:latin typeface="Arial" panose="020B0604020202020204" pitchFamily="34" charset="0"/>
                <a:ea typeface="Times New Roman" panose="02020603050405020304" pitchFamily="18" charset="0"/>
              </a:rPr>
              <a:t>хуулийн</a:t>
            </a:r>
            <a:r>
              <a:rPr lang="en-US" dirty="0">
                <a:solidFill>
                  <a:schemeClr val="bg1"/>
                </a:solidFill>
                <a:latin typeface="Arial" panose="020B0604020202020204" pitchFamily="34" charset="0"/>
                <a:ea typeface="Times New Roman" panose="02020603050405020304" pitchFamily="18" charset="0"/>
              </a:rPr>
              <a:t> 40.1-д </a:t>
            </a:r>
            <a:r>
              <a:rPr lang="en-US" dirty="0" err="1">
                <a:solidFill>
                  <a:schemeClr val="bg1"/>
                </a:solidFill>
                <a:latin typeface="Arial" panose="020B0604020202020204" pitchFamily="34" charset="0"/>
                <a:ea typeface="Times New Roman" panose="02020603050405020304" pitchFamily="18" charset="0"/>
              </a:rPr>
              <a:t>заасан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үндэслэл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тогтоогдвол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аймаг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нийслэл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сум</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дүүргийн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Засаг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дарга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эрхийн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гэрчилгээг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хүчингүй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болгосон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захирамж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гаргаж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энэ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тухайгаа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эрхийн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гэрчилгээ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эзэмшиж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буюу</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түүнийг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барьцаалсан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этгээдэд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мэдэгдэнэ</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40.3.Эрхийн </a:t>
            </a:r>
            <a:r>
              <a:rPr lang="en-US" dirty="0" err="1">
                <a:solidFill>
                  <a:schemeClr val="bg1"/>
                </a:solidFill>
                <a:latin typeface="Arial" panose="020B0604020202020204" pitchFamily="34" charset="0"/>
                <a:ea typeface="Times New Roman" panose="02020603050405020304" pitchFamily="18" charset="0"/>
              </a:rPr>
              <a:t>гэрчилгээ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эзэмшигч</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барьцаанд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авсан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этгээд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Засаг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даргын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шийдвэрийг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хууль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бус</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үзвэл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тухайн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шийдвэр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гарсан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өдрөөс</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хойш</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ажлын</a:t>
            </a:r>
            <a:r>
              <a:rPr lang="en-US" dirty="0">
                <a:solidFill>
                  <a:schemeClr val="bg1"/>
                </a:solidFill>
                <a:latin typeface="Arial" panose="020B0604020202020204" pitchFamily="34" charset="0"/>
                <a:ea typeface="Times New Roman" panose="02020603050405020304" pitchFamily="18" charset="0"/>
              </a:rPr>
              <a:t> 10 </a:t>
            </a:r>
            <a:r>
              <a:rPr lang="en-US" dirty="0" err="1">
                <a:solidFill>
                  <a:schemeClr val="bg1"/>
                </a:solidFill>
                <a:latin typeface="Arial" panose="020B0604020202020204" pitchFamily="34" charset="0"/>
                <a:ea typeface="Times New Roman" panose="02020603050405020304" pitchFamily="18" charset="0"/>
              </a:rPr>
              <a:t>өдрийн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дотор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шүүхэд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гомдол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гаргах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эрхтэй</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40.4.Аймаг, </a:t>
            </a:r>
            <a:r>
              <a:rPr lang="en-US" dirty="0" err="1">
                <a:solidFill>
                  <a:schemeClr val="bg1"/>
                </a:solidFill>
                <a:latin typeface="Arial" panose="020B0604020202020204" pitchFamily="34" charset="0"/>
                <a:ea typeface="Times New Roman" panose="02020603050405020304" pitchFamily="18" charset="0"/>
              </a:rPr>
              <a:t>нийслэл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сум</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дүүргийн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Засаг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дарга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эрхийн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гэрчилгээг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хүчингүй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болгосон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шийдвэрээ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газрын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асуудал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эрхэлсэн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төрийн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захиргааны</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байгууллагад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мэдэгдэж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улсын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бүртгэлд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тусгуулна</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i="1" dirty="0">
                <a:solidFill>
                  <a:schemeClr val="bg1"/>
                </a:solidFill>
                <a:latin typeface="Arial" panose="020B0604020202020204" pitchFamily="34" charset="0"/>
                <a:ea typeface="Times New Roman" panose="02020603050405020304" pitchFamily="18" charset="0"/>
              </a:rPr>
              <a:t>/</a:t>
            </a:r>
            <a:r>
              <a:rPr lang="en-US" i="1" dirty="0" err="1">
                <a:solidFill>
                  <a:schemeClr val="bg1"/>
                </a:solidFill>
                <a:latin typeface="Arial" panose="020B0604020202020204" pitchFamily="34" charset="0"/>
                <a:ea typeface="Times New Roman" panose="02020603050405020304" pitchFamily="18" charset="0"/>
              </a:rPr>
              <a:t>Энэ</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хэсэгт</a:t>
            </a:r>
            <a:r>
              <a:rPr lang="en-US" i="1" dirty="0">
                <a:solidFill>
                  <a:schemeClr val="bg1"/>
                </a:solidFill>
                <a:latin typeface="Arial" panose="020B0604020202020204" pitchFamily="34" charset="0"/>
                <a:ea typeface="Times New Roman" panose="02020603050405020304" pitchFamily="18" charset="0"/>
              </a:rPr>
              <a:t> 2003 </a:t>
            </a:r>
            <a:r>
              <a:rPr lang="en-US" i="1" dirty="0" err="1">
                <a:solidFill>
                  <a:schemeClr val="bg1"/>
                </a:solidFill>
                <a:latin typeface="Arial" panose="020B0604020202020204" pitchFamily="34" charset="0"/>
                <a:ea typeface="Times New Roman" panose="02020603050405020304" pitchFamily="18" charset="0"/>
              </a:rPr>
              <a:t>оны</a:t>
            </a:r>
            <a:r>
              <a:rPr lang="en-US" i="1" dirty="0">
                <a:solidFill>
                  <a:schemeClr val="bg1"/>
                </a:solidFill>
                <a:latin typeface="Arial" panose="020B0604020202020204" pitchFamily="34" charset="0"/>
                <a:ea typeface="Times New Roman" panose="02020603050405020304" pitchFamily="18" charset="0"/>
              </a:rPr>
              <a:t> 6 </a:t>
            </a:r>
            <a:r>
              <a:rPr lang="en-US" i="1" dirty="0" err="1">
                <a:solidFill>
                  <a:schemeClr val="bg1"/>
                </a:solidFill>
                <a:latin typeface="Arial" panose="020B0604020202020204" pitchFamily="34" charset="0"/>
                <a:ea typeface="Times New Roman" panose="02020603050405020304" pitchFamily="18" charset="0"/>
              </a:rPr>
              <a:t>дугаар</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сарын</a:t>
            </a:r>
            <a:r>
              <a:rPr lang="en-US" i="1" dirty="0">
                <a:solidFill>
                  <a:schemeClr val="bg1"/>
                </a:solidFill>
                <a:latin typeface="Arial" panose="020B0604020202020204" pitchFamily="34" charset="0"/>
                <a:ea typeface="Times New Roman" panose="02020603050405020304" pitchFamily="18" charset="0"/>
              </a:rPr>
              <a:t> 12-ны </a:t>
            </a:r>
            <a:r>
              <a:rPr lang="en-US" i="1" dirty="0" err="1">
                <a:solidFill>
                  <a:schemeClr val="bg1"/>
                </a:solidFill>
                <a:latin typeface="Arial" panose="020B0604020202020204" pitchFamily="34" charset="0"/>
                <a:ea typeface="Times New Roman" panose="02020603050405020304" pitchFamily="18" charset="0"/>
              </a:rPr>
              <a:t>өдрийн</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хуулиар</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өөрчлөлт</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оруулсан</a:t>
            </a:r>
            <a:r>
              <a:rPr lang="en-US" i="1"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40.5.Эрхийн </a:t>
            </a:r>
            <a:r>
              <a:rPr lang="en-US" dirty="0" err="1">
                <a:solidFill>
                  <a:schemeClr val="bg1"/>
                </a:solidFill>
                <a:latin typeface="Arial" panose="020B0604020202020204" pitchFamily="34" charset="0"/>
                <a:ea typeface="Times New Roman" panose="02020603050405020304" pitchFamily="18" charset="0"/>
              </a:rPr>
              <a:t>гэрчилгээ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эзэмшигч</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барьцаалагч</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шүүхэд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гомдол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гаргасан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тохиолдолд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шүүхийн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хүчин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төгөлдөр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шийдвэр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гартал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тухайн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газрыг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эзэмших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эрхийн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гэрчилгээ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шинээр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олгохгүй</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96201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85361"/>
            <a:ext cx="12044516" cy="5632311"/>
          </a:xfrm>
          <a:prstGeom prst="rect">
            <a:avLst/>
          </a:prstGeom>
        </p:spPr>
        <p:txBody>
          <a:bodyPr wrap="square">
            <a:spAutoFit/>
          </a:bodyPr>
          <a:lstStyle/>
          <a:p>
            <a:r>
              <a:rPr lang="en-US" b="1" dirty="0" err="1" smtClean="0">
                <a:solidFill>
                  <a:schemeClr val="bg1"/>
                </a:solidFill>
                <a:latin typeface="Arial" panose="020B0604020202020204" pitchFamily="34" charset="0"/>
                <a:ea typeface="Times New Roman" panose="02020603050405020304" pitchFamily="18" charset="0"/>
              </a:rPr>
              <a:t>Газартай</a:t>
            </a:r>
            <a:r>
              <a:rPr lang="en-US" b="1" dirty="0" smtClean="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холбогдон</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үүссэн</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маргааныг</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хянан</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шийдвэрлэх</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60.1.Газартай </a:t>
            </a:r>
            <a:r>
              <a:rPr lang="en-US" dirty="0" err="1">
                <a:solidFill>
                  <a:schemeClr val="bg1"/>
                </a:solidFill>
                <a:latin typeface="Arial" panose="020B0604020202020204" pitchFamily="34" charset="0"/>
                <a:ea typeface="Times New Roman" panose="02020603050405020304" pitchFamily="18" charset="0"/>
              </a:rPr>
              <a:t>холбогдон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үүссэн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дараахь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маргааныг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дор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дурдсан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байгууллага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албан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тушаалтан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шийдвэрлэнэ</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914400" algn="just"/>
            <a:r>
              <a:rPr lang="en-US" dirty="0">
                <a:solidFill>
                  <a:schemeClr val="bg1"/>
                </a:solidFill>
                <a:latin typeface="Arial" panose="020B0604020202020204" pitchFamily="34" charset="0"/>
                <a:ea typeface="Times New Roman" panose="02020603050405020304" pitchFamily="18" charset="0"/>
              </a:rPr>
              <a:t>60.1.1.газар </a:t>
            </a:r>
            <a:r>
              <a:rPr lang="en-US" dirty="0" err="1">
                <a:solidFill>
                  <a:schemeClr val="bg1"/>
                </a:solidFill>
                <a:latin typeface="Arial" panose="020B0604020202020204" pitchFamily="34" charset="0"/>
                <a:ea typeface="Times New Roman" panose="02020603050405020304" pitchFamily="18" charset="0"/>
              </a:rPr>
              <a:t>эзэмших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ашиглах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талаар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иргэн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ахуйн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нэгж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байгууллага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Засаг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даргын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хооронд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үүссэн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маргааныг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тухайн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Засаг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даргын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дээд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шатны</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Засаг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дарга</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914400" algn="just"/>
            <a:r>
              <a:rPr lang="en-US" dirty="0">
                <a:solidFill>
                  <a:schemeClr val="bg1"/>
                </a:solidFill>
                <a:latin typeface="Arial" panose="020B0604020202020204" pitchFamily="34" charset="0"/>
                <a:ea typeface="Times New Roman" panose="02020603050405020304" pitchFamily="18" charset="0"/>
              </a:rPr>
              <a:t>60.1.2.газар </a:t>
            </a:r>
            <a:r>
              <a:rPr lang="en-US" dirty="0" err="1">
                <a:solidFill>
                  <a:schemeClr val="bg1"/>
                </a:solidFill>
                <a:latin typeface="Arial" panose="020B0604020202020204" pitchFamily="34" charset="0"/>
                <a:ea typeface="Times New Roman" panose="02020603050405020304" pitchFamily="18" charset="0"/>
              </a:rPr>
              <a:t>эзэмших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ашиглах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талаар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иргэн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ахуйн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нэгж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байгууллагын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хооронд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үүссэн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маргаан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ашиглах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гэрээний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нөхцөл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болзлын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талаар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эзэмшигч</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ашиглагчийн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хооронд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үүссэн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маргааныг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зохих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шатны</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Засаг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дарга</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914400" algn="just"/>
            <a:r>
              <a:rPr lang="en-US" dirty="0">
                <a:solidFill>
                  <a:schemeClr val="bg1"/>
                </a:solidFill>
                <a:latin typeface="Arial" panose="020B0604020202020204" pitchFamily="34" charset="0"/>
                <a:ea typeface="Times New Roman" panose="02020603050405020304" pitchFamily="18" charset="0"/>
              </a:rPr>
              <a:t>60.1.3.газрын </a:t>
            </a:r>
            <a:r>
              <a:rPr lang="en-US" dirty="0" err="1">
                <a:solidFill>
                  <a:schemeClr val="bg1"/>
                </a:solidFill>
                <a:latin typeface="Arial" panose="020B0604020202020204" pitchFamily="34" charset="0"/>
                <a:ea typeface="Times New Roman" panose="02020603050405020304" pitchFamily="18" charset="0"/>
              </a:rPr>
              <a:t>төлөв</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байдал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чанар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түүнийг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ашигтай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зохистой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ашиглах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хамгаалах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талаар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үүссэн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маргааныг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хууль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тогтоомжийн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дагуу</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зохих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мэргэжлийн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байгууллагын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хяналт</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хариуцсан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албан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тушаалтан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буюу</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тухайн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шатны</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Засаг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дарга</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914400" algn="just"/>
            <a:r>
              <a:rPr lang="en-US" dirty="0">
                <a:solidFill>
                  <a:schemeClr val="bg1"/>
                </a:solidFill>
                <a:latin typeface="Arial" panose="020B0604020202020204" pitchFamily="34" charset="0"/>
                <a:ea typeface="Times New Roman" panose="02020603050405020304" pitchFamily="18" charset="0"/>
              </a:rPr>
              <a:t>60.1.4.бусдын </a:t>
            </a:r>
            <a:r>
              <a:rPr lang="en-US" dirty="0" err="1">
                <a:solidFill>
                  <a:schemeClr val="bg1"/>
                </a:solidFill>
                <a:latin typeface="Arial" panose="020B0604020202020204" pitchFamily="34" charset="0"/>
                <a:ea typeface="Times New Roman" panose="02020603050405020304" pitchFamily="18" charset="0"/>
              </a:rPr>
              <a:t>эзэмшил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ашиглалтад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байгаа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газрыг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хязгаарлагдмал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эрхтэйгээр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ашиглах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талаар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газартай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холбогдон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үүссэн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хөрөнгийн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маргааныг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арбитрын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хэлэлцээртэй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арбитрын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журмаар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бусад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тохиолдолд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шүүх</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i="1" dirty="0">
                <a:solidFill>
                  <a:schemeClr val="bg1"/>
                </a:solidFill>
                <a:latin typeface="Arial" panose="020B0604020202020204" pitchFamily="34" charset="0"/>
                <a:ea typeface="Times New Roman" panose="02020603050405020304" pitchFamily="18" charset="0"/>
              </a:rPr>
              <a:t>/</a:t>
            </a:r>
            <a:r>
              <a:rPr lang="en-US" i="1" dirty="0" err="1">
                <a:solidFill>
                  <a:schemeClr val="bg1"/>
                </a:solidFill>
                <a:latin typeface="Arial" panose="020B0604020202020204" pitchFamily="34" charset="0"/>
                <a:ea typeface="Times New Roman" panose="02020603050405020304" pitchFamily="18" charset="0"/>
              </a:rPr>
              <a:t>Энэ</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заалтад</a:t>
            </a:r>
            <a:r>
              <a:rPr lang="en-US" i="1" dirty="0">
                <a:solidFill>
                  <a:schemeClr val="bg1"/>
                </a:solidFill>
                <a:latin typeface="Arial" panose="020B0604020202020204" pitchFamily="34" charset="0"/>
                <a:ea typeface="Times New Roman" panose="02020603050405020304" pitchFamily="18" charset="0"/>
              </a:rPr>
              <a:t> 2017 </a:t>
            </a:r>
            <a:r>
              <a:rPr lang="en-US" i="1" dirty="0" err="1">
                <a:solidFill>
                  <a:schemeClr val="bg1"/>
                </a:solidFill>
                <a:latin typeface="Arial" panose="020B0604020202020204" pitchFamily="34" charset="0"/>
                <a:ea typeface="Times New Roman" panose="02020603050405020304" pitchFamily="18" charset="0"/>
              </a:rPr>
              <a:t>оны</a:t>
            </a:r>
            <a:r>
              <a:rPr lang="en-US" i="1" dirty="0">
                <a:solidFill>
                  <a:schemeClr val="bg1"/>
                </a:solidFill>
                <a:latin typeface="Arial" panose="020B0604020202020204" pitchFamily="34" charset="0"/>
                <a:ea typeface="Times New Roman" panose="02020603050405020304" pitchFamily="18" charset="0"/>
              </a:rPr>
              <a:t> 1 </a:t>
            </a:r>
            <a:r>
              <a:rPr lang="en-US" i="1" dirty="0" err="1">
                <a:solidFill>
                  <a:schemeClr val="bg1"/>
                </a:solidFill>
                <a:latin typeface="Arial" panose="020B0604020202020204" pitchFamily="34" charset="0"/>
                <a:ea typeface="Times New Roman" panose="02020603050405020304" pitchFamily="18" charset="0"/>
              </a:rPr>
              <a:t>дүгээр</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сарын</a:t>
            </a:r>
            <a:r>
              <a:rPr lang="en-US" i="1" dirty="0">
                <a:solidFill>
                  <a:schemeClr val="bg1"/>
                </a:solidFill>
                <a:latin typeface="Arial" panose="020B0604020202020204" pitchFamily="34" charset="0"/>
                <a:ea typeface="Times New Roman" panose="02020603050405020304" pitchFamily="18" charset="0"/>
              </a:rPr>
              <a:t> 26-ны </a:t>
            </a:r>
            <a:r>
              <a:rPr lang="en-US" i="1" dirty="0" err="1">
                <a:solidFill>
                  <a:schemeClr val="bg1"/>
                </a:solidFill>
                <a:latin typeface="Arial" panose="020B0604020202020204" pitchFamily="34" charset="0"/>
                <a:ea typeface="Times New Roman" panose="02020603050405020304" pitchFamily="18" charset="0"/>
              </a:rPr>
              <a:t>өдрийн</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хуулиар</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нэмэлт</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оруулсан</a:t>
            </a:r>
            <a:r>
              <a:rPr lang="en-US" i="1"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60.2.Иргэн, </a:t>
            </a:r>
            <a:r>
              <a:rPr lang="en-US" dirty="0" err="1">
                <a:solidFill>
                  <a:schemeClr val="bg1"/>
                </a:solidFill>
                <a:latin typeface="Arial" panose="020B0604020202020204" pitchFamily="34" charset="0"/>
                <a:ea typeface="Times New Roman" panose="02020603050405020304" pitchFamily="18" charset="0"/>
              </a:rPr>
              <a:t>аж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ахуйн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нэгж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байгууллага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газартай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холбогдон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үүссэн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маргааны</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талаар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энэ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хуулийн</a:t>
            </a:r>
            <a:r>
              <a:rPr lang="en-US" dirty="0">
                <a:solidFill>
                  <a:schemeClr val="bg1"/>
                </a:solidFill>
                <a:latin typeface="Arial" panose="020B0604020202020204" pitchFamily="34" charset="0"/>
                <a:ea typeface="Times New Roman" panose="02020603050405020304" pitchFamily="18" charset="0"/>
              </a:rPr>
              <a:t> 60.1.1, 60.1.2, 60.1.З-т </a:t>
            </a:r>
            <a:r>
              <a:rPr lang="en-US" dirty="0" err="1">
                <a:solidFill>
                  <a:schemeClr val="bg1"/>
                </a:solidFill>
                <a:latin typeface="Arial" panose="020B0604020202020204" pitchFamily="34" charset="0"/>
                <a:ea typeface="Times New Roman" panose="02020603050405020304" pitchFamily="18" charset="0"/>
              </a:rPr>
              <a:t>заасан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байгууллага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албан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тушаалтны</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гаргасан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шийдвэрийг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эс</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зөвшөөрвөл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уг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маргааныг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тэдгээрийн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дээд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шатны</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албан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тушаалтан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байгууллага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эсхүл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шүүхээр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шийдвэрлүүлнэ</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60.3.Гадаадын </a:t>
            </a:r>
            <a:r>
              <a:rPr lang="en-US" dirty="0" err="1">
                <a:solidFill>
                  <a:schemeClr val="bg1"/>
                </a:solidFill>
                <a:latin typeface="Arial" panose="020B0604020202020204" pitchFamily="34" charset="0"/>
                <a:ea typeface="Times New Roman" panose="02020603050405020304" pitchFamily="18" charset="0"/>
              </a:rPr>
              <a:t>хөрөнгө</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оруулалттай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ахуйн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нэгжийн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ашиглаж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буй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газартай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холбогдон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үүссэн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маргааныг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талуудын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хооронд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гэрээнд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өөрөөр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заагаагүй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энэ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зүйлд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заасан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журмын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дагуу</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шийдвэрлэнэ</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85045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1162" y="3566932"/>
            <a:ext cx="10382864" cy="1754326"/>
          </a:xfrm>
          <a:prstGeom prst="rect">
            <a:avLst/>
          </a:prstGeom>
        </p:spPr>
        <p:txBody>
          <a:bodyPr wrap="square">
            <a:spAutoFit/>
          </a:bodyPr>
          <a:lstStyle/>
          <a:p>
            <a:r>
              <a:rPr lang="en-US" b="1" dirty="0" err="1">
                <a:solidFill>
                  <a:schemeClr val="bg1"/>
                </a:solidFill>
                <a:latin typeface="Arial" panose="020B0604020202020204" pitchFamily="34" charset="0"/>
                <a:ea typeface="Times New Roman" panose="02020603050405020304" pitchFamily="18" charset="0"/>
              </a:rPr>
              <a:t>Хууль</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зөрчигчид</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хүлээлгэх</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хариуцлага</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63.1.Энэ </a:t>
            </a:r>
            <a:r>
              <a:rPr lang="en-US" dirty="0" err="1">
                <a:solidFill>
                  <a:schemeClr val="bg1"/>
                </a:solidFill>
                <a:latin typeface="Arial" panose="020B0604020202020204" pitchFamily="34" charset="0"/>
                <a:ea typeface="Times New Roman" panose="02020603050405020304" pitchFamily="18" charset="0"/>
              </a:rPr>
              <a:t>хуулийг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зөрчсөн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албан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тушаалтны</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үйлдэл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гэмт</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хэргийн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шинжгүй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Төрийн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албаны</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тухай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хуульд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заасан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хариуцлага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хүлээлгэнэ</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63.2.Энэ </a:t>
            </a:r>
            <a:r>
              <a:rPr lang="en-US" dirty="0" err="1">
                <a:solidFill>
                  <a:schemeClr val="bg1"/>
                </a:solidFill>
                <a:latin typeface="Arial" panose="020B0604020202020204" pitchFamily="34" charset="0"/>
                <a:ea typeface="Times New Roman" panose="02020603050405020304" pitchFamily="18" charset="0"/>
              </a:rPr>
              <a:t>хуулийг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зөрчсөн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хүн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хуулийн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этгээдэд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Эрүүгийн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хууль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эсхүл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Зөрчлийн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тухай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хуульд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заасан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хариуцлага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хүлээлгэнэ</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i="1" dirty="0">
                <a:solidFill>
                  <a:schemeClr val="bg1"/>
                </a:solidFill>
                <a:latin typeface="Arial" panose="020B0604020202020204" pitchFamily="34" charset="0"/>
                <a:ea typeface="Times New Roman" panose="02020603050405020304" pitchFamily="18" charset="0"/>
              </a:rPr>
              <a:t>/</a:t>
            </a:r>
            <a:r>
              <a:rPr lang="en-US" i="1" dirty="0" err="1">
                <a:solidFill>
                  <a:schemeClr val="bg1"/>
                </a:solidFill>
                <a:latin typeface="Arial" panose="020B0604020202020204" pitchFamily="34" charset="0"/>
                <a:ea typeface="Times New Roman" panose="02020603050405020304" pitchFamily="18" charset="0"/>
              </a:rPr>
              <a:t>Энэ</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зүйлийг</a:t>
            </a:r>
            <a:r>
              <a:rPr lang="en-US" i="1" dirty="0">
                <a:solidFill>
                  <a:schemeClr val="bg1"/>
                </a:solidFill>
                <a:latin typeface="Arial" panose="020B0604020202020204" pitchFamily="34" charset="0"/>
                <a:ea typeface="Times New Roman" panose="02020603050405020304" pitchFamily="18" charset="0"/>
              </a:rPr>
              <a:t> 2015 </a:t>
            </a:r>
            <a:r>
              <a:rPr lang="en-US" i="1" dirty="0" err="1">
                <a:solidFill>
                  <a:schemeClr val="bg1"/>
                </a:solidFill>
                <a:latin typeface="Arial" panose="020B0604020202020204" pitchFamily="34" charset="0"/>
                <a:ea typeface="Times New Roman" panose="02020603050405020304" pitchFamily="18" charset="0"/>
              </a:rPr>
              <a:t>оны</a:t>
            </a:r>
            <a:r>
              <a:rPr lang="en-US" i="1" dirty="0">
                <a:solidFill>
                  <a:schemeClr val="bg1"/>
                </a:solidFill>
                <a:latin typeface="Arial" panose="020B0604020202020204" pitchFamily="34" charset="0"/>
                <a:ea typeface="Times New Roman" panose="02020603050405020304" pitchFamily="18" charset="0"/>
              </a:rPr>
              <a:t> 12 </a:t>
            </a:r>
            <a:r>
              <a:rPr lang="en-US" i="1" dirty="0" err="1">
                <a:solidFill>
                  <a:schemeClr val="bg1"/>
                </a:solidFill>
                <a:latin typeface="Arial" panose="020B0604020202020204" pitchFamily="34" charset="0"/>
                <a:ea typeface="Times New Roman" panose="02020603050405020304" pitchFamily="18" charset="0"/>
              </a:rPr>
              <a:t>дугаар</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сарын</a:t>
            </a:r>
            <a:r>
              <a:rPr lang="en-US" i="1" dirty="0">
                <a:solidFill>
                  <a:schemeClr val="bg1"/>
                </a:solidFill>
                <a:latin typeface="Arial" panose="020B0604020202020204" pitchFamily="34" charset="0"/>
                <a:ea typeface="Times New Roman" panose="02020603050405020304" pitchFamily="18" charset="0"/>
              </a:rPr>
              <a:t> 04-ний </a:t>
            </a:r>
            <a:r>
              <a:rPr lang="en-US" i="1" dirty="0" err="1">
                <a:solidFill>
                  <a:schemeClr val="bg1"/>
                </a:solidFill>
                <a:latin typeface="Arial" panose="020B0604020202020204" pitchFamily="34" charset="0"/>
                <a:ea typeface="Times New Roman" panose="02020603050405020304" pitchFamily="18" charset="0"/>
              </a:rPr>
              <a:t>өдрийн</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хуулиар</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өөрчлөн</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найруулсан</a:t>
            </a:r>
            <a:r>
              <a:rPr lang="en-US" i="1"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effectLst/>
              <a:latin typeface="Times New Roman" panose="02020603050405020304" pitchFamily="18" charset="0"/>
              <a:ea typeface="Times New Roman" panose="02020603050405020304" pitchFamily="18" charset="0"/>
            </a:endParaRPr>
          </a:p>
        </p:txBody>
      </p:sp>
      <p:sp>
        <p:nvSpPr>
          <p:cNvPr id="5" name="Rectangle 4"/>
          <p:cNvSpPr/>
          <p:nvPr/>
        </p:nvSpPr>
        <p:spPr>
          <a:xfrm>
            <a:off x="324465" y="603182"/>
            <a:ext cx="11867535" cy="2308324"/>
          </a:xfrm>
          <a:prstGeom prst="rect">
            <a:avLst/>
          </a:prstGeom>
        </p:spPr>
        <p:txBody>
          <a:bodyPr wrap="square">
            <a:spAutoFit/>
          </a:bodyPr>
          <a:lstStyle/>
          <a:p>
            <a:r>
              <a:rPr lang="en-US" b="1" dirty="0" err="1">
                <a:solidFill>
                  <a:schemeClr val="bg1"/>
                </a:solidFill>
                <a:latin typeface="Arial" panose="020B0604020202020204" pitchFamily="34" charset="0"/>
                <a:ea typeface="Times New Roman" panose="02020603050405020304" pitchFamily="18" charset="0"/>
              </a:rPr>
              <a:t>Хохирлыг</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нөхөн</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төлүүлэх</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62.1.Газарт </a:t>
            </a:r>
            <a:r>
              <a:rPr lang="en-US" dirty="0" err="1">
                <a:solidFill>
                  <a:schemeClr val="bg1"/>
                </a:solidFill>
                <a:latin typeface="Arial" panose="020B0604020202020204" pitchFamily="34" charset="0"/>
                <a:ea typeface="Times New Roman" panose="02020603050405020304" pitchFamily="18" charset="0"/>
              </a:rPr>
              <a:t>хохирол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учруулсан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гэм</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буруутай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этгээд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Эрүүгийн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хууль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эсхүл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Зөрчлийн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тухай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хуульд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заасан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хариуцлага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хүлээсэн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эсэхээс</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хамааран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уг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хохирлыг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өөрийн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хүч</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хөрөнгөөр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арилгах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арга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хэмжээ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авах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бөгөөд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хэрэв</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мэргэжлийн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байгууллагаар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гүйцэтгүүлсэн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үүнтэй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холбогдон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гарсан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зардлыг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бүрэн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хариуцна</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i="1" dirty="0">
                <a:solidFill>
                  <a:schemeClr val="bg1"/>
                </a:solidFill>
                <a:latin typeface="Arial" panose="020B0604020202020204" pitchFamily="34" charset="0"/>
                <a:ea typeface="Times New Roman" panose="02020603050405020304" pitchFamily="18" charset="0"/>
              </a:rPr>
              <a:t>/</a:t>
            </a:r>
            <a:r>
              <a:rPr lang="en-US" i="1" dirty="0" err="1">
                <a:solidFill>
                  <a:schemeClr val="bg1"/>
                </a:solidFill>
                <a:latin typeface="Arial" panose="020B0604020202020204" pitchFamily="34" charset="0"/>
                <a:ea typeface="Times New Roman" panose="02020603050405020304" pitchFamily="18" charset="0"/>
              </a:rPr>
              <a:t>Энэ</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хэсэгт</a:t>
            </a:r>
            <a:r>
              <a:rPr lang="en-US" i="1" dirty="0">
                <a:solidFill>
                  <a:schemeClr val="bg1"/>
                </a:solidFill>
                <a:latin typeface="Arial" panose="020B0604020202020204" pitchFamily="34" charset="0"/>
                <a:ea typeface="Times New Roman" panose="02020603050405020304" pitchFamily="18" charset="0"/>
              </a:rPr>
              <a:t> 2015 </a:t>
            </a:r>
            <a:r>
              <a:rPr lang="en-US" i="1" dirty="0" err="1">
                <a:solidFill>
                  <a:schemeClr val="bg1"/>
                </a:solidFill>
                <a:latin typeface="Arial" panose="020B0604020202020204" pitchFamily="34" charset="0"/>
                <a:ea typeface="Times New Roman" panose="02020603050405020304" pitchFamily="18" charset="0"/>
              </a:rPr>
              <a:t>оны</a:t>
            </a:r>
            <a:r>
              <a:rPr lang="en-US" i="1" dirty="0">
                <a:solidFill>
                  <a:schemeClr val="bg1"/>
                </a:solidFill>
                <a:latin typeface="Arial" panose="020B0604020202020204" pitchFamily="34" charset="0"/>
                <a:ea typeface="Times New Roman" panose="02020603050405020304" pitchFamily="18" charset="0"/>
              </a:rPr>
              <a:t> 12 </a:t>
            </a:r>
            <a:r>
              <a:rPr lang="en-US" i="1" dirty="0" err="1">
                <a:solidFill>
                  <a:schemeClr val="bg1"/>
                </a:solidFill>
                <a:latin typeface="Arial" panose="020B0604020202020204" pitchFamily="34" charset="0"/>
                <a:ea typeface="Times New Roman" panose="02020603050405020304" pitchFamily="18" charset="0"/>
              </a:rPr>
              <a:t>дугаар</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сарын</a:t>
            </a:r>
            <a:r>
              <a:rPr lang="en-US" i="1" dirty="0">
                <a:solidFill>
                  <a:schemeClr val="bg1"/>
                </a:solidFill>
                <a:latin typeface="Arial" panose="020B0604020202020204" pitchFamily="34" charset="0"/>
                <a:ea typeface="Times New Roman" panose="02020603050405020304" pitchFamily="18" charset="0"/>
              </a:rPr>
              <a:t> 04-ний </a:t>
            </a:r>
            <a:r>
              <a:rPr lang="en-US" i="1" dirty="0" err="1">
                <a:solidFill>
                  <a:schemeClr val="bg1"/>
                </a:solidFill>
                <a:latin typeface="Arial" panose="020B0604020202020204" pitchFamily="34" charset="0"/>
                <a:ea typeface="Times New Roman" panose="02020603050405020304" pitchFamily="18" charset="0"/>
              </a:rPr>
              <a:t>өдрийн</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хуулиар</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өөрчлөлт</a:t>
            </a:r>
            <a:r>
              <a:rPr lang="en-US" i="1" dirty="0">
                <a:solidFill>
                  <a:schemeClr val="bg1"/>
                </a:solidFill>
                <a:latin typeface="Arial" panose="020B0604020202020204" pitchFamily="34" charset="0"/>
                <a:ea typeface="Times New Roman" panose="02020603050405020304" pitchFamily="18" charset="0"/>
              </a:rPr>
              <a:t> </a:t>
            </a:r>
            <a:r>
              <a:rPr lang="en-US" i="1" dirty="0" err="1">
                <a:solidFill>
                  <a:schemeClr val="bg1"/>
                </a:solidFill>
                <a:latin typeface="Arial" panose="020B0604020202020204" pitchFamily="34" charset="0"/>
                <a:ea typeface="Times New Roman" panose="02020603050405020304" pitchFamily="18" charset="0"/>
              </a:rPr>
              <a:t>оруулсан</a:t>
            </a:r>
            <a:r>
              <a:rPr lang="en-US" i="1"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62.2.Газарт </a:t>
            </a:r>
            <a:r>
              <a:rPr lang="en-US" dirty="0" err="1">
                <a:solidFill>
                  <a:schemeClr val="bg1"/>
                </a:solidFill>
                <a:latin typeface="Arial" panose="020B0604020202020204" pitchFamily="34" charset="0"/>
                <a:ea typeface="Times New Roman" panose="02020603050405020304" pitchFamily="18" charset="0"/>
              </a:rPr>
              <a:t>учирсан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хохирол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мэдэгдэж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байхад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уг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газрыг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эзэмшилдээ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шилжүүлэн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авсан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иргэн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ахуйн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нэгж</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байгууллага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уг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хохирлыг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өөрийн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хөрөнгөөр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барагдуулна</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90530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58663" y="2898502"/>
            <a:ext cx="7174172" cy="977191"/>
          </a:xfrm>
          <a:prstGeom prst="rect">
            <a:avLst/>
          </a:prstGeom>
        </p:spPr>
        <p:txBody>
          <a:bodyPr wrap="square">
            <a:spAutoFit/>
          </a:bodyPr>
          <a:lstStyle/>
          <a:p>
            <a:pPr algn="ctr">
              <a:lnSpc>
                <a:spcPct val="115000"/>
              </a:lnSpc>
            </a:pPr>
            <a:r>
              <a:rPr lang="mn-MN" sz="3200" b="1"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Газрын төлбөрийн тухай хууль</a:t>
            </a:r>
            <a:endParaRPr lang="en-US" sz="3200"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pPr>
            <a:r>
              <a:rPr lang="mn-MN" dirty="0">
                <a:latin typeface="Arial" panose="020B0604020202020204" pitchFamily="34" charset="0"/>
                <a:ea typeface="Calibri" panose="020F0502020204030204" pitchFamily="34" charset="0"/>
                <a:cs typeface="Times New Roman" panose="02020603050405020304" pitchFamily="18" charset="0"/>
              </a:rPr>
              <a:t> </a:t>
            </a:r>
            <a:endParaRPr lang="en-US" dirty="0">
              <a:latin typeface="Arial" panose="020B060402020202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8020050" y="6182022"/>
            <a:ext cx="3838575" cy="369332"/>
          </a:xfrm>
          <a:prstGeom prst="rect">
            <a:avLst/>
          </a:prstGeom>
        </p:spPr>
        <p:txBody>
          <a:bodyPr wrap="square">
            <a:spAutoFit/>
          </a:bodyPr>
          <a:lstStyle/>
          <a:p>
            <a:r>
              <a:rPr lang="mn-MN" b="1" dirty="0" smtClean="0">
                <a:solidFill>
                  <a:schemeClr val="bg1"/>
                </a:solidFill>
                <a:latin typeface="Arial" panose="020B0604020202020204" pitchFamily="34" charset="0"/>
                <a:cs typeface="Arial" panose="020B0604020202020204" pitchFamily="34" charset="0"/>
              </a:rPr>
              <a:t>ГАЗРЫН ДААМАЛ Б.БАТЧИМЭГ</a:t>
            </a:r>
            <a:endParaRPr lang="en-US"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8974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0057" y="2101755"/>
            <a:ext cx="8534400" cy="2350448"/>
          </a:xfrm>
        </p:spPr>
        <p:txBody>
          <a:bodyPr>
            <a:normAutofit/>
          </a:bodyPr>
          <a:lstStyle/>
          <a:p>
            <a:pPr algn="ctr"/>
            <a:r>
              <a:rPr lang="mn-MN" sz="2000" b="1" dirty="0" smtClean="0">
                <a:solidFill>
                  <a:schemeClr val="bg1"/>
                </a:solidFill>
                <a:latin typeface="Arial" panose="020B0604020202020204" pitchFamily="34" charset="0"/>
                <a:cs typeface="Arial" panose="020B0604020202020204" pitchFamily="34" charset="0"/>
              </a:rPr>
              <a:t>Газрын төлбөрийн тухай хууль тогтоомж</a:t>
            </a:r>
            <a:r>
              <a:rPr lang="mn-MN" sz="2000" dirty="0" smtClean="0">
                <a:solidFill>
                  <a:schemeClr val="bg1"/>
                </a:solidFill>
                <a:latin typeface="Arial" panose="020B0604020202020204" pitchFamily="34" charset="0"/>
                <a:cs typeface="Arial" panose="020B0604020202020204" pitchFamily="34" charset="0"/>
              </a:rPr>
              <a:t/>
            </a:r>
            <a:br>
              <a:rPr lang="mn-MN" sz="2000" dirty="0" smtClean="0">
                <a:solidFill>
                  <a:schemeClr val="bg1"/>
                </a:solidFill>
                <a:latin typeface="Arial" panose="020B0604020202020204" pitchFamily="34" charset="0"/>
                <a:cs typeface="Arial" panose="020B0604020202020204" pitchFamily="34" charset="0"/>
              </a:rPr>
            </a:br>
            <a:r>
              <a:rPr lang="mn-MN" sz="2000" dirty="0" smtClean="0">
                <a:solidFill>
                  <a:schemeClr val="bg1"/>
                </a:solidFill>
                <a:latin typeface="Arial" panose="020B0604020202020204" pitchFamily="34" charset="0"/>
                <a:cs typeface="Arial" panose="020B0604020202020204" pitchFamily="34" charset="0"/>
              </a:rPr>
              <a:t/>
            </a:r>
            <a:br>
              <a:rPr lang="mn-MN" sz="2000" dirty="0" smtClean="0">
                <a:solidFill>
                  <a:schemeClr val="bg1"/>
                </a:solidFill>
                <a:latin typeface="Arial" panose="020B0604020202020204" pitchFamily="34" charset="0"/>
                <a:cs typeface="Arial" panose="020B0604020202020204" pitchFamily="34" charset="0"/>
              </a:rPr>
            </a:br>
            <a:r>
              <a:rPr lang="mn-MN" sz="1600" dirty="0" smtClean="0">
                <a:solidFill>
                  <a:schemeClr val="bg1"/>
                </a:solidFill>
                <a:latin typeface="Arial" panose="020B0604020202020204" pitchFamily="34" charset="0"/>
                <a:cs typeface="Arial" panose="020B0604020202020204" pitchFamily="34" charset="0"/>
              </a:rPr>
              <a:t>Газрын </a:t>
            </a:r>
            <a:r>
              <a:rPr lang="mn-MN" sz="1600" dirty="0">
                <a:solidFill>
                  <a:schemeClr val="bg1"/>
                </a:solidFill>
                <a:latin typeface="Arial" panose="020B0604020202020204" pitchFamily="34" charset="0"/>
                <a:cs typeface="Arial" panose="020B0604020202020204" pitchFamily="34" charset="0"/>
              </a:rPr>
              <a:t>тухай хууль, Татварын ерөнхий хууль, энэ хууль болон тэдгээртэй нийцүүлэн гаргасан хууль тогтоомжийн бусад актаас бүрдэнэ</a:t>
            </a:r>
            <a:r>
              <a:rPr lang="mn-MN" sz="1600" dirty="0"/>
              <a:t>.</a:t>
            </a:r>
            <a:endParaRPr lang="en-US" sz="1600" dirty="0"/>
          </a:p>
        </p:txBody>
      </p:sp>
      <p:sp>
        <p:nvSpPr>
          <p:cNvPr id="3" name="Content Placeholder 2"/>
          <p:cNvSpPr>
            <a:spLocks noGrp="1"/>
          </p:cNvSpPr>
          <p:nvPr>
            <p:ph idx="1"/>
          </p:nvPr>
        </p:nvSpPr>
        <p:spPr>
          <a:xfrm>
            <a:off x="684212" y="272955"/>
            <a:ext cx="8534400" cy="2049186"/>
          </a:xfrm>
        </p:spPr>
        <p:txBody>
          <a:bodyPr/>
          <a:lstStyle/>
          <a:p>
            <a:pPr marL="0" indent="0" algn="just">
              <a:buNone/>
            </a:pPr>
            <a:r>
              <a:rPr lang="mn-MN" b="1" dirty="0">
                <a:solidFill>
                  <a:schemeClr val="bg1"/>
                </a:solidFill>
                <a:latin typeface="Arial" panose="020B0604020202020204" pitchFamily="34" charset="0"/>
                <a:cs typeface="Arial" panose="020B0604020202020204" pitchFamily="34" charset="0"/>
              </a:rPr>
              <a:t>Хуулийн зорилт</a:t>
            </a:r>
          </a:p>
          <a:p>
            <a:pPr algn="just"/>
            <a:r>
              <a:rPr lang="mn-MN" dirty="0" smtClean="0">
                <a:solidFill>
                  <a:schemeClr val="bg1"/>
                </a:solidFill>
                <a:latin typeface="Arial" panose="020B0604020202020204" pitchFamily="34" charset="0"/>
                <a:cs typeface="Arial" panose="020B0604020202020204" pitchFamily="34" charset="0"/>
              </a:rPr>
              <a:t>Энэ </a:t>
            </a:r>
            <a:r>
              <a:rPr lang="mn-MN" dirty="0">
                <a:solidFill>
                  <a:schemeClr val="bg1"/>
                </a:solidFill>
                <a:latin typeface="Arial" panose="020B0604020202020204" pitchFamily="34" charset="0"/>
                <a:cs typeface="Arial" panose="020B0604020202020204" pitchFamily="34" charset="0"/>
              </a:rPr>
              <a:t>хуулийн зорилт нь иргэн, аж ахуйн нэгж, байгууллагад төрийн өмчийн газрыг эзэмшиж, ашигласны төлөө төлбөр ногдуулах, уг төлбөрийг төсөвт төлөхтэй холбогдсон харилцааг зохицуулахад оршино</a:t>
            </a:r>
            <a:r>
              <a:rPr lang="mn-MN" dirty="0" smtClean="0">
                <a:solidFill>
                  <a:schemeClr val="bg1"/>
                </a:solidFill>
                <a:latin typeface="Arial" panose="020B0604020202020204" pitchFamily="34" charset="0"/>
                <a:cs typeface="Arial" panose="020B0604020202020204" pitchFamily="34" charset="0"/>
              </a:rPr>
              <a:t>. </a:t>
            </a:r>
            <a:r>
              <a:rPr lang="mn-MN" sz="1600" i="1" dirty="0" smtClean="0">
                <a:solidFill>
                  <a:schemeClr val="bg1"/>
                </a:solidFill>
                <a:latin typeface="Arial" panose="020B0604020202020204" pitchFamily="34" charset="0"/>
                <a:cs typeface="Arial" panose="020B0604020202020204" pitchFamily="34" charset="0"/>
              </a:rPr>
              <a:t>/13 зүйлтэй/</a:t>
            </a:r>
            <a:endParaRPr lang="mn-MN" sz="1600" i="1" dirty="0">
              <a:solidFill>
                <a:schemeClr val="bg1"/>
              </a:solidFill>
              <a:latin typeface="Arial" panose="020B0604020202020204" pitchFamily="34" charset="0"/>
              <a:cs typeface="Arial" panose="020B0604020202020204" pitchFamily="34" charset="0"/>
            </a:endParaRPr>
          </a:p>
        </p:txBody>
      </p:sp>
      <p:sp>
        <p:nvSpPr>
          <p:cNvPr id="4" name="Rectangle 3"/>
          <p:cNvSpPr/>
          <p:nvPr/>
        </p:nvSpPr>
        <p:spPr>
          <a:xfrm>
            <a:off x="1055427" y="4347276"/>
            <a:ext cx="9958316" cy="2031325"/>
          </a:xfrm>
          <a:prstGeom prst="rect">
            <a:avLst/>
          </a:prstGeom>
        </p:spPr>
        <p:txBody>
          <a:bodyPr wrap="square">
            <a:spAutoFit/>
          </a:bodyPr>
          <a:lstStyle/>
          <a:p>
            <a:pPr algn="ctr"/>
            <a:r>
              <a:rPr lang="mn-MN" b="1" dirty="0">
                <a:solidFill>
                  <a:schemeClr val="bg1"/>
                </a:solidFill>
                <a:latin typeface="Arial" panose="020B0604020202020204" pitchFamily="34" charset="0"/>
                <a:cs typeface="Arial" panose="020B0604020202020204" pitchFamily="34" charset="0"/>
              </a:rPr>
              <a:t>Газрын төлбөр </a:t>
            </a:r>
            <a:r>
              <a:rPr lang="mn-MN" b="1" dirty="0" smtClean="0">
                <a:solidFill>
                  <a:schemeClr val="bg1"/>
                </a:solidFill>
                <a:latin typeface="Arial" panose="020B0604020202020204" pitchFamily="34" charset="0"/>
                <a:cs typeface="Arial" panose="020B0604020202020204" pitchFamily="34" charset="0"/>
              </a:rPr>
              <a:t>төлөгч</a:t>
            </a:r>
          </a:p>
          <a:p>
            <a:pPr algn="ctr"/>
            <a:endParaRPr lang="mn-MN" b="1" dirty="0">
              <a:solidFill>
                <a:schemeClr val="bg1"/>
              </a:solidFill>
              <a:latin typeface="Arial" panose="020B0604020202020204" pitchFamily="34" charset="0"/>
              <a:cs typeface="Arial" panose="020B0604020202020204" pitchFamily="34" charset="0"/>
            </a:endParaRPr>
          </a:p>
          <a:p>
            <a:pPr algn="just"/>
            <a:r>
              <a:rPr lang="mn-MN" dirty="0">
                <a:solidFill>
                  <a:schemeClr val="bg1"/>
                </a:solidFill>
                <a:latin typeface="Arial" panose="020B0604020202020204" pitchFamily="34" charset="0"/>
                <a:cs typeface="Arial" panose="020B0604020202020204" pitchFamily="34" charset="0"/>
              </a:rPr>
              <a:t>Газрын тухай хуульд заасан нөхцөл, журмын дагуу гэрээ байгуулан газрыг эзэмшиж, ашиглаж байгаа Монгол Улсын иргэн, аж ахуйн нэгж, байгууллага, газар ашиглаж байгаа гадаад улсын дипломат төлөөлөгчийн болон консулын газар, олон улсын байгууллагын төлөөлөгчийн газар, гадаад улсын хуулийн этгээд, гадаадын иргэн, харьяалалгүй хүн газрын төлбөр төлөгч байна.</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1856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516725" y="475928"/>
            <a:ext cx="8534400" cy="433315"/>
          </a:xfrm>
        </p:spPr>
        <p:txBody>
          <a:bodyPr>
            <a:normAutofit/>
          </a:bodyPr>
          <a:lstStyle/>
          <a:p>
            <a:pPr marL="0" indent="0" algn="ctr">
              <a:buNone/>
            </a:pPr>
            <a:r>
              <a:rPr lang="mn-MN" dirty="0" smtClean="0">
                <a:latin typeface="Arial" panose="020B0604020202020204" pitchFamily="34" charset="0"/>
                <a:cs typeface="Arial" panose="020B0604020202020204" pitchFamily="34" charset="0"/>
              </a:rPr>
              <a:t>Газрын төлбөрийн тухай хууль</a:t>
            </a:r>
            <a:endParaRPr lang="en-US" dirty="0">
              <a:latin typeface="Arial" panose="020B0604020202020204" pitchFamily="34" charset="0"/>
              <a:cs typeface="Arial" panose="020B0604020202020204" pitchFamily="34" charset="0"/>
            </a:endParaRPr>
          </a:p>
        </p:txBody>
      </p:sp>
      <p:sp>
        <p:nvSpPr>
          <p:cNvPr id="8" name="Rectangle 7"/>
          <p:cNvSpPr/>
          <p:nvPr/>
        </p:nvSpPr>
        <p:spPr>
          <a:xfrm>
            <a:off x="688470" y="1924324"/>
            <a:ext cx="10675275" cy="1754326"/>
          </a:xfrm>
          <a:prstGeom prst="rect">
            <a:avLst/>
          </a:prstGeom>
        </p:spPr>
        <p:txBody>
          <a:bodyPr wrap="square">
            <a:spAutoFit/>
          </a:bodyPr>
          <a:lstStyle/>
          <a:p>
            <a:pPr algn="just"/>
            <a:r>
              <a:rPr lang="mn-MN" dirty="0" smtClean="0">
                <a:solidFill>
                  <a:schemeClr val="bg1"/>
                </a:solidFill>
                <a:latin typeface="Arial" panose="020B0604020202020204" pitchFamily="34" charset="0"/>
                <a:cs typeface="Arial" panose="020B0604020202020204" pitchFamily="34" charset="0"/>
              </a:rPr>
              <a:t>	Эзэмшиж</a:t>
            </a:r>
            <a:r>
              <a:rPr lang="mn-MN" dirty="0">
                <a:solidFill>
                  <a:schemeClr val="bg1"/>
                </a:solidFill>
                <a:latin typeface="Arial" panose="020B0604020202020204" pitchFamily="34" charset="0"/>
                <a:cs typeface="Arial" panose="020B0604020202020204" pitchFamily="34" charset="0"/>
              </a:rPr>
              <a:t>, ашиглаж байгаа хот, тосгон, бусад суурины газрын суурь үнэлгээнд тогтоосон газрын төлбөрийг инженерийн хангамж, ашиглалтын зориулалт, байршил, байгаль орчинд үзүүлэх нөлөөлөл болон ногоон бүсийг хамгаалах шаардлагыг харгалзан тооцсон итгэлцүүрээр энэ хуулийн 7 дугаар зүйлийн 1 дэх хэсгийн З-т заасан хязгаарт багтаан өсгөж, бууруулж болно. Итгэлцүүрийг хэрэглэх газрын зааг, хязгаар, итгэлцүүрийн тоон утгыг сум, дүүргийн иргэдийн Төлөөлөгчдийн Хурал тогтооно.</a:t>
            </a:r>
            <a:endParaRPr lang="en-US" dirty="0">
              <a:solidFill>
                <a:schemeClr val="bg1"/>
              </a:solidFill>
              <a:latin typeface="Arial" panose="020B0604020202020204" pitchFamily="34" charset="0"/>
              <a:cs typeface="Arial" panose="020B0604020202020204" pitchFamily="34" charset="0"/>
            </a:endParaRPr>
          </a:p>
        </p:txBody>
      </p:sp>
      <p:sp>
        <p:nvSpPr>
          <p:cNvPr id="9" name="Rectangle 8"/>
          <p:cNvSpPr/>
          <p:nvPr/>
        </p:nvSpPr>
        <p:spPr>
          <a:xfrm>
            <a:off x="119062" y="1187883"/>
            <a:ext cx="12072938" cy="369332"/>
          </a:xfrm>
          <a:prstGeom prst="rect">
            <a:avLst/>
          </a:prstGeom>
        </p:spPr>
        <p:txBody>
          <a:bodyPr wrap="square">
            <a:spAutoFit/>
          </a:bodyPr>
          <a:lstStyle/>
          <a:p>
            <a:r>
              <a:rPr lang="mn-MN" dirty="0" smtClean="0">
                <a:solidFill>
                  <a:schemeClr val="bg1"/>
                </a:solidFill>
                <a:latin typeface="Arial" panose="020B0604020202020204" pitchFamily="34" charset="0"/>
                <a:cs typeface="Arial" panose="020B0604020202020204" pitchFamily="34" charset="0"/>
              </a:rPr>
              <a:t>Газрын төблөрийн тухай хуулийн 5 дугаар зүйлд зааснаар  </a:t>
            </a:r>
            <a:r>
              <a:rPr lang="mn-MN" dirty="0">
                <a:solidFill>
                  <a:schemeClr val="bg1"/>
                </a:solidFill>
                <a:latin typeface="Arial" panose="020B0604020202020204" pitchFamily="34" charset="0"/>
                <a:cs typeface="Arial" panose="020B0604020202020204" pitchFamily="34" charset="0"/>
              </a:rPr>
              <a:t>Газрын суурь үнэлгээг Засгийн газар тогтооно.</a:t>
            </a:r>
            <a:endParaRPr lang="en-US" dirty="0">
              <a:solidFill>
                <a:schemeClr val="bg1"/>
              </a:solidFill>
              <a:latin typeface="Arial" panose="020B0604020202020204" pitchFamily="34" charset="0"/>
              <a:cs typeface="Arial" panose="020B0604020202020204" pitchFamily="34" charset="0"/>
            </a:endParaRPr>
          </a:p>
        </p:txBody>
      </p:sp>
      <p:sp>
        <p:nvSpPr>
          <p:cNvPr id="10" name="Content Placeholder 6"/>
          <p:cNvSpPr txBox="1">
            <a:spLocks/>
          </p:cNvSpPr>
          <p:nvPr/>
        </p:nvSpPr>
        <p:spPr>
          <a:xfrm>
            <a:off x="1103643" y="4471666"/>
            <a:ext cx="9360563" cy="1143322"/>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ctr">
              <a:buNone/>
            </a:pPr>
            <a:r>
              <a:rPr lang="mn-MN" sz="1600" dirty="0" smtClean="0">
                <a:solidFill>
                  <a:schemeClr val="bg1"/>
                </a:solidFill>
                <a:latin typeface="Arial" panose="020B0604020202020204" pitchFamily="34" charset="0"/>
                <a:cs typeface="Arial" panose="020B0604020202020204" pitchFamily="34" charset="0"/>
              </a:rPr>
              <a:t>Газрын төлбөрийн тухай хуулийн 7 дугаар зүйлийн 1 дэх хэсгийн 3-т зааснаар /</a:t>
            </a:r>
            <a:r>
              <a:rPr lang="mn-MN" sz="1600" i="1" dirty="0" smtClean="0">
                <a:solidFill>
                  <a:schemeClr val="bg1"/>
                </a:solidFill>
                <a:latin typeface="Arial" panose="020B0604020202020204" pitchFamily="34" charset="0"/>
                <a:cs typeface="Arial" panose="020B0604020202020204" pitchFamily="34" charset="0"/>
              </a:rPr>
              <a:t>эзэмшиж</a:t>
            </a:r>
            <a:r>
              <a:rPr lang="mn-MN" sz="1600" i="1" dirty="0">
                <a:solidFill>
                  <a:schemeClr val="bg1"/>
                </a:solidFill>
                <a:latin typeface="Arial" panose="020B0604020202020204" pitchFamily="34" charset="0"/>
                <a:cs typeface="Arial" panose="020B0604020202020204" pitchFamily="34" charset="0"/>
              </a:rPr>
              <a:t>, ашиглаж байгаа хот, тосгон, бусад суурины нэг га газрын төлбөрийн хязгаар О,1-1,О </a:t>
            </a:r>
            <a:r>
              <a:rPr lang="mn-MN" sz="1600" i="1" dirty="0" smtClean="0">
                <a:solidFill>
                  <a:schemeClr val="bg1"/>
                </a:solidFill>
                <a:latin typeface="Arial" panose="020B0604020202020204" pitchFamily="34" charset="0"/>
                <a:cs typeface="Arial" panose="020B0604020202020204" pitchFamily="34" charset="0"/>
              </a:rPr>
              <a:t>хувь</a:t>
            </a:r>
            <a:r>
              <a:rPr lang="mn-MN" sz="1600" dirty="0" smtClean="0">
                <a:solidFill>
                  <a:schemeClr val="bg1"/>
                </a:solidFill>
                <a:latin typeface="Arial" panose="020B0604020202020204" pitchFamily="34" charset="0"/>
                <a:cs typeface="Arial" panose="020B0604020202020204" pitchFamily="34" charset="0"/>
              </a:rPr>
              <a:t>/ байна. </a:t>
            </a:r>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6294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7815" y="1017639"/>
            <a:ext cx="8857629" cy="1200329"/>
          </a:xfrm>
          <a:prstGeom prst="rect">
            <a:avLst/>
          </a:prstGeom>
        </p:spPr>
        <p:txBody>
          <a:bodyPr wrap="square">
            <a:spAutoFit/>
          </a:bodyPr>
          <a:lstStyle/>
          <a:p>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Хуулийн</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зорилт</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457200" algn="just"/>
            <a:r>
              <a:rPr lang="en-US" dirty="0" err="1" smtClean="0">
                <a:solidFill>
                  <a:schemeClr val="bg1"/>
                </a:solidFill>
                <a:latin typeface="Arial" panose="020B0604020202020204" pitchFamily="34" charset="0"/>
                <a:ea typeface="Times New Roman" panose="02020603050405020304" pitchFamily="18" charset="0"/>
                <a:cs typeface="Arial" panose="020B0604020202020204" pitchFamily="34" charset="0"/>
              </a:rPr>
              <a:t>Энэ</a:t>
            </a:r>
            <a:r>
              <a:rPr lang="en-US"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хуулийн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зорилт</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нь</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иргэн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ахуйн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нэгж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байгууллагад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эзэмшүүлэх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ашиглуулах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болон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түүнтэй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холбогдсон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бусад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харилцааг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зохицуулахад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оршино</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5" name="Rectangle 4"/>
          <p:cNvSpPr/>
          <p:nvPr/>
        </p:nvSpPr>
        <p:spPr>
          <a:xfrm>
            <a:off x="1322438" y="3056502"/>
            <a:ext cx="9659700" cy="2185214"/>
          </a:xfrm>
          <a:prstGeom prst="rect">
            <a:avLst/>
          </a:prstGeom>
        </p:spPr>
        <p:txBody>
          <a:bodyPr wrap="square">
            <a:spAutoFit/>
          </a:bodyPr>
          <a:lstStyle/>
          <a:p>
            <a:pPr algn="just"/>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Газрын</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тухай</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хууль</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smtClean="0">
                <a:solidFill>
                  <a:schemeClr val="bg1"/>
                </a:solidFill>
                <a:latin typeface="Arial" panose="020B0604020202020204" pitchFamily="34" charset="0"/>
                <a:ea typeface="Times New Roman" panose="02020603050405020304" pitchFamily="18" charset="0"/>
                <a:cs typeface="Arial" panose="020B0604020202020204" pitchFamily="34" charset="0"/>
              </a:rPr>
              <a:t>тогтоомж</a:t>
            </a:r>
            <a:endParaRPr lang="mn-MN" sz="2800" dirty="0" smtClean="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algn="just"/>
            <a:r>
              <a:rPr lang="mn-MN" sz="280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smtClean="0">
                <a:solidFill>
                  <a:schemeClr val="bg1"/>
                </a:solidFill>
                <a:latin typeface="Arial" panose="020B0604020202020204" pitchFamily="34" charset="0"/>
                <a:ea typeface="Times New Roman" panose="02020603050405020304" pitchFamily="18" charset="0"/>
                <a:cs typeface="Arial" panose="020B0604020202020204" pitchFamily="34" charset="0"/>
              </a:rPr>
              <a:t>Газрын</a:t>
            </a:r>
            <a:r>
              <a:rPr lang="en-US"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тухай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хууль</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тогтоомж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нь</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Монгол</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Улсын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Үндсэн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хууль</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Иргэний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хууль</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энэ</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хууль</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тэдгээртэй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нийцүүлэн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гаргасан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хууль</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тогтоомжоос</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бүрдэнэ</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457200" algn="just"/>
            <a:endParaRPr lang="mn-MN"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457200" algn="just"/>
            <a:r>
              <a:rPr lang="en-US" dirty="0" err="1" smtClean="0">
                <a:solidFill>
                  <a:schemeClr val="bg1"/>
                </a:solidFill>
                <a:latin typeface="Arial" panose="020B0604020202020204" pitchFamily="34" charset="0"/>
                <a:ea typeface="Times New Roman" panose="02020603050405020304" pitchFamily="18" charset="0"/>
                <a:cs typeface="Arial" panose="020B0604020202020204" pitchFamily="34" charset="0"/>
              </a:rPr>
              <a:t>Газрын</a:t>
            </a:r>
            <a:r>
              <a:rPr lang="en-US"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хэвлий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ой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ус</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мандлын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агаар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ургамал</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амьтан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байгалийн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бусад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баялгийг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ашиглах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хамгаалахтай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холбогдсон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харилцааг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зохих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хууль</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тогтоомжоор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зохицуулна</a:t>
            </a:r>
            <a:r>
              <a:rPr lang="en-US" dirty="0">
                <a:latin typeface="Arial" panose="020B0604020202020204" pitchFamily="34"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Rectangle 6"/>
          <p:cNvSpPr/>
          <p:nvPr/>
        </p:nvSpPr>
        <p:spPr>
          <a:xfrm>
            <a:off x="787816" y="301883"/>
            <a:ext cx="10327058" cy="369332"/>
          </a:xfrm>
          <a:prstGeom prst="rect">
            <a:avLst/>
          </a:prstGeom>
        </p:spPr>
        <p:txBody>
          <a:bodyPr wrap="none">
            <a:spAutoFit/>
          </a:bodyPr>
          <a:lstStyle/>
          <a:p>
            <a:r>
              <a:rPr lang="mn-MN" i="1" dirty="0" smtClean="0">
                <a:solidFill>
                  <a:schemeClr val="bg1"/>
                </a:solidFill>
                <a:latin typeface="Arial" panose="020B0604020202020204" pitchFamily="34" charset="0"/>
                <a:cs typeface="Arial" panose="020B0604020202020204" pitchFamily="34" charset="0"/>
              </a:rPr>
              <a:t>Газрын тухай хууль нь </a:t>
            </a:r>
            <a:r>
              <a:rPr lang="ru-RU" i="1" dirty="0" smtClean="0">
                <a:solidFill>
                  <a:schemeClr val="bg1"/>
                </a:solidFill>
                <a:latin typeface="Arial" panose="020B0604020202020204" pitchFamily="34" charset="0"/>
                <a:cs typeface="Arial" panose="020B0604020202020204" pitchFamily="34" charset="0"/>
              </a:rPr>
              <a:t>2002 </a:t>
            </a:r>
            <a:r>
              <a:rPr lang="ru-RU" i="1" dirty="0">
                <a:solidFill>
                  <a:schemeClr val="bg1"/>
                </a:solidFill>
                <a:latin typeface="Arial" panose="020B0604020202020204" pitchFamily="34" charset="0"/>
                <a:cs typeface="Arial" panose="020B0604020202020204" pitchFamily="34" charset="0"/>
              </a:rPr>
              <a:t>оны 6 дугаар сарын 07-ны </a:t>
            </a:r>
            <a:r>
              <a:rPr lang="ru-RU" i="1" dirty="0" smtClean="0">
                <a:solidFill>
                  <a:schemeClr val="bg1"/>
                </a:solidFill>
                <a:latin typeface="Arial" panose="020B0604020202020204" pitchFamily="34" charset="0"/>
                <a:cs typeface="Arial" panose="020B0604020202020204" pitchFamily="34" charset="0"/>
              </a:rPr>
              <a:t>өдөр</a:t>
            </a:r>
            <a:r>
              <a:rPr lang="mn-MN" i="1" dirty="0" smtClean="0">
                <a:solidFill>
                  <a:schemeClr val="bg1"/>
                </a:solidFill>
                <a:latin typeface="Arial" panose="020B0604020202020204" pitchFamily="34" charset="0"/>
                <a:cs typeface="Arial" panose="020B0604020202020204" pitchFamily="34" charset="0"/>
              </a:rPr>
              <a:t> батлагдсан 7 бүлэг, 64 зүйлтэй </a:t>
            </a:r>
            <a:endParaRPr lang="en-US"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8650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744" y="235424"/>
            <a:ext cx="11243931" cy="1784444"/>
          </a:xfrm>
        </p:spPr>
        <p:txBody>
          <a:bodyPr>
            <a:normAutofit/>
          </a:bodyPr>
          <a:lstStyle/>
          <a:p>
            <a:pPr marL="0" indent="0" algn="ctr">
              <a:lnSpc>
                <a:spcPct val="150000"/>
              </a:lnSpc>
              <a:buNone/>
            </a:pPr>
            <a:r>
              <a:rPr lang="mn-MN" sz="2400" b="1" dirty="0" smtClean="0">
                <a:solidFill>
                  <a:schemeClr val="bg1"/>
                </a:solidFill>
                <a:latin typeface="Arial" panose="020B0604020202020204" pitchFamily="34" charset="0"/>
                <a:cs typeface="Arial" panose="020B0604020202020204" pitchFamily="34" charset="0"/>
              </a:rPr>
              <a:t>2018 оны 6 дугаар сарын 20-ны өдрийн 182 дугаар тогтоолоор </a:t>
            </a:r>
            <a:r>
              <a:rPr lang="en-US" sz="2400" b="1" dirty="0" smtClean="0">
                <a:solidFill>
                  <a:schemeClr val="bg1"/>
                </a:solidFill>
                <a:latin typeface="Arial" panose="020B0604020202020204" pitchFamily="34" charset="0"/>
                <a:cs typeface="Arial" panose="020B0604020202020204" pitchFamily="34" charset="0"/>
              </a:rPr>
              <a:t>“</a:t>
            </a:r>
            <a:r>
              <a:rPr lang="mn-MN" sz="2400" b="1" dirty="0" smtClean="0">
                <a:solidFill>
                  <a:schemeClr val="bg1"/>
                </a:solidFill>
                <a:latin typeface="Arial" panose="020B0604020202020204" pitchFamily="34" charset="0"/>
                <a:cs typeface="Arial" panose="020B0604020202020204" pitchFamily="34" charset="0"/>
              </a:rPr>
              <a:t>Газрын үнэлгээний тойрог, зэрэглэл</a:t>
            </a:r>
            <a:r>
              <a:rPr lang="en-US" sz="2400" b="1" dirty="0" smtClean="0">
                <a:solidFill>
                  <a:schemeClr val="bg1"/>
                </a:solidFill>
                <a:latin typeface="Arial" panose="020B0604020202020204" pitchFamily="34" charset="0"/>
                <a:cs typeface="Arial" panose="020B0604020202020204" pitchFamily="34" charset="0"/>
              </a:rPr>
              <a:t>(</a:t>
            </a:r>
            <a:r>
              <a:rPr lang="mn-MN" sz="2400" b="1" dirty="0" smtClean="0">
                <a:solidFill>
                  <a:schemeClr val="bg1"/>
                </a:solidFill>
                <a:latin typeface="Arial" panose="020B0604020202020204" pitchFamily="34" charset="0"/>
                <a:cs typeface="Arial" panose="020B0604020202020204" pitchFamily="34" charset="0"/>
              </a:rPr>
              <a:t>бүс</a:t>
            </a:r>
            <a:r>
              <a:rPr lang="en-US" sz="2400" b="1" dirty="0" smtClean="0">
                <a:solidFill>
                  <a:schemeClr val="bg1"/>
                </a:solidFill>
                <a:latin typeface="Arial" panose="020B0604020202020204" pitchFamily="34" charset="0"/>
                <a:cs typeface="Arial" panose="020B0604020202020204" pitchFamily="34" charset="0"/>
              </a:rPr>
              <a:t>)</a:t>
            </a:r>
            <a:r>
              <a:rPr lang="mn-MN" sz="2400" b="1" dirty="0" smtClean="0">
                <a:solidFill>
                  <a:schemeClr val="bg1"/>
                </a:solidFill>
                <a:latin typeface="Arial" panose="020B0604020202020204" pitchFamily="34" charset="0"/>
                <a:cs typeface="Arial" panose="020B0604020202020204" pitchFamily="34" charset="0"/>
              </a:rPr>
              <a:t>, суурь үнэлгээ, газрын төлбөрийн хэмжээг</a:t>
            </a:r>
            <a:r>
              <a:rPr lang="en-US" sz="2400" b="1" dirty="0" smtClean="0">
                <a:solidFill>
                  <a:schemeClr val="bg1"/>
                </a:solidFill>
                <a:latin typeface="Arial" panose="020B0604020202020204" pitchFamily="34" charset="0"/>
                <a:cs typeface="Arial" panose="020B0604020202020204" pitchFamily="34" charset="0"/>
              </a:rPr>
              <a:t>”</a:t>
            </a:r>
            <a:r>
              <a:rPr lang="mn-MN" sz="2400" b="1" dirty="0" smtClean="0">
                <a:solidFill>
                  <a:schemeClr val="bg1"/>
                </a:solidFill>
                <a:latin typeface="Arial" panose="020B0604020202020204" pitchFamily="34" charset="0"/>
                <a:cs typeface="Arial" panose="020B0604020202020204" pitchFamily="34" charset="0"/>
              </a:rPr>
              <a:t> шинэчлэн тогтоосон</a:t>
            </a:r>
            <a:endParaRPr lang="en-US" sz="2400" b="1" dirty="0">
              <a:solidFill>
                <a:schemeClr val="bg1"/>
              </a:solidFill>
              <a:latin typeface="Arial" panose="020B0604020202020204" pitchFamily="34" charset="0"/>
              <a:cs typeface="Arial" panose="020B0604020202020204"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2185014043"/>
              </p:ext>
            </p:extLst>
          </p:nvPr>
        </p:nvGraphicFramePr>
        <p:xfrm>
          <a:off x="2921307" y="3544871"/>
          <a:ext cx="5495207" cy="1466850"/>
        </p:xfrm>
        <a:graphic>
          <a:graphicData uri="http://schemas.openxmlformats.org/drawingml/2006/table">
            <a:tbl>
              <a:tblPr/>
              <a:tblGrid>
                <a:gridCol w="2795305">
                  <a:extLst>
                    <a:ext uri="{9D8B030D-6E8A-4147-A177-3AD203B41FA5}">
                      <a16:colId xmlns:a16="http://schemas.microsoft.com/office/drawing/2014/main" val="967775157"/>
                    </a:ext>
                  </a:extLst>
                </a:gridCol>
                <a:gridCol w="2699902">
                  <a:extLst>
                    <a:ext uri="{9D8B030D-6E8A-4147-A177-3AD203B41FA5}">
                      <a16:colId xmlns:a16="http://schemas.microsoft.com/office/drawing/2014/main" val="529418523"/>
                    </a:ext>
                  </a:extLst>
                </a:gridCol>
              </a:tblGrid>
              <a:tr h="190500">
                <a:tc>
                  <a:txBody>
                    <a:bodyPr/>
                    <a:lstStyle/>
                    <a:p>
                      <a:endParaRPr lang="mn-MN" dirty="0">
                        <a:solidFill>
                          <a:schemeClr val="bg1"/>
                        </a:solidFill>
                        <a:effectLst/>
                        <a:latin typeface="Arial" panose="020B0604020202020204" pitchFamily="34" charset="0"/>
                        <a:cs typeface="Arial" panose="020B0604020202020204" pitchFamily="34" charset="0"/>
                      </a:endParaRPr>
                    </a:p>
                  </a:txBody>
                  <a:tcPr marL="9525" marR="9525" marT="9525" marB="9525" anchor="ctr">
                    <a:lnL>
                      <a:noFill/>
                    </a:lnL>
                    <a:lnR>
                      <a:noFill/>
                    </a:lnR>
                    <a:lnT>
                      <a:noFill/>
                    </a:lnT>
                    <a:lnB>
                      <a:noFill/>
                    </a:lnB>
                  </a:tcPr>
                </a:tc>
                <a:tc>
                  <a:txBody>
                    <a:bodyPr/>
                    <a:lstStyle/>
                    <a:p>
                      <a:pPr algn="ctr"/>
                      <a:endParaRPr lang="mn-MN" dirty="0">
                        <a:solidFill>
                          <a:schemeClr val="bg1"/>
                        </a:solidFill>
                        <a:effectLst/>
                        <a:latin typeface="Arial" panose="020B0604020202020204" pitchFamily="34" charset="0"/>
                        <a:cs typeface="Arial" panose="020B0604020202020204" pitchFamily="34" charset="0"/>
                      </a:endParaRPr>
                    </a:p>
                  </a:txBody>
                  <a:tcPr marL="9525" marR="9525" marT="9525" marB="9525" anchor="ctr">
                    <a:lnL>
                      <a:noFill/>
                    </a:lnL>
                    <a:lnR>
                      <a:noFill/>
                    </a:lnR>
                    <a:lnT>
                      <a:noFill/>
                    </a:lnT>
                    <a:lnB>
                      <a:noFill/>
                    </a:lnB>
                  </a:tcPr>
                </a:tc>
                <a:extLst>
                  <a:ext uri="{0D108BD9-81ED-4DB2-BD59-A6C34878D82A}">
                    <a16:rowId xmlns:a16="http://schemas.microsoft.com/office/drawing/2014/main" val="3817439900"/>
                  </a:ext>
                </a:extLst>
              </a:tr>
              <a:tr h="190500">
                <a:tc>
                  <a:txBody>
                    <a:bodyPr/>
                    <a:lstStyle/>
                    <a:p>
                      <a:endParaRPr lang="en-US"/>
                    </a:p>
                  </a:txBody>
                  <a:tcPr marL="9525" marR="9525" marT="9525" marB="9525" anchor="ctr">
                    <a:lnL>
                      <a:noFill/>
                    </a:lnL>
                    <a:lnR>
                      <a:noFill/>
                    </a:lnR>
                    <a:lnT>
                      <a:noFill/>
                    </a:lnT>
                    <a:lnB>
                      <a:noFill/>
                    </a:lnB>
                  </a:tcPr>
                </a:tc>
                <a:tc>
                  <a:txBody>
                    <a:bodyPr/>
                    <a:lstStyle/>
                    <a:p>
                      <a:endParaRPr lang="en-US"/>
                    </a:p>
                  </a:txBody>
                  <a:tcPr marL="9525" marR="9525" marT="9525" marB="9525" anchor="ctr">
                    <a:lnL>
                      <a:noFill/>
                    </a:lnL>
                    <a:lnR>
                      <a:noFill/>
                    </a:lnR>
                    <a:lnT>
                      <a:noFill/>
                    </a:lnT>
                    <a:lnB>
                      <a:noFill/>
                    </a:lnB>
                  </a:tcPr>
                </a:tc>
                <a:extLst>
                  <a:ext uri="{0D108BD9-81ED-4DB2-BD59-A6C34878D82A}">
                    <a16:rowId xmlns:a16="http://schemas.microsoft.com/office/drawing/2014/main" val="3596801920"/>
                  </a:ext>
                </a:extLst>
              </a:tr>
              <a:tr h="190500">
                <a:tc>
                  <a:txBody>
                    <a:bodyPr/>
                    <a:lstStyle/>
                    <a:p>
                      <a:endParaRPr lang="en-US"/>
                    </a:p>
                  </a:txBody>
                  <a:tcPr marL="9525" marR="9525" marT="9525" marB="9525" anchor="ctr">
                    <a:lnL>
                      <a:noFill/>
                    </a:lnL>
                    <a:lnR>
                      <a:noFill/>
                    </a:lnR>
                    <a:lnT>
                      <a:noFill/>
                    </a:lnT>
                    <a:lnB>
                      <a:noFill/>
                    </a:lnB>
                  </a:tcPr>
                </a:tc>
                <a:tc>
                  <a:txBody>
                    <a:bodyPr/>
                    <a:lstStyle/>
                    <a:p>
                      <a:endParaRPr lang="en-US"/>
                    </a:p>
                  </a:txBody>
                  <a:tcPr marL="9525" marR="9525" marT="9525" marB="9525" anchor="ctr">
                    <a:lnL>
                      <a:noFill/>
                    </a:lnL>
                    <a:lnR>
                      <a:noFill/>
                    </a:lnR>
                    <a:lnT>
                      <a:noFill/>
                    </a:lnT>
                    <a:lnB>
                      <a:noFill/>
                    </a:lnB>
                  </a:tcPr>
                </a:tc>
                <a:extLst>
                  <a:ext uri="{0D108BD9-81ED-4DB2-BD59-A6C34878D82A}">
                    <a16:rowId xmlns:a16="http://schemas.microsoft.com/office/drawing/2014/main" val="4018117436"/>
                  </a:ext>
                </a:extLst>
              </a:tr>
              <a:tr h="190500">
                <a:tc>
                  <a:txBody>
                    <a:bodyPr/>
                    <a:lstStyle/>
                    <a:p>
                      <a:endParaRPr lang="en-US"/>
                    </a:p>
                  </a:txBody>
                  <a:tcPr marL="9525" marR="9525" marT="9525" marB="9525" anchor="ctr">
                    <a:lnL>
                      <a:noFill/>
                    </a:lnL>
                    <a:lnR>
                      <a:noFill/>
                    </a:lnR>
                    <a:lnT>
                      <a:noFill/>
                    </a:lnT>
                    <a:lnB>
                      <a:noFill/>
                    </a:lnB>
                  </a:tcPr>
                </a:tc>
                <a:tc>
                  <a:txBody>
                    <a:bodyPr/>
                    <a:lstStyle/>
                    <a:p>
                      <a:endParaRPr lang="en-US"/>
                    </a:p>
                  </a:txBody>
                  <a:tcPr marL="9525" marR="9525" marT="9525" marB="9525" anchor="ctr">
                    <a:lnL>
                      <a:noFill/>
                    </a:lnL>
                    <a:lnR>
                      <a:noFill/>
                    </a:lnR>
                    <a:lnT>
                      <a:noFill/>
                    </a:lnT>
                    <a:lnB>
                      <a:noFill/>
                    </a:lnB>
                  </a:tcPr>
                </a:tc>
                <a:extLst>
                  <a:ext uri="{0D108BD9-81ED-4DB2-BD59-A6C34878D82A}">
                    <a16:rowId xmlns:a16="http://schemas.microsoft.com/office/drawing/2014/main" val="560798937"/>
                  </a:ext>
                </a:extLst>
              </a:tr>
              <a:tr h="190500">
                <a:tc>
                  <a:txBody>
                    <a:bodyPr/>
                    <a:lstStyle/>
                    <a:p>
                      <a:endParaRPr lang="en-US" dirty="0"/>
                    </a:p>
                  </a:txBody>
                  <a:tcPr marL="9525" marR="9525" marT="9525" marB="9525" anchor="ctr">
                    <a:lnL>
                      <a:noFill/>
                    </a:lnL>
                    <a:lnR>
                      <a:noFill/>
                    </a:lnR>
                    <a:lnT>
                      <a:noFill/>
                    </a:lnT>
                    <a:lnB>
                      <a:noFill/>
                    </a:lnB>
                  </a:tcPr>
                </a:tc>
                <a:tc>
                  <a:txBody>
                    <a:bodyPr/>
                    <a:lstStyle/>
                    <a:p>
                      <a:endParaRPr lang="en-US" dirty="0"/>
                    </a:p>
                  </a:txBody>
                  <a:tcPr marL="9525" marR="9525" marT="9525" marB="9525" anchor="ctr">
                    <a:lnL>
                      <a:noFill/>
                    </a:lnL>
                    <a:lnR>
                      <a:noFill/>
                    </a:lnR>
                    <a:lnT>
                      <a:noFill/>
                    </a:lnT>
                    <a:lnB>
                      <a:noFill/>
                    </a:lnB>
                  </a:tcPr>
                </a:tc>
                <a:extLst>
                  <a:ext uri="{0D108BD9-81ED-4DB2-BD59-A6C34878D82A}">
                    <a16:rowId xmlns:a16="http://schemas.microsoft.com/office/drawing/2014/main" val="941500329"/>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726509149"/>
              </p:ext>
            </p:extLst>
          </p:nvPr>
        </p:nvGraphicFramePr>
        <p:xfrm>
          <a:off x="2115708" y="3487659"/>
          <a:ext cx="8270238" cy="2749367"/>
        </p:xfrm>
        <a:graphic>
          <a:graphicData uri="http://schemas.openxmlformats.org/drawingml/2006/table">
            <a:tbl>
              <a:tblPr firstRow="1" bandRow="1">
                <a:tableStyleId>{F5AB1C69-6EDB-4FF4-983F-18BD219EF322}</a:tableStyleId>
              </a:tblPr>
              <a:tblGrid>
                <a:gridCol w="626440">
                  <a:extLst>
                    <a:ext uri="{9D8B030D-6E8A-4147-A177-3AD203B41FA5}">
                      <a16:colId xmlns:a16="http://schemas.microsoft.com/office/drawing/2014/main" val="1090012274"/>
                    </a:ext>
                  </a:extLst>
                </a:gridCol>
                <a:gridCol w="4887052">
                  <a:extLst>
                    <a:ext uri="{9D8B030D-6E8A-4147-A177-3AD203B41FA5}">
                      <a16:colId xmlns:a16="http://schemas.microsoft.com/office/drawing/2014/main" val="2671199993"/>
                    </a:ext>
                  </a:extLst>
                </a:gridCol>
                <a:gridCol w="2756746">
                  <a:extLst>
                    <a:ext uri="{9D8B030D-6E8A-4147-A177-3AD203B41FA5}">
                      <a16:colId xmlns:a16="http://schemas.microsoft.com/office/drawing/2014/main" val="837795712"/>
                    </a:ext>
                  </a:extLst>
                </a:gridCol>
              </a:tblGrid>
              <a:tr h="1048487">
                <a:tc>
                  <a:txBody>
                    <a:bodyPr/>
                    <a:lstStyle/>
                    <a:p>
                      <a:pPr algn="ctr"/>
                      <a:r>
                        <a:rPr lang="en-US" dirty="0">
                          <a:effectLst/>
                          <a:latin typeface="Arial" panose="020B0604020202020204" pitchFamily="34" charset="0"/>
                          <a:cs typeface="Arial" panose="020B0604020202020204" pitchFamily="34" charset="0"/>
                        </a:rPr>
                        <a:t>№</a:t>
                      </a:r>
                      <a:endParaRPr lang="en-US" dirty="0">
                        <a:solidFill>
                          <a:schemeClr val="bg1"/>
                        </a:solidFill>
                        <a:effectLst/>
                        <a:latin typeface="Arial" panose="020B0604020202020204" pitchFamily="34" charset="0"/>
                        <a:cs typeface="Arial" panose="020B0604020202020204" pitchFamily="34" charset="0"/>
                      </a:endParaRPr>
                    </a:p>
                  </a:txBody>
                  <a:tcPr marL="9525" marR="9525" marT="9525" marB="9525"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mn-MN" dirty="0" smtClean="0">
                          <a:effectLst/>
                          <a:latin typeface="Arial" panose="020B0604020202020204" pitchFamily="34" charset="0"/>
                          <a:cs typeface="Arial" panose="020B0604020202020204" pitchFamily="34" charset="0"/>
                        </a:rPr>
                        <a:t>Газар ашиглах зориулалт</a:t>
                      </a:r>
                    </a:p>
                    <a:p>
                      <a:endParaRPr lang="en-US"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mn-MN" dirty="0" smtClean="0">
                          <a:effectLst/>
                          <a:latin typeface="Arial" panose="020B0604020202020204" pitchFamily="34" charset="0"/>
                          <a:cs typeface="Arial" panose="020B0604020202020204" pitchFamily="34" charset="0"/>
                        </a:rPr>
                        <a:t>Суурь үнэлгээ (сая.төг)</a:t>
                      </a:r>
                    </a:p>
                    <a:p>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29976389"/>
                  </a:ext>
                </a:extLst>
              </a:tr>
              <a:tr h="425220">
                <a:tc>
                  <a:txBody>
                    <a:bodyPr/>
                    <a:lstStyle/>
                    <a:p>
                      <a:pPr algn="ctr"/>
                      <a:r>
                        <a:rPr lang="en-US" dirty="0">
                          <a:effectLst/>
                          <a:latin typeface="Arial" panose="020B0604020202020204" pitchFamily="34" charset="0"/>
                          <a:cs typeface="Arial" panose="020B0604020202020204" pitchFamily="34" charset="0"/>
                        </a:rPr>
                        <a:t>1.</a:t>
                      </a:r>
                      <a:endParaRPr lang="en-US" dirty="0">
                        <a:solidFill>
                          <a:schemeClr val="bg1"/>
                        </a:solidFill>
                        <a:effectLst/>
                        <a:latin typeface="Arial" panose="020B0604020202020204" pitchFamily="34" charset="0"/>
                        <a:cs typeface="Arial" panose="020B0604020202020204" pitchFamily="34" charset="0"/>
                      </a:endParaRPr>
                    </a:p>
                  </a:txBody>
                  <a:tcPr marL="9525" marR="9525" marT="9525" marB="9525" anchor="ctr"/>
                </a:tc>
                <a:tc>
                  <a:txBody>
                    <a:bodyPr/>
                    <a:lstStyle/>
                    <a:p>
                      <a:r>
                        <a:rPr lang="mn-MN" dirty="0">
                          <a:effectLst/>
                          <a:latin typeface="Arial" panose="020B0604020202020204" pitchFamily="34" charset="0"/>
                          <a:cs typeface="Arial" panose="020B0604020202020204" pitchFamily="34" charset="0"/>
                        </a:rPr>
                        <a:t>Гэр бүлийн хэрэгцээний</a:t>
                      </a:r>
                      <a:endParaRPr lang="mn-MN" dirty="0">
                        <a:solidFill>
                          <a:schemeClr val="bg1"/>
                        </a:solidFill>
                        <a:effectLst/>
                        <a:latin typeface="Arial" panose="020B0604020202020204" pitchFamily="34" charset="0"/>
                        <a:cs typeface="Arial" panose="020B0604020202020204" pitchFamily="34" charset="0"/>
                      </a:endParaRPr>
                    </a:p>
                  </a:txBody>
                  <a:tcPr marL="9525" marR="9525" marT="9525" marB="9525" anchor="ctr"/>
                </a:tc>
                <a:tc>
                  <a:txBody>
                    <a:bodyPr/>
                    <a:lstStyle/>
                    <a:p>
                      <a:pPr algn="ctr"/>
                      <a:r>
                        <a:rPr lang="en-US" dirty="0">
                          <a:effectLst/>
                          <a:latin typeface="Arial" panose="020B0604020202020204" pitchFamily="34" charset="0"/>
                          <a:cs typeface="Arial" panose="020B0604020202020204" pitchFamily="34" charset="0"/>
                        </a:rPr>
                        <a:t>14.0</a:t>
                      </a:r>
                      <a:endParaRPr lang="en-US" dirty="0">
                        <a:solidFill>
                          <a:schemeClr val="bg1"/>
                        </a:solidFill>
                        <a:effectLst/>
                        <a:latin typeface="Arial" panose="020B06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953697653"/>
                  </a:ext>
                </a:extLst>
              </a:tr>
              <a:tr h="425220">
                <a:tc>
                  <a:txBody>
                    <a:bodyPr/>
                    <a:lstStyle/>
                    <a:p>
                      <a:pPr algn="ctr"/>
                      <a:r>
                        <a:rPr lang="en-US" dirty="0">
                          <a:effectLst/>
                          <a:latin typeface="Arial" panose="020B0604020202020204" pitchFamily="34" charset="0"/>
                          <a:cs typeface="Arial" panose="020B0604020202020204" pitchFamily="34" charset="0"/>
                        </a:rPr>
                        <a:t>2.</a:t>
                      </a:r>
                      <a:endParaRPr lang="en-US" dirty="0">
                        <a:solidFill>
                          <a:schemeClr val="bg1"/>
                        </a:solidFill>
                        <a:effectLst/>
                        <a:latin typeface="Arial" panose="020B0604020202020204" pitchFamily="34" charset="0"/>
                        <a:cs typeface="Arial" panose="020B0604020202020204" pitchFamily="34" charset="0"/>
                      </a:endParaRPr>
                    </a:p>
                  </a:txBody>
                  <a:tcPr marL="9525" marR="9525" marT="9525" marB="9525" anchor="ctr"/>
                </a:tc>
                <a:tc>
                  <a:txBody>
                    <a:bodyPr/>
                    <a:lstStyle/>
                    <a:p>
                      <a:r>
                        <a:rPr lang="mn-MN" dirty="0">
                          <a:effectLst/>
                          <a:latin typeface="Arial" panose="020B0604020202020204" pitchFamily="34" charset="0"/>
                          <a:cs typeface="Arial" panose="020B0604020202020204" pitchFamily="34" charset="0"/>
                        </a:rPr>
                        <a:t>Худалдаа, бүх төрлийн үйлчилгээний</a:t>
                      </a:r>
                      <a:endParaRPr lang="mn-MN" dirty="0">
                        <a:solidFill>
                          <a:schemeClr val="bg1"/>
                        </a:solidFill>
                        <a:effectLst/>
                        <a:latin typeface="Arial" panose="020B0604020202020204" pitchFamily="34" charset="0"/>
                        <a:cs typeface="Arial" panose="020B0604020202020204" pitchFamily="34" charset="0"/>
                      </a:endParaRPr>
                    </a:p>
                  </a:txBody>
                  <a:tcPr marL="9525" marR="9525" marT="9525" marB="9525" anchor="ctr"/>
                </a:tc>
                <a:tc>
                  <a:txBody>
                    <a:bodyPr/>
                    <a:lstStyle/>
                    <a:p>
                      <a:pPr algn="ctr"/>
                      <a:r>
                        <a:rPr lang="en-US" dirty="0">
                          <a:effectLst/>
                          <a:latin typeface="Arial" panose="020B0604020202020204" pitchFamily="34" charset="0"/>
                          <a:cs typeface="Arial" panose="020B0604020202020204" pitchFamily="34" charset="0"/>
                        </a:rPr>
                        <a:t>20.0</a:t>
                      </a:r>
                      <a:endParaRPr lang="en-US" dirty="0">
                        <a:solidFill>
                          <a:schemeClr val="bg1"/>
                        </a:solidFill>
                        <a:effectLst/>
                        <a:latin typeface="Arial" panose="020B06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4251823847"/>
                  </a:ext>
                </a:extLst>
              </a:tr>
              <a:tr h="425220">
                <a:tc>
                  <a:txBody>
                    <a:bodyPr/>
                    <a:lstStyle/>
                    <a:p>
                      <a:pPr algn="ctr"/>
                      <a:r>
                        <a:rPr lang="en-US" dirty="0">
                          <a:effectLst/>
                          <a:latin typeface="Arial" panose="020B0604020202020204" pitchFamily="34" charset="0"/>
                          <a:cs typeface="Arial" panose="020B0604020202020204" pitchFamily="34" charset="0"/>
                        </a:rPr>
                        <a:t>3.</a:t>
                      </a:r>
                      <a:endParaRPr lang="en-US" dirty="0">
                        <a:solidFill>
                          <a:schemeClr val="bg1"/>
                        </a:solidFill>
                        <a:effectLst/>
                        <a:latin typeface="Arial" panose="020B0604020202020204" pitchFamily="34" charset="0"/>
                        <a:cs typeface="Arial" panose="020B0604020202020204" pitchFamily="34" charset="0"/>
                      </a:endParaRPr>
                    </a:p>
                  </a:txBody>
                  <a:tcPr marL="9525" marR="9525" marT="9525" marB="9525" anchor="ctr"/>
                </a:tc>
                <a:tc>
                  <a:txBody>
                    <a:bodyPr/>
                    <a:lstStyle/>
                    <a:p>
                      <a:r>
                        <a:rPr lang="mn-MN" dirty="0">
                          <a:effectLst/>
                          <a:latin typeface="Arial" panose="020B0604020202020204" pitchFamily="34" charset="0"/>
                          <a:cs typeface="Arial" panose="020B0604020202020204" pitchFamily="34" charset="0"/>
                        </a:rPr>
                        <a:t>ХАА-гаас бусад үйлдвэрлэл</a:t>
                      </a:r>
                      <a:endParaRPr lang="mn-MN" dirty="0">
                        <a:solidFill>
                          <a:schemeClr val="bg1"/>
                        </a:solidFill>
                        <a:effectLst/>
                        <a:latin typeface="Arial" panose="020B0604020202020204" pitchFamily="34" charset="0"/>
                        <a:cs typeface="Arial" panose="020B0604020202020204" pitchFamily="34" charset="0"/>
                      </a:endParaRPr>
                    </a:p>
                  </a:txBody>
                  <a:tcPr marL="9525" marR="9525" marT="9525" marB="9525" anchor="ctr"/>
                </a:tc>
                <a:tc>
                  <a:txBody>
                    <a:bodyPr/>
                    <a:lstStyle/>
                    <a:p>
                      <a:pPr algn="ctr"/>
                      <a:r>
                        <a:rPr lang="en-US" dirty="0">
                          <a:effectLst/>
                          <a:latin typeface="Arial" panose="020B0604020202020204" pitchFamily="34" charset="0"/>
                          <a:cs typeface="Arial" panose="020B0604020202020204" pitchFamily="34" charset="0"/>
                        </a:rPr>
                        <a:t>16.0</a:t>
                      </a:r>
                      <a:endParaRPr lang="en-US" dirty="0">
                        <a:solidFill>
                          <a:schemeClr val="bg1"/>
                        </a:solidFill>
                        <a:effectLst/>
                        <a:latin typeface="Arial" panose="020B06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134191546"/>
                  </a:ext>
                </a:extLst>
              </a:tr>
              <a:tr h="425220">
                <a:tc>
                  <a:txBody>
                    <a:bodyPr/>
                    <a:lstStyle/>
                    <a:p>
                      <a:pPr algn="ctr"/>
                      <a:r>
                        <a:rPr lang="en-US" dirty="0">
                          <a:effectLst/>
                          <a:latin typeface="Arial" panose="020B0604020202020204" pitchFamily="34" charset="0"/>
                          <a:cs typeface="Arial" panose="020B0604020202020204" pitchFamily="34" charset="0"/>
                        </a:rPr>
                        <a:t>4.</a:t>
                      </a:r>
                      <a:endParaRPr lang="en-US" dirty="0">
                        <a:solidFill>
                          <a:schemeClr val="bg1"/>
                        </a:solidFill>
                        <a:effectLst/>
                        <a:latin typeface="Arial" panose="020B0604020202020204" pitchFamily="34" charset="0"/>
                        <a:cs typeface="Arial" panose="020B0604020202020204" pitchFamily="34" charset="0"/>
                      </a:endParaRPr>
                    </a:p>
                  </a:txBody>
                  <a:tcPr marL="9525" marR="9525" marT="9525" marB="9525" anchor="ctr"/>
                </a:tc>
                <a:tc>
                  <a:txBody>
                    <a:bodyPr/>
                    <a:lstStyle/>
                    <a:p>
                      <a:r>
                        <a:rPr lang="mn-MN" dirty="0">
                          <a:effectLst/>
                          <a:latin typeface="Arial" panose="020B0604020202020204" pitchFamily="34" charset="0"/>
                          <a:cs typeface="Arial" panose="020B0604020202020204" pitchFamily="34" charset="0"/>
                        </a:rPr>
                        <a:t>ХАА-н үйлдвэрлэл</a:t>
                      </a:r>
                      <a:endParaRPr lang="mn-MN" dirty="0">
                        <a:solidFill>
                          <a:schemeClr val="bg1"/>
                        </a:solidFill>
                        <a:effectLst/>
                        <a:latin typeface="Arial" panose="020B0604020202020204" pitchFamily="34" charset="0"/>
                        <a:cs typeface="Arial" panose="020B0604020202020204" pitchFamily="34" charset="0"/>
                      </a:endParaRPr>
                    </a:p>
                  </a:txBody>
                  <a:tcPr marL="9525" marR="9525" marT="9525" marB="9525" anchor="ctr"/>
                </a:tc>
                <a:tc>
                  <a:txBody>
                    <a:bodyPr/>
                    <a:lstStyle/>
                    <a:p>
                      <a:pPr algn="ctr"/>
                      <a:r>
                        <a:rPr lang="en-US" dirty="0">
                          <a:effectLst/>
                          <a:latin typeface="Arial" panose="020B0604020202020204" pitchFamily="34" charset="0"/>
                          <a:cs typeface="Arial" panose="020B0604020202020204" pitchFamily="34" charset="0"/>
                        </a:rPr>
                        <a:t>12.0</a:t>
                      </a:r>
                      <a:endParaRPr lang="en-US" dirty="0">
                        <a:solidFill>
                          <a:schemeClr val="bg1"/>
                        </a:solidFill>
                        <a:effectLst/>
                        <a:latin typeface="Arial" panose="020B06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134881606"/>
                  </a:ext>
                </a:extLst>
              </a:tr>
            </a:tbl>
          </a:graphicData>
        </a:graphic>
      </p:graphicFrame>
      <p:sp>
        <p:nvSpPr>
          <p:cNvPr id="7" name="Rectangle 6"/>
          <p:cNvSpPr/>
          <p:nvPr/>
        </p:nvSpPr>
        <p:spPr>
          <a:xfrm>
            <a:off x="1780580" y="2598094"/>
            <a:ext cx="8798257" cy="1138773"/>
          </a:xfrm>
          <a:prstGeom prst="rect">
            <a:avLst/>
          </a:prstGeom>
        </p:spPr>
        <p:txBody>
          <a:bodyPr wrap="square">
            <a:spAutoFit/>
          </a:bodyPr>
          <a:lstStyle/>
          <a:p>
            <a:pPr lvl="0" algn="ctr" defTabSz="914400" eaLnBrk="0" fontAlgn="base" hangingPunct="0">
              <a:spcBef>
                <a:spcPct val="0"/>
              </a:spcBef>
              <a:spcAft>
                <a:spcPct val="0"/>
              </a:spcAft>
            </a:pPr>
            <a:r>
              <a:rPr lang="en-US" altLang="en-US" sz="1600" b="1" dirty="0">
                <a:solidFill>
                  <a:schemeClr val="bg1"/>
                </a:solidFill>
                <a:latin typeface="Arial" panose="020B0604020202020204" pitchFamily="34" charset="0"/>
              </a:rPr>
              <a:t>БУСАД СУМЫН ТӨВ (ХОТ, ТОСГОН, БУСАД СУУРИНЫ ГАЗАР)-ИЙН ГАЗРЫН ҮНЭЛГЭЭНИЙ ЗЭРЭГЛЭЛ, 1 ГА ГАЗРЫН СУУРЬ ҮНЭЛГЭЭ</a:t>
            </a:r>
            <a:endParaRPr lang="en-US" altLang="en-US" sz="1600" dirty="0">
              <a:solidFill>
                <a:schemeClr val="bg1"/>
              </a:solidFill>
              <a:latin typeface="Arial" panose="020B0604020202020204" pitchFamily="34" charset="0"/>
            </a:endParaRPr>
          </a:p>
          <a:p>
            <a:pPr lvl="0" algn="ctr" defTabSz="914400" eaLnBrk="0" fontAlgn="base" hangingPunct="0">
              <a:spcBef>
                <a:spcPct val="0"/>
              </a:spcBef>
              <a:spcAft>
                <a:spcPct val="0"/>
              </a:spcAft>
            </a:pPr>
            <a:r>
              <a:rPr lang="en-US" altLang="en-US" dirty="0">
                <a:latin typeface="Arial" panose="020B0604020202020204" pitchFamily="34" charset="0"/>
              </a:rPr>
              <a:t> </a:t>
            </a:r>
          </a:p>
          <a:p>
            <a:pPr lvl="0" algn="ctr" defTabSz="914400" eaLnBrk="0" fontAlgn="base" hangingPunct="0">
              <a:spcBef>
                <a:spcPct val="0"/>
              </a:spcBef>
              <a:spcAft>
                <a:spcPct val="0"/>
              </a:spcAft>
            </a:pPr>
            <a:r>
              <a:rPr lang="en-US" altLang="en-US" dirty="0">
                <a:latin typeface="Arial" panose="020B0604020202020204" pitchFamily="34" charset="0"/>
              </a:rPr>
              <a:t> </a:t>
            </a:r>
            <a:endParaRPr lang="en-US" dirty="0"/>
          </a:p>
        </p:txBody>
      </p:sp>
    </p:spTree>
    <p:extLst>
      <p:ext uri="{BB962C8B-B14F-4D97-AF65-F5344CB8AC3E}">
        <p14:creationId xmlns:p14="http://schemas.microsoft.com/office/powerpoint/2010/main" val="2783143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72023" y="1801505"/>
            <a:ext cx="6408706" cy="4273242"/>
          </a:xfrm>
        </p:spPr>
      </p:pic>
      <p:sp>
        <p:nvSpPr>
          <p:cNvPr id="5" name="Content Placeholder 2"/>
          <p:cNvSpPr txBox="1">
            <a:spLocks/>
          </p:cNvSpPr>
          <p:nvPr/>
        </p:nvSpPr>
        <p:spPr>
          <a:xfrm>
            <a:off x="1776033" y="313898"/>
            <a:ext cx="8534400" cy="1282890"/>
          </a:xfrm>
          <a:prstGeom prst="rect">
            <a:avLst/>
          </a:prstGeom>
        </p:spPr>
        <p:txBody>
          <a:bodyPr vert="horz" lIns="91440" tIns="45720" rIns="91440" bIns="45720" rtlCol="0" anchor="ctr">
            <a:normAutofit fontScale="85000" lnSpcReduction="2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just">
              <a:buNone/>
            </a:pPr>
            <a:r>
              <a:rPr lang="mn-MN" dirty="0" smtClean="0">
                <a:solidFill>
                  <a:schemeClr val="bg1"/>
                </a:solidFill>
                <a:latin typeface="Arial" panose="020B0604020202020204" pitchFamily="34" charset="0"/>
                <a:cs typeface="Arial" panose="020B0604020202020204" pitchFamily="34" charset="0"/>
              </a:rPr>
              <a:t>Сумын ИТХ-н 2018 оны 12 дугаар 19-ны өдрийн 11 дүгээр тогтоолоор </a:t>
            </a:r>
            <a:r>
              <a:rPr lang="mn-MN" dirty="0">
                <a:solidFill>
                  <a:schemeClr val="bg1"/>
                </a:solidFill>
                <a:latin typeface="Arial" panose="020B0604020202020204" pitchFamily="34" charset="0"/>
                <a:cs typeface="Arial" panose="020B0604020202020204" pitchFamily="34" charset="0"/>
              </a:rPr>
              <a:t>Баянтал сумын газрын үнэлгээний бүсчлэл, хил </a:t>
            </a:r>
            <a:r>
              <a:rPr lang="mn-MN" dirty="0" smtClean="0">
                <a:solidFill>
                  <a:schemeClr val="bg1"/>
                </a:solidFill>
                <a:latin typeface="Arial" panose="020B0604020202020204" pitchFamily="34" charset="0"/>
                <a:cs typeface="Arial" panose="020B0604020202020204" pitchFamily="34" charset="0"/>
              </a:rPr>
              <a:t>зааг, газрын </a:t>
            </a:r>
            <a:r>
              <a:rPr lang="mn-MN" dirty="0">
                <a:solidFill>
                  <a:schemeClr val="bg1"/>
                </a:solidFill>
                <a:latin typeface="Arial" panose="020B0604020202020204" pitchFamily="34" charset="0"/>
                <a:cs typeface="Arial" panose="020B0604020202020204" pitchFamily="34" charset="0"/>
              </a:rPr>
              <a:t>төлбөрийн хувь хэмжээг шинэчлэн </a:t>
            </a:r>
            <a:r>
              <a:rPr lang="mn-MN" dirty="0" smtClean="0">
                <a:solidFill>
                  <a:schemeClr val="bg1"/>
                </a:solidFill>
                <a:latin typeface="Arial" panose="020B0604020202020204" pitchFamily="34" charset="0"/>
                <a:cs typeface="Arial" panose="020B0604020202020204" pitchFamily="34" charset="0"/>
              </a:rPr>
              <a:t>батлан хууль эрх зүйн яаманд бүртгүүлэн мөрдлөг болгон ажиллаж байна. </a:t>
            </a:r>
            <a:endParaRPr lang="en-US" dirty="0">
              <a:solidFill>
                <a:schemeClr val="bg1"/>
              </a:solidFill>
              <a:latin typeface="Arial" panose="020B0604020202020204" pitchFamily="34" charset="0"/>
              <a:cs typeface="Arial" panose="020B0604020202020204" pitchFamily="34" charset="0"/>
            </a:endParaRPr>
          </a:p>
          <a:p>
            <a:pPr marL="0" indent="0" algn="just">
              <a:buFont typeface="Wingdings 3" panose="05040102010807070707" pitchFamily="18" charset="2"/>
              <a:buNone/>
            </a:pPr>
            <a:r>
              <a:rPr lang="mn-MN" b="1" dirty="0" smtClean="0">
                <a:solidFill>
                  <a:schemeClr val="bg1"/>
                </a:solidFill>
                <a:latin typeface="Arial" panose="020B0604020202020204" pitchFamily="34" charset="0"/>
                <a:cs typeface="Arial" panose="020B0604020202020204" pitchFamily="34" charset="0"/>
              </a:rPr>
              <a:t> </a:t>
            </a:r>
            <a:endParaRPr lang="mn-MN" sz="16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1128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03079" y="442618"/>
            <a:ext cx="8534400" cy="892552"/>
          </a:xfrm>
          <a:prstGeom prst="rect">
            <a:avLst/>
          </a:prstGeom>
        </p:spPr>
        <p:txBody>
          <a:bodyPr wrap="square">
            <a:spAutoFit/>
          </a:bodyPr>
          <a:lstStyle/>
          <a:p>
            <a:pPr lvl="0" algn="ctr" defTabSz="914400" eaLnBrk="0" fontAlgn="base" hangingPunct="0">
              <a:spcBef>
                <a:spcPct val="0"/>
              </a:spcBef>
              <a:spcAft>
                <a:spcPct val="0"/>
              </a:spcAft>
            </a:pPr>
            <a:r>
              <a:rPr lang="en-US" altLang="en-US" sz="1600" b="1" dirty="0">
                <a:solidFill>
                  <a:schemeClr val="bg1"/>
                </a:solidFill>
                <a:latin typeface="Arial" panose="020B0604020202020204" pitchFamily="34" charset="0"/>
              </a:rPr>
              <a:t>БУСАД СУМЫН ТӨВ (ХОТ, ТОСГОН, БУСАД СУУРИНЫ ГАЗАР)-ИЙН ГАЗРЫН ҮНЭЛГЭЭНИЙ ЗЭРЭГЛЭЛ, 1 ГА ГАЗРЫН СУУРЬ ҮНЭЛГЭЭ</a:t>
            </a:r>
            <a:endParaRPr lang="en-US" altLang="en-US" sz="1600" dirty="0">
              <a:solidFill>
                <a:schemeClr val="bg1"/>
              </a:solidFill>
              <a:latin typeface="Arial" panose="020B0604020202020204" pitchFamily="34" charset="0"/>
            </a:endParaRPr>
          </a:p>
          <a:p>
            <a:pPr marL="0" lvl="0" indent="0" algn="ctr" defTabSz="914400" eaLnBrk="0" fontAlgn="base" hangingPunct="0">
              <a:spcBef>
                <a:spcPct val="0"/>
              </a:spcBef>
              <a:spcAft>
                <a:spcPct val="0"/>
              </a:spcAft>
              <a:buNone/>
            </a:pPr>
            <a:r>
              <a:rPr lang="en-US" altLang="en-US" dirty="0">
                <a:latin typeface="Arial" panose="020B0604020202020204" pitchFamily="34" charset="0"/>
              </a:rPr>
              <a:t> </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070213158"/>
              </p:ext>
            </p:extLst>
          </p:nvPr>
        </p:nvGraphicFramePr>
        <p:xfrm>
          <a:off x="1938287" y="1085653"/>
          <a:ext cx="8270238" cy="2615280"/>
        </p:xfrm>
        <a:graphic>
          <a:graphicData uri="http://schemas.openxmlformats.org/drawingml/2006/table">
            <a:tbl>
              <a:tblPr firstRow="1" bandRow="1">
                <a:tableStyleId>{F5AB1C69-6EDB-4FF4-983F-18BD219EF322}</a:tableStyleId>
              </a:tblPr>
              <a:tblGrid>
                <a:gridCol w="626440">
                  <a:extLst>
                    <a:ext uri="{9D8B030D-6E8A-4147-A177-3AD203B41FA5}">
                      <a16:colId xmlns:a16="http://schemas.microsoft.com/office/drawing/2014/main" val="1090012274"/>
                    </a:ext>
                  </a:extLst>
                </a:gridCol>
                <a:gridCol w="4887052">
                  <a:extLst>
                    <a:ext uri="{9D8B030D-6E8A-4147-A177-3AD203B41FA5}">
                      <a16:colId xmlns:a16="http://schemas.microsoft.com/office/drawing/2014/main" val="2671199993"/>
                    </a:ext>
                  </a:extLst>
                </a:gridCol>
                <a:gridCol w="2756746">
                  <a:extLst>
                    <a:ext uri="{9D8B030D-6E8A-4147-A177-3AD203B41FA5}">
                      <a16:colId xmlns:a16="http://schemas.microsoft.com/office/drawing/2014/main" val="837795712"/>
                    </a:ext>
                  </a:extLst>
                </a:gridCol>
              </a:tblGrid>
              <a:tr h="661260">
                <a:tc>
                  <a:txBody>
                    <a:bodyPr/>
                    <a:lstStyle/>
                    <a:p>
                      <a:pPr algn="ctr"/>
                      <a:r>
                        <a:rPr lang="en-US" dirty="0">
                          <a:effectLst/>
                          <a:latin typeface="Arial" panose="020B0604020202020204" pitchFamily="34" charset="0"/>
                          <a:cs typeface="Arial" panose="020B0604020202020204" pitchFamily="34" charset="0"/>
                        </a:rPr>
                        <a:t>№</a:t>
                      </a:r>
                      <a:endParaRPr lang="en-US" dirty="0">
                        <a:solidFill>
                          <a:schemeClr val="bg1"/>
                        </a:solidFill>
                        <a:effectLst/>
                        <a:latin typeface="Arial" panose="020B0604020202020204" pitchFamily="34" charset="0"/>
                        <a:cs typeface="Arial" panose="020B0604020202020204" pitchFamily="34" charset="0"/>
                      </a:endParaRPr>
                    </a:p>
                  </a:txBody>
                  <a:tcPr marL="9525" marR="9525" marT="9525" marB="9525"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mn-MN" dirty="0" smtClean="0">
                          <a:effectLst/>
                          <a:latin typeface="Arial" panose="020B0604020202020204" pitchFamily="34" charset="0"/>
                          <a:cs typeface="Arial" panose="020B0604020202020204" pitchFamily="34" charset="0"/>
                        </a:rPr>
                        <a:t>Газар ашиглах зориулалт</a:t>
                      </a:r>
                    </a:p>
                    <a:p>
                      <a:endParaRPr lang="en-US"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mn-MN" dirty="0" smtClean="0">
                          <a:effectLst/>
                          <a:latin typeface="Arial" panose="020B0604020202020204" pitchFamily="34" charset="0"/>
                          <a:cs typeface="Arial" panose="020B0604020202020204" pitchFamily="34" charset="0"/>
                        </a:rPr>
                        <a:t>Суурь үнэлгээ (сая.төг)</a:t>
                      </a:r>
                    </a:p>
                    <a:p>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29976389"/>
                  </a:ext>
                </a:extLst>
              </a:tr>
              <a:tr h="425220">
                <a:tc>
                  <a:txBody>
                    <a:bodyPr/>
                    <a:lstStyle/>
                    <a:p>
                      <a:pPr algn="ctr"/>
                      <a:r>
                        <a:rPr lang="en-US" dirty="0">
                          <a:effectLst/>
                          <a:latin typeface="Arial" panose="020B0604020202020204" pitchFamily="34" charset="0"/>
                          <a:cs typeface="Arial" panose="020B0604020202020204" pitchFamily="34" charset="0"/>
                        </a:rPr>
                        <a:t>1.</a:t>
                      </a:r>
                      <a:endParaRPr lang="en-US" dirty="0">
                        <a:solidFill>
                          <a:schemeClr val="bg1"/>
                        </a:solidFill>
                        <a:effectLst/>
                        <a:latin typeface="Arial" panose="020B0604020202020204" pitchFamily="34" charset="0"/>
                        <a:cs typeface="Arial" panose="020B0604020202020204" pitchFamily="34" charset="0"/>
                      </a:endParaRPr>
                    </a:p>
                  </a:txBody>
                  <a:tcPr marL="9525" marR="9525" marT="9525" marB="9525" anchor="ctr"/>
                </a:tc>
                <a:tc>
                  <a:txBody>
                    <a:bodyPr/>
                    <a:lstStyle/>
                    <a:p>
                      <a:r>
                        <a:rPr lang="mn-MN" dirty="0">
                          <a:effectLst/>
                          <a:latin typeface="Arial" panose="020B0604020202020204" pitchFamily="34" charset="0"/>
                          <a:cs typeface="Arial" panose="020B0604020202020204" pitchFamily="34" charset="0"/>
                        </a:rPr>
                        <a:t>Гэр бүлийн хэрэгцээний</a:t>
                      </a:r>
                      <a:endParaRPr lang="mn-MN" dirty="0">
                        <a:solidFill>
                          <a:schemeClr val="bg1"/>
                        </a:solidFill>
                        <a:effectLst/>
                        <a:latin typeface="Arial" panose="020B0604020202020204" pitchFamily="34" charset="0"/>
                        <a:cs typeface="Arial" panose="020B0604020202020204" pitchFamily="34" charset="0"/>
                      </a:endParaRPr>
                    </a:p>
                  </a:txBody>
                  <a:tcPr marL="9525" marR="9525" marT="9525" marB="9525" anchor="ctr"/>
                </a:tc>
                <a:tc>
                  <a:txBody>
                    <a:bodyPr/>
                    <a:lstStyle/>
                    <a:p>
                      <a:pPr algn="ctr"/>
                      <a:r>
                        <a:rPr lang="en-US" dirty="0">
                          <a:effectLst/>
                          <a:latin typeface="Arial" panose="020B0604020202020204" pitchFamily="34" charset="0"/>
                          <a:cs typeface="Arial" panose="020B0604020202020204" pitchFamily="34" charset="0"/>
                        </a:rPr>
                        <a:t>14.0</a:t>
                      </a:r>
                      <a:endParaRPr lang="en-US" dirty="0">
                        <a:solidFill>
                          <a:schemeClr val="bg1"/>
                        </a:solidFill>
                        <a:effectLst/>
                        <a:latin typeface="Arial" panose="020B06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953697653"/>
                  </a:ext>
                </a:extLst>
              </a:tr>
              <a:tr h="425220">
                <a:tc>
                  <a:txBody>
                    <a:bodyPr/>
                    <a:lstStyle/>
                    <a:p>
                      <a:pPr algn="ctr"/>
                      <a:r>
                        <a:rPr lang="en-US" dirty="0">
                          <a:effectLst/>
                          <a:latin typeface="Arial" panose="020B0604020202020204" pitchFamily="34" charset="0"/>
                          <a:cs typeface="Arial" panose="020B0604020202020204" pitchFamily="34" charset="0"/>
                        </a:rPr>
                        <a:t>2.</a:t>
                      </a:r>
                      <a:endParaRPr lang="en-US" dirty="0">
                        <a:solidFill>
                          <a:schemeClr val="bg1"/>
                        </a:solidFill>
                        <a:effectLst/>
                        <a:latin typeface="Arial" panose="020B0604020202020204" pitchFamily="34" charset="0"/>
                        <a:cs typeface="Arial" panose="020B0604020202020204" pitchFamily="34" charset="0"/>
                      </a:endParaRPr>
                    </a:p>
                  </a:txBody>
                  <a:tcPr marL="9525" marR="9525" marT="9525" marB="9525" anchor="ctr"/>
                </a:tc>
                <a:tc>
                  <a:txBody>
                    <a:bodyPr/>
                    <a:lstStyle/>
                    <a:p>
                      <a:r>
                        <a:rPr lang="mn-MN" dirty="0">
                          <a:effectLst/>
                          <a:latin typeface="Arial" panose="020B0604020202020204" pitchFamily="34" charset="0"/>
                          <a:cs typeface="Arial" panose="020B0604020202020204" pitchFamily="34" charset="0"/>
                        </a:rPr>
                        <a:t>Худалдаа, бүх төрлийн үйлчилгээний</a:t>
                      </a:r>
                      <a:endParaRPr lang="mn-MN" dirty="0">
                        <a:solidFill>
                          <a:schemeClr val="bg1"/>
                        </a:solidFill>
                        <a:effectLst/>
                        <a:latin typeface="Arial" panose="020B0604020202020204" pitchFamily="34" charset="0"/>
                        <a:cs typeface="Arial" panose="020B0604020202020204" pitchFamily="34" charset="0"/>
                      </a:endParaRPr>
                    </a:p>
                  </a:txBody>
                  <a:tcPr marL="9525" marR="9525" marT="9525" marB="9525" anchor="ctr"/>
                </a:tc>
                <a:tc>
                  <a:txBody>
                    <a:bodyPr/>
                    <a:lstStyle/>
                    <a:p>
                      <a:pPr algn="ctr"/>
                      <a:r>
                        <a:rPr lang="en-US" dirty="0">
                          <a:effectLst/>
                          <a:latin typeface="Arial" panose="020B0604020202020204" pitchFamily="34" charset="0"/>
                          <a:cs typeface="Arial" panose="020B0604020202020204" pitchFamily="34" charset="0"/>
                        </a:rPr>
                        <a:t>20.0</a:t>
                      </a:r>
                      <a:endParaRPr lang="en-US" dirty="0">
                        <a:solidFill>
                          <a:schemeClr val="bg1"/>
                        </a:solidFill>
                        <a:effectLst/>
                        <a:latin typeface="Arial" panose="020B06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4251823847"/>
                  </a:ext>
                </a:extLst>
              </a:tr>
              <a:tr h="425220">
                <a:tc>
                  <a:txBody>
                    <a:bodyPr/>
                    <a:lstStyle/>
                    <a:p>
                      <a:pPr algn="ctr"/>
                      <a:r>
                        <a:rPr lang="en-US" dirty="0">
                          <a:effectLst/>
                          <a:latin typeface="Arial" panose="020B0604020202020204" pitchFamily="34" charset="0"/>
                          <a:cs typeface="Arial" panose="020B0604020202020204" pitchFamily="34" charset="0"/>
                        </a:rPr>
                        <a:t>3.</a:t>
                      </a:r>
                      <a:endParaRPr lang="en-US" dirty="0">
                        <a:solidFill>
                          <a:schemeClr val="bg1"/>
                        </a:solidFill>
                        <a:effectLst/>
                        <a:latin typeface="Arial" panose="020B0604020202020204" pitchFamily="34" charset="0"/>
                        <a:cs typeface="Arial" panose="020B0604020202020204" pitchFamily="34" charset="0"/>
                      </a:endParaRPr>
                    </a:p>
                  </a:txBody>
                  <a:tcPr marL="9525" marR="9525" marT="9525" marB="9525" anchor="ctr"/>
                </a:tc>
                <a:tc>
                  <a:txBody>
                    <a:bodyPr/>
                    <a:lstStyle/>
                    <a:p>
                      <a:r>
                        <a:rPr lang="mn-MN" dirty="0">
                          <a:effectLst/>
                          <a:latin typeface="Arial" panose="020B0604020202020204" pitchFamily="34" charset="0"/>
                          <a:cs typeface="Arial" panose="020B0604020202020204" pitchFamily="34" charset="0"/>
                        </a:rPr>
                        <a:t>ХАА-гаас бусад үйлдвэрлэл</a:t>
                      </a:r>
                      <a:endParaRPr lang="mn-MN" dirty="0">
                        <a:solidFill>
                          <a:schemeClr val="bg1"/>
                        </a:solidFill>
                        <a:effectLst/>
                        <a:latin typeface="Arial" panose="020B0604020202020204" pitchFamily="34" charset="0"/>
                        <a:cs typeface="Arial" panose="020B0604020202020204" pitchFamily="34" charset="0"/>
                      </a:endParaRPr>
                    </a:p>
                  </a:txBody>
                  <a:tcPr marL="9525" marR="9525" marT="9525" marB="9525" anchor="ctr"/>
                </a:tc>
                <a:tc>
                  <a:txBody>
                    <a:bodyPr/>
                    <a:lstStyle/>
                    <a:p>
                      <a:pPr algn="ctr"/>
                      <a:r>
                        <a:rPr lang="en-US" dirty="0">
                          <a:effectLst/>
                          <a:latin typeface="Arial" panose="020B0604020202020204" pitchFamily="34" charset="0"/>
                          <a:cs typeface="Arial" panose="020B0604020202020204" pitchFamily="34" charset="0"/>
                        </a:rPr>
                        <a:t>16.0</a:t>
                      </a:r>
                      <a:endParaRPr lang="en-US" dirty="0">
                        <a:solidFill>
                          <a:schemeClr val="bg1"/>
                        </a:solidFill>
                        <a:effectLst/>
                        <a:latin typeface="Arial" panose="020B06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134191546"/>
                  </a:ext>
                </a:extLst>
              </a:tr>
              <a:tr h="425220">
                <a:tc>
                  <a:txBody>
                    <a:bodyPr/>
                    <a:lstStyle/>
                    <a:p>
                      <a:pPr algn="ctr"/>
                      <a:r>
                        <a:rPr lang="en-US" dirty="0">
                          <a:effectLst/>
                          <a:latin typeface="Arial" panose="020B0604020202020204" pitchFamily="34" charset="0"/>
                          <a:cs typeface="Arial" panose="020B0604020202020204" pitchFamily="34" charset="0"/>
                        </a:rPr>
                        <a:t>4.</a:t>
                      </a:r>
                      <a:endParaRPr lang="en-US" dirty="0">
                        <a:solidFill>
                          <a:schemeClr val="bg1"/>
                        </a:solidFill>
                        <a:effectLst/>
                        <a:latin typeface="Arial" panose="020B0604020202020204" pitchFamily="34" charset="0"/>
                        <a:cs typeface="Arial" panose="020B0604020202020204" pitchFamily="34" charset="0"/>
                      </a:endParaRPr>
                    </a:p>
                  </a:txBody>
                  <a:tcPr marL="9525" marR="9525" marT="9525" marB="9525" anchor="ctr"/>
                </a:tc>
                <a:tc>
                  <a:txBody>
                    <a:bodyPr/>
                    <a:lstStyle/>
                    <a:p>
                      <a:r>
                        <a:rPr lang="mn-MN" dirty="0">
                          <a:effectLst/>
                          <a:latin typeface="Arial" panose="020B0604020202020204" pitchFamily="34" charset="0"/>
                          <a:cs typeface="Arial" panose="020B0604020202020204" pitchFamily="34" charset="0"/>
                        </a:rPr>
                        <a:t>ХАА-н үйлдвэрлэл</a:t>
                      </a:r>
                      <a:endParaRPr lang="mn-MN" dirty="0">
                        <a:solidFill>
                          <a:schemeClr val="bg1"/>
                        </a:solidFill>
                        <a:effectLst/>
                        <a:latin typeface="Arial" panose="020B0604020202020204" pitchFamily="34" charset="0"/>
                        <a:cs typeface="Arial" panose="020B0604020202020204" pitchFamily="34" charset="0"/>
                      </a:endParaRPr>
                    </a:p>
                  </a:txBody>
                  <a:tcPr marL="9525" marR="9525" marT="9525" marB="9525" anchor="ctr"/>
                </a:tc>
                <a:tc>
                  <a:txBody>
                    <a:bodyPr/>
                    <a:lstStyle/>
                    <a:p>
                      <a:pPr algn="ctr"/>
                      <a:r>
                        <a:rPr lang="en-US" dirty="0">
                          <a:effectLst/>
                          <a:latin typeface="Arial" panose="020B0604020202020204" pitchFamily="34" charset="0"/>
                          <a:cs typeface="Arial" panose="020B0604020202020204" pitchFamily="34" charset="0"/>
                        </a:rPr>
                        <a:t>12.0</a:t>
                      </a:r>
                      <a:endParaRPr lang="en-US" dirty="0">
                        <a:solidFill>
                          <a:schemeClr val="bg1"/>
                        </a:solidFill>
                        <a:effectLst/>
                        <a:latin typeface="Arial" panose="020B06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134881606"/>
                  </a:ext>
                </a:extLst>
              </a:tr>
            </a:tbl>
          </a:graphicData>
        </a:graphic>
      </p:graphicFrame>
      <p:sp>
        <p:nvSpPr>
          <p:cNvPr id="7" name="Rectangle 6"/>
          <p:cNvSpPr/>
          <p:nvPr/>
        </p:nvSpPr>
        <p:spPr>
          <a:xfrm>
            <a:off x="363793" y="3813757"/>
            <a:ext cx="7143135" cy="923330"/>
          </a:xfrm>
          <a:prstGeom prst="rect">
            <a:avLst/>
          </a:prstGeom>
        </p:spPr>
        <p:txBody>
          <a:bodyPr wrap="square">
            <a:spAutoFit/>
          </a:bodyPr>
          <a:lstStyle/>
          <a:p>
            <a:r>
              <a:rPr lang="mn-MN" dirty="0">
                <a:solidFill>
                  <a:schemeClr val="bg1"/>
                </a:solidFill>
                <a:latin typeface="Arial" panose="020B0604020202020204" pitchFamily="34" charset="0"/>
                <a:cs typeface="Arial" panose="020B0604020202020204" pitchFamily="34" charset="0"/>
              </a:rPr>
              <a:t>Сумын ХАА-н </a:t>
            </a:r>
            <a:r>
              <a:rPr lang="mn-MN" dirty="0" smtClean="0">
                <a:solidFill>
                  <a:schemeClr val="bg1"/>
                </a:solidFill>
                <a:latin typeface="Arial" panose="020B0604020202020204" pitchFamily="34" charset="0"/>
                <a:cs typeface="Arial" panose="020B0604020202020204" pitchFamily="34" charset="0"/>
              </a:rPr>
              <a:t>үйлдвэрлэлийн газрын 1 га газрын газрын төлбөрийн хувь </a:t>
            </a:r>
            <a:r>
              <a:rPr lang="mn-MN" dirty="0">
                <a:solidFill>
                  <a:schemeClr val="bg1"/>
                </a:solidFill>
                <a:latin typeface="Arial" panose="020B0604020202020204" pitchFamily="34" charset="0"/>
                <a:cs typeface="Arial" panose="020B0604020202020204" pitchFamily="34" charset="0"/>
              </a:rPr>
              <a:t>хэмжээ нь 1-р бүсд </a:t>
            </a:r>
            <a:r>
              <a:rPr lang="mn-MN" dirty="0" smtClean="0">
                <a:solidFill>
                  <a:schemeClr val="bg1"/>
                </a:solidFill>
                <a:latin typeface="Arial" panose="020B0604020202020204" pitchFamily="34" charset="0"/>
                <a:cs typeface="Arial" panose="020B0604020202020204" pitchFamily="34" charset="0"/>
              </a:rPr>
              <a:t>0,6, </a:t>
            </a:r>
            <a:r>
              <a:rPr lang="mn-MN" dirty="0">
                <a:solidFill>
                  <a:schemeClr val="bg1"/>
                </a:solidFill>
                <a:latin typeface="Arial" panose="020B0604020202020204" pitchFamily="34" charset="0"/>
                <a:cs typeface="Arial" panose="020B0604020202020204" pitchFamily="34" charset="0"/>
              </a:rPr>
              <a:t>2-р </a:t>
            </a:r>
            <a:r>
              <a:rPr lang="mn-MN" u="sng" dirty="0">
                <a:solidFill>
                  <a:schemeClr val="bg1"/>
                </a:solidFill>
                <a:latin typeface="Arial" panose="020B0604020202020204" pitchFamily="34" charset="0"/>
                <a:cs typeface="Arial" panose="020B0604020202020204" pitchFamily="34" charset="0"/>
              </a:rPr>
              <a:t>бүсд </a:t>
            </a:r>
            <a:r>
              <a:rPr lang="mn-MN" u="sng" dirty="0" smtClean="0">
                <a:solidFill>
                  <a:schemeClr val="bg1"/>
                </a:solidFill>
                <a:latin typeface="Arial" panose="020B0604020202020204" pitchFamily="34" charset="0"/>
                <a:cs typeface="Arial" panose="020B0604020202020204" pitchFamily="34" charset="0"/>
              </a:rPr>
              <a:t>0,5 </a:t>
            </a:r>
            <a:r>
              <a:rPr lang="mn-MN" u="sng" dirty="0">
                <a:solidFill>
                  <a:schemeClr val="bg1"/>
                </a:solidFill>
                <a:latin typeface="Arial" panose="020B0604020202020204" pitchFamily="34" charset="0"/>
                <a:cs typeface="Arial" panose="020B0604020202020204" pitchFamily="34" charset="0"/>
              </a:rPr>
              <a:t>байхаар </a:t>
            </a:r>
            <a:r>
              <a:rPr lang="mn-MN" dirty="0">
                <a:solidFill>
                  <a:schemeClr val="bg1"/>
                </a:solidFill>
                <a:latin typeface="Arial" panose="020B0604020202020204" pitchFamily="34" charset="0"/>
                <a:cs typeface="Arial" panose="020B0604020202020204" pitchFamily="34" charset="0"/>
              </a:rPr>
              <a:t>батлагдсан байна.</a:t>
            </a:r>
            <a:endParaRPr lang="en-US" dirty="0">
              <a:solidFill>
                <a:schemeClr val="bg1"/>
              </a:solidFill>
              <a:latin typeface="Arial" panose="020B0604020202020204" pitchFamily="34" charset="0"/>
              <a:cs typeface="Arial" panose="020B0604020202020204" pitchFamily="34" charset="0"/>
            </a:endParaRPr>
          </a:p>
        </p:txBody>
      </p:sp>
      <p:sp>
        <p:nvSpPr>
          <p:cNvPr id="8" name="Rectangle 7"/>
          <p:cNvSpPr/>
          <p:nvPr/>
        </p:nvSpPr>
        <p:spPr>
          <a:xfrm>
            <a:off x="604684" y="4864424"/>
            <a:ext cx="10781070" cy="1200329"/>
          </a:xfrm>
          <a:prstGeom prst="rect">
            <a:avLst/>
          </a:prstGeom>
        </p:spPr>
        <p:txBody>
          <a:bodyPr wrap="square">
            <a:spAutoFit/>
          </a:bodyPr>
          <a:lstStyle/>
          <a:p>
            <a:r>
              <a:rPr lang="mn-MN" i="1" dirty="0" smtClean="0">
                <a:solidFill>
                  <a:schemeClr val="bg1"/>
                </a:solidFill>
                <a:latin typeface="Arial" panose="020B0604020202020204" pitchFamily="34" charset="0"/>
                <a:cs typeface="Arial" panose="020B0604020202020204" pitchFamily="34" charset="0"/>
              </a:rPr>
              <a:t>Жишээ 1: Иргэн </a:t>
            </a:r>
            <a:r>
              <a:rPr lang="mn-MN" i="1" dirty="0">
                <a:solidFill>
                  <a:schemeClr val="bg1"/>
                </a:solidFill>
                <a:latin typeface="Arial" panose="020B0604020202020204" pitchFamily="34" charset="0"/>
                <a:cs typeface="Arial" panose="020B0604020202020204" pitchFamily="34" charset="0"/>
              </a:rPr>
              <a:t>Б хаваржааны 700м2  газартай ба үүний газрын төлбөрийг тооцож ногдуулая</a:t>
            </a:r>
            <a:r>
              <a:rPr lang="mn-MN" i="1" dirty="0" smtClean="0">
                <a:solidFill>
                  <a:schemeClr val="bg1"/>
                </a:solidFill>
                <a:latin typeface="Arial" panose="020B0604020202020204" pitchFamily="34" charset="0"/>
                <a:cs typeface="Arial" panose="020B0604020202020204" pitchFamily="34" charset="0"/>
              </a:rPr>
              <a:t>. 1-р бүсд </a:t>
            </a:r>
            <a:endParaRPr lang="mn-MN" i="1" dirty="0">
              <a:solidFill>
                <a:schemeClr val="bg1"/>
              </a:solidFill>
              <a:latin typeface="Arial" panose="020B0604020202020204" pitchFamily="34" charset="0"/>
              <a:cs typeface="Arial" panose="020B0604020202020204" pitchFamily="34" charset="0"/>
            </a:endParaRPr>
          </a:p>
          <a:p>
            <a:r>
              <a:rPr lang="mn-MN" i="1" dirty="0">
                <a:solidFill>
                  <a:schemeClr val="bg1"/>
                </a:solidFill>
                <a:latin typeface="Arial" panose="020B0604020202020204" pitchFamily="34" charset="0"/>
                <a:cs typeface="Arial" panose="020B0604020202020204" pitchFamily="34" charset="0"/>
              </a:rPr>
              <a:t>Суурь үнэ 12,000,000 сая.төг * 0,6%</a:t>
            </a:r>
            <a:r>
              <a:rPr lang="en-US" i="1" dirty="0">
                <a:solidFill>
                  <a:schemeClr val="bg1"/>
                </a:solidFill>
                <a:latin typeface="Arial" panose="020B0604020202020204" pitchFamily="34" charset="0"/>
                <a:cs typeface="Arial" panose="020B0604020202020204" pitchFamily="34" charset="0"/>
              </a:rPr>
              <a:t>=</a:t>
            </a:r>
            <a:r>
              <a:rPr lang="mn-MN" i="1" dirty="0">
                <a:solidFill>
                  <a:schemeClr val="bg1"/>
                </a:solidFill>
                <a:latin typeface="Arial" panose="020B0604020202020204" pitchFamily="34" charset="0"/>
                <a:cs typeface="Arial" panose="020B0604020202020204" pitchFamily="34" charset="0"/>
              </a:rPr>
              <a:t>72000 /1га газрын үнэ/ </a:t>
            </a:r>
          </a:p>
          <a:p>
            <a:r>
              <a:rPr lang="mn-MN" i="1" dirty="0" smtClean="0">
                <a:solidFill>
                  <a:schemeClr val="bg1"/>
                </a:solidFill>
                <a:latin typeface="Arial" panose="020B0604020202020204" pitchFamily="34" charset="0"/>
                <a:cs typeface="Arial" panose="020B0604020202020204" pitchFamily="34" charset="0"/>
              </a:rPr>
              <a:t>72000</a:t>
            </a:r>
            <a:r>
              <a:rPr lang="mn-MN" dirty="0">
                <a:solidFill>
                  <a:schemeClr val="bg1"/>
                </a:solidFill>
                <a:latin typeface="Arial" panose="020B0604020202020204" pitchFamily="34" charset="0"/>
                <a:cs typeface="Arial" panose="020B0604020202020204" pitchFamily="34" charset="0"/>
              </a:rPr>
              <a:t>÷</a:t>
            </a:r>
            <a:r>
              <a:rPr lang="mn-MN" i="1" dirty="0" smtClean="0">
                <a:solidFill>
                  <a:schemeClr val="bg1"/>
                </a:solidFill>
                <a:latin typeface="Arial" panose="020B0604020202020204" pitchFamily="34" charset="0"/>
                <a:cs typeface="Arial" panose="020B0604020202020204" pitchFamily="34" charset="0"/>
              </a:rPr>
              <a:t>10000</a:t>
            </a:r>
            <a:r>
              <a:rPr lang="en-US" i="1" dirty="0">
                <a:solidFill>
                  <a:schemeClr val="bg1"/>
                </a:solidFill>
                <a:latin typeface="Arial" panose="020B0604020202020204" pitchFamily="34" charset="0"/>
                <a:cs typeface="Arial" panose="020B0604020202020204" pitchFamily="34" charset="0"/>
              </a:rPr>
              <a:t>=</a:t>
            </a:r>
            <a:r>
              <a:rPr lang="mn-MN" i="1" dirty="0">
                <a:solidFill>
                  <a:schemeClr val="bg1"/>
                </a:solidFill>
                <a:latin typeface="Arial" panose="020B0604020202020204" pitchFamily="34" charset="0"/>
                <a:cs typeface="Arial" panose="020B0604020202020204" pitchFamily="34" charset="0"/>
              </a:rPr>
              <a:t> 7.2 төг / 1 м2 газрын үнэ  * 700 </a:t>
            </a:r>
            <a:r>
              <a:rPr lang="en-US" i="1" dirty="0">
                <a:solidFill>
                  <a:schemeClr val="bg1"/>
                </a:solidFill>
                <a:latin typeface="Arial" panose="020B0604020202020204" pitchFamily="34" charset="0"/>
                <a:cs typeface="Arial" panose="020B0604020202020204" pitchFamily="34" charset="0"/>
              </a:rPr>
              <a:t>=</a:t>
            </a:r>
            <a:r>
              <a:rPr lang="mn-MN" i="1" dirty="0">
                <a:solidFill>
                  <a:schemeClr val="bg1"/>
                </a:solidFill>
                <a:latin typeface="Arial" panose="020B0604020202020204" pitchFamily="34" charset="0"/>
                <a:cs typeface="Arial" panose="020B0604020202020204" pitchFamily="34" charset="0"/>
              </a:rPr>
              <a:t> 5040 төг / газрын төлбөр/</a:t>
            </a:r>
          </a:p>
        </p:txBody>
      </p:sp>
    </p:spTree>
    <p:extLst>
      <p:ext uri="{BB962C8B-B14F-4D97-AF65-F5344CB8AC3E}">
        <p14:creationId xmlns:p14="http://schemas.microsoft.com/office/powerpoint/2010/main" val="3521671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51478" y="556770"/>
            <a:ext cx="10834277" cy="707886"/>
          </a:xfrm>
          <a:prstGeom prst="rect">
            <a:avLst/>
          </a:prstGeom>
        </p:spPr>
        <p:txBody>
          <a:bodyPr wrap="square">
            <a:spAutoFit/>
          </a:bodyPr>
          <a:lstStyle/>
          <a:p>
            <a:r>
              <a:rPr lang="mn-MN" dirty="0">
                <a:solidFill>
                  <a:schemeClr val="bg1"/>
                </a:solidFill>
                <a:latin typeface="Arial" panose="020B0604020202020204" pitchFamily="34" charset="0"/>
                <a:cs typeface="Arial" panose="020B0604020202020204" pitchFamily="34" charset="0"/>
              </a:rPr>
              <a:t>Сумын </a:t>
            </a:r>
            <a:r>
              <a:rPr lang="mn-MN" dirty="0" smtClean="0">
                <a:solidFill>
                  <a:schemeClr val="bg1"/>
                </a:solidFill>
                <a:latin typeface="Arial" panose="020B0604020202020204" pitchFamily="34" charset="0"/>
                <a:cs typeface="Arial" panose="020B0604020202020204" pitchFamily="34" charset="0"/>
              </a:rPr>
              <a:t>ХАА-гаас бусад үйлдвэрлэлийн газрын 1 га газрын газрын төлбөрийн хувь </a:t>
            </a:r>
            <a:r>
              <a:rPr lang="mn-MN" dirty="0">
                <a:solidFill>
                  <a:schemeClr val="bg1"/>
                </a:solidFill>
                <a:latin typeface="Arial" panose="020B0604020202020204" pitchFamily="34" charset="0"/>
                <a:cs typeface="Arial" panose="020B0604020202020204" pitchFamily="34" charset="0"/>
              </a:rPr>
              <a:t>хэмжээ нь 1-р бүсд </a:t>
            </a:r>
            <a:r>
              <a:rPr lang="mn-MN" dirty="0" smtClean="0">
                <a:solidFill>
                  <a:schemeClr val="bg1"/>
                </a:solidFill>
                <a:latin typeface="Arial" panose="020B0604020202020204" pitchFamily="34" charset="0"/>
                <a:cs typeface="Arial" panose="020B0604020202020204" pitchFamily="34" charset="0"/>
              </a:rPr>
              <a:t>1 , </a:t>
            </a:r>
            <a:r>
              <a:rPr lang="mn-MN" dirty="0">
                <a:solidFill>
                  <a:schemeClr val="bg1"/>
                </a:solidFill>
                <a:latin typeface="Arial" panose="020B0604020202020204" pitchFamily="34" charset="0"/>
                <a:cs typeface="Arial" panose="020B0604020202020204" pitchFamily="34" charset="0"/>
              </a:rPr>
              <a:t>2-р </a:t>
            </a:r>
            <a:r>
              <a:rPr lang="mn-MN" u="sng" dirty="0">
                <a:solidFill>
                  <a:schemeClr val="bg1"/>
                </a:solidFill>
                <a:latin typeface="Arial" panose="020B0604020202020204" pitchFamily="34" charset="0"/>
                <a:cs typeface="Arial" panose="020B0604020202020204" pitchFamily="34" charset="0"/>
              </a:rPr>
              <a:t>бүсд </a:t>
            </a:r>
            <a:r>
              <a:rPr lang="mn-MN" u="sng" dirty="0" smtClean="0">
                <a:solidFill>
                  <a:schemeClr val="bg1"/>
                </a:solidFill>
                <a:latin typeface="Arial" panose="020B0604020202020204" pitchFamily="34" charset="0"/>
                <a:cs typeface="Arial" panose="020B0604020202020204" pitchFamily="34" charset="0"/>
              </a:rPr>
              <a:t>0,9 </a:t>
            </a:r>
            <a:r>
              <a:rPr lang="mn-MN" u="sng" dirty="0">
                <a:solidFill>
                  <a:schemeClr val="bg1"/>
                </a:solidFill>
                <a:latin typeface="Arial" panose="020B0604020202020204" pitchFamily="34" charset="0"/>
                <a:cs typeface="Arial" panose="020B0604020202020204" pitchFamily="34" charset="0"/>
              </a:rPr>
              <a:t>байхаар </a:t>
            </a:r>
            <a:r>
              <a:rPr lang="mn-MN" dirty="0">
                <a:solidFill>
                  <a:schemeClr val="bg1"/>
                </a:solidFill>
                <a:latin typeface="Arial" panose="020B0604020202020204" pitchFamily="34" charset="0"/>
                <a:cs typeface="Arial" panose="020B0604020202020204" pitchFamily="34" charset="0"/>
              </a:rPr>
              <a:t>батлагдсан байна.</a:t>
            </a:r>
            <a:endParaRPr lang="en-US" dirty="0">
              <a:solidFill>
                <a:schemeClr val="bg1"/>
              </a:solidFill>
              <a:latin typeface="Arial" panose="020B0604020202020204" pitchFamily="34" charset="0"/>
              <a:cs typeface="Arial" panose="020B0604020202020204" pitchFamily="34" charset="0"/>
            </a:endParaRPr>
          </a:p>
        </p:txBody>
      </p:sp>
      <p:sp>
        <p:nvSpPr>
          <p:cNvPr id="5" name="Rectangle 4"/>
          <p:cNvSpPr/>
          <p:nvPr/>
        </p:nvSpPr>
        <p:spPr>
          <a:xfrm>
            <a:off x="1174955" y="1557931"/>
            <a:ext cx="10210800" cy="1477328"/>
          </a:xfrm>
          <a:prstGeom prst="rect">
            <a:avLst/>
          </a:prstGeom>
        </p:spPr>
        <p:txBody>
          <a:bodyPr wrap="square">
            <a:spAutoFit/>
          </a:bodyPr>
          <a:lstStyle/>
          <a:p>
            <a:r>
              <a:rPr lang="mn-MN" dirty="0">
                <a:solidFill>
                  <a:schemeClr val="bg1"/>
                </a:solidFill>
                <a:latin typeface="Arial" panose="020B0604020202020204" pitchFamily="34" charset="0"/>
                <a:cs typeface="Arial" panose="020B0604020202020204" pitchFamily="34" charset="0"/>
              </a:rPr>
              <a:t>Жишээ 2: А ХХК – нь суманд 24га үйлдвэрийн газартай ба үүний жилийн газрын төлбөрийг тооцож ногдуулая. </a:t>
            </a:r>
            <a:r>
              <a:rPr lang="mn-MN" dirty="0" smtClean="0">
                <a:solidFill>
                  <a:schemeClr val="bg1"/>
                </a:solidFill>
                <a:latin typeface="Arial" panose="020B0604020202020204" pitchFamily="34" charset="0"/>
                <a:cs typeface="Arial" panose="020B0604020202020204" pitchFamily="34" charset="0"/>
              </a:rPr>
              <a:t>1-р бүсд </a:t>
            </a:r>
            <a:endParaRPr lang="mn-MN" dirty="0">
              <a:solidFill>
                <a:schemeClr val="bg1"/>
              </a:solidFill>
              <a:latin typeface="Arial" panose="020B0604020202020204" pitchFamily="34" charset="0"/>
              <a:cs typeface="Arial" panose="020B0604020202020204" pitchFamily="34" charset="0"/>
            </a:endParaRPr>
          </a:p>
          <a:p>
            <a:r>
              <a:rPr lang="mn-MN" dirty="0">
                <a:solidFill>
                  <a:schemeClr val="bg1"/>
                </a:solidFill>
                <a:latin typeface="Arial" panose="020B0604020202020204" pitchFamily="34" charset="0"/>
                <a:cs typeface="Arial" panose="020B0604020202020204" pitchFamily="34" charset="0"/>
              </a:rPr>
              <a:t>Суурь үнэ 16,000,000 * 1% </a:t>
            </a:r>
            <a:r>
              <a:rPr lang="en-US" dirty="0">
                <a:solidFill>
                  <a:schemeClr val="bg1"/>
                </a:solidFill>
                <a:latin typeface="Arial" panose="020B0604020202020204" pitchFamily="34" charset="0"/>
                <a:cs typeface="Arial" panose="020B0604020202020204" pitchFamily="34" charset="0"/>
              </a:rPr>
              <a:t>=</a:t>
            </a:r>
            <a:r>
              <a:rPr lang="mn-MN" dirty="0">
                <a:solidFill>
                  <a:schemeClr val="bg1"/>
                </a:solidFill>
                <a:latin typeface="Arial" panose="020B0604020202020204" pitchFamily="34" charset="0"/>
                <a:cs typeface="Arial" panose="020B0604020202020204" pitchFamily="34" charset="0"/>
              </a:rPr>
              <a:t> 160000 мян,төг /1га газрын үнэ/ </a:t>
            </a:r>
          </a:p>
          <a:p>
            <a:r>
              <a:rPr lang="mn-MN" dirty="0">
                <a:solidFill>
                  <a:schemeClr val="bg1"/>
                </a:solidFill>
                <a:latin typeface="Arial" panose="020B0604020202020204" pitchFamily="34" charset="0"/>
                <a:cs typeface="Arial" panose="020B0604020202020204" pitchFamily="34" charset="0"/>
              </a:rPr>
              <a:t>160000÷10000 </a:t>
            </a:r>
            <a:r>
              <a:rPr lang="en-US" dirty="0">
                <a:solidFill>
                  <a:schemeClr val="bg1"/>
                </a:solidFill>
                <a:latin typeface="Arial" panose="020B0604020202020204" pitchFamily="34" charset="0"/>
                <a:cs typeface="Arial" panose="020B0604020202020204" pitchFamily="34" charset="0"/>
              </a:rPr>
              <a:t>= 16 </a:t>
            </a:r>
            <a:r>
              <a:rPr lang="mn-MN" dirty="0">
                <a:solidFill>
                  <a:schemeClr val="bg1"/>
                </a:solidFill>
                <a:latin typeface="Arial" panose="020B0604020202020204" pitchFamily="34" charset="0"/>
                <a:cs typeface="Arial" panose="020B0604020202020204" pitchFamily="34" charset="0"/>
              </a:rPr>
              <a:t>төг / 1 м2 газрын үнэ/ </a:t>
            </a:r>
          </a:p>
          <a:p>
            <a:r>
              <a:rPr lang="mn-MN" dirty="0">
                <a:solidFill>
                  <a:schemeClr val="bg1"/>
                </a:solidFill>
                <a:latin typeface="Arial" panose="020B0604020202020204" pitchFamily="34" charset="0"/>
                <a:cs typeface="Arial" panose="020B0604020202020204" pitchFamily="34" charset="0"/>
              </a:rPr>
              <a:t>160000*24</a:t>
            </a:r>
            <a:r>
              <a:rPr lang="en-US" dirty="0">
                <a:solidFill>
                  <a:schemeClr val="bg1"/>
                </a:solidFill>
                <a:latin typeface="Arial" panose="020B0604020202020204" pitchFamily="34" charset="0"/>
                <a:cs typeface="Arial" panose="020B0604020202020204" pitchFamily="34" charset="0"/>
              </a:rPr>
              <a:t>= </a:t>
            </a:r>
            <a:r>
              <a:rPr lang="mn-MN" dirty="0">
                <a:solidFill>
                  <a:schemeClr val="bg1"/>
                </a:solidFill>
                <a:latin typeface="Arial" panose="020B0604020202020204" pitchFamily="34" charset="0"/>
                <a:cs typeface="Arial" panose="020B0604020202020204" pitchFamily="34" charset="0"/>
              </a:rPr>
              <a:t>3,840,000 мян, </a:t>
            </a:r>
            <a:r>
              <a:rPr lang="mn-MN" dirty="0" smtClean="0">
                <a:solidFill>
                  <a:schemeClr val="bg1"/>
                </a:solidFill>
                <a:latin typeface="Arial" panose="020B0604020202020204" pitchFamily="34" charset="0"/>
                <a:cs typeface="Arial" panose="020B0604020202020204" pitchFamily="34" charset="0"/>
              </a:rPr>
              <a:t>төг /газрын төлбөр/</a:t>
            </a:r>
            <a:endParaRPr lang="en-US" dirty="0">
              <a:solidFill>
                <a:schemeClr val="bg1"/>
              </a:solidFill>
              <a:latin typeface="Arial" panose="020B0604020202020204" pitchFamily="34" charset="0"/>
              <a:cs typeface="Arial" panose="020B0604020202020204" pitchFamily="34" charset="0"/>
            </a:endParaRPr>
          </a:p>
        </p:txBody>
      </p:sp>
      <p:sp>
        <p:nvSpPr>
          <p:cNvPr id="6" name="Content Placeholder 3"/>
          <p:cNvSpPr txBox="1">
            <a:spLocks/>
          </p:cNvSpPr>
          <p:nvPr/>
        </p:nvSpPr>
        <p:spPr>
          <a:xfrm>
            <a:off x="551477" y="3035259"/>
            <a:ext cx="10834277" cy="707886"/>
          </a:xfrm>
          <a:prstGeom prst="rect">
            <a:avLst/>
          </a:prstGeom>
        </p:spPr>
        <p:txBody>
          <a:bodyPr vert="horz" wrap="square" lIns="91440" tIns="45720" rIns="91440" bIns="45720" rtlCol="0" anchor="ctr">
            <a:sp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mn-MN" dirty="0" smtClean="0">
                <a:solidFill>
                  <a:schemeClr val="bg1"/>
                </a:solidFill>
                <a:latin typeface="Arial" panose="020B0604020202020204" pitchFamily="34" charset="0"/>
                <a:cs typeface="Arial" panose="020B0604020202020204" pitchFamily="34" charset="0"/>
              </a:rPr>
              <a:t>Сумын худалдаа, бүх төрлийн үйлчилгээний газрын 1 га газрын газрын төлбөрийн хувь хэмжээ нь 1-р бүсд 1 , 2-р </a:t>
            </a:r>
            <a:r>
              <a:rPr lang="mn-MN" u="sng" dirty="0" smtClean="0">
                <a:solidFill>
                  <a:schemeClr val="bg1"/>
                </a:solidFill>
                <a:latin typeface="Arial" panose="020B0604020202020204" pitchFamily="34" charset="0"/>
                <a:cs typeface="Arial" panose="020B0604020202020204" pitchFamily="34" charset="0"/>
              </a:rPr>
              <a:t>бүсд 0,9 байхаар </a:t>
            </a:r>
            <a:r>
              <a:rPr lang="mn-MN" dirty="0" smtClean="0">
                <a:solidFill>
                  <a:schemeClr val="bg1"/>
                </a:solidFill>
                <a:latin typeface="Arial" panose="020B0604020202020204" pitchFamily="34" charset="0"/>
                <a:cs typeface="Arial" panose="020B0604020202020204" pitchFamily="34" charset="0"/>
              </a:rPr>
              <a:t>батлагдсан байна.</a:t>
            </a:r>
            <a:endParaRPr lang="en-US" dirty="0">
              <a:solidFill>
                <a:schemeClr val="bg1"/>
              </a:solidFill>
              <a:latin typeface="Arial" panose="020B0604020202020204" pitchFamily="34" charset="0"/>
              <a:cs typeface="Arial" panose="020B0604020202020204" pitchFamily="34" charset="0"/>
            </a:endParaRPr>
          </a:p>
        </p:txBody>
      </p:sp>
      <p:sp>
        <p:nvSpPr>
          <p:cNvPr id="8" name="Rectangle 7"/>
          <p:cNvSpPr/>
          <p:nvPr/>
        </p:nvSpPr>
        <p:spPr>
          <a:xfrm>
            <a:off x="1174954" y="4067198"/>
            <a:ext cx="10210800" cy="1477328"/>
          </a:xfrm>
          <a:prstGeom prst="rect">
            <a:avLst/>
          </a:prstGeom>
        </p:spPr>
        <p:txBody>
          <a:bodyPr wrap="square">
            <a:spAutoFit/>
          </a:bodyPr>
          <a:lstStyle/>
          <a:p>
            <a:r>
              <a:rPr lang="mn-MN" dirty="0">
                <a:solidFill>
                  <a:schemeClr val="bg1"/>
                </a:solidFill>
                <a:latin typeface="Arial" panose="020B0604020202020204" pitchFamily="34" charset="0"/>
                <a:cs typeface="Arial" panose="020B0604020202020204" pitchFamily="34" charset="0"/>
              </a:rPr>
              <a:t>Жишээ </a:t>
            </a:r>
            <a:r>
              <a:rPr lang="mn-MN" dirty="0" smtClean="0">
                <a:solidFill>
                  <a:schemeClr val="bg1"/>
                </a:solidFill>
                <a:latin typeface="Arial" panose="020B0604020202020204" pitchFamily="34" charset="0"/>
                <a:cs typeface="Arial" panose="020B0604020202020204" pitchFamily="34" charset="0"/>
              </a:rPr>
              <a:t>3: Иргэн Х суманд 3400 м2 худалдаа үйлчилгээний газартай </a:t>
            </a:r>
            <a:r>
              <a:rPr lang="mn-MN" dirty="0">
                <a:solidFill>
                  <a:schemeClr val="bg1"/>
                </a:solidFill>
                <a:latin typeface="Arial" panose="020B0604020202020204" pitchFamily="34" charset="0"/>
                <a:cs typeface="Arial" panose="020B0604020202020204" pitchFamily="34" charset="0"/>
              </a:rPr>
              <a:t>ба үүний жилийн газрын төлбөрийг тооцож ногдуулая. </a:t>
            </a:r>
            <a:r>
              <a:rPr lang="mn-MN" dirty="0" smtClean="0">
                <a:solidFill>
                  <a:schemeClr val="bg1"/>
                </a:solidFill>
                <a:latin typeface="Arial" panose="020B0604020202020204" pitchFamily="34" charset="0"/>
                <a:cs typeface="Arial" panose="020B0604020202020204" pitchFamily="34" charset="0"/>
              </a:rPr>
              <a:t>1-р бүсд </a:t>
            </a:r>
            <a:endParaRPr lang="mn-MN" dirty="0">
              <a:solidFill>
                <a:schemeClr val="bg1"/>
              </a:solidFill>
              <a:latin typeface="Arial" panose="020B0604020202020204" pitchFamily="34" charset="0"/>
              <a:cs typeface="Arial" panose="020B0604020202020204" pitchFamily="34" charset="0"/>
            </a:endParaRPr>
          </a:p>
          <a:p>
            <a:r>
              <a:rPr lang="mn-MN" dirty="0">
                <a:solidFill>
                  <a:schemeClr val="bg1"/>
                </a:solidFill>
                <a:latin typeface="Arial" panose="020B0604020202020204" pitchFamily="34" charset="0"/>
                <a:cs typeface="Arial" panose="020B0604020202020204" pitchFamily="34" charset="0"/>
              </a:rPr>
              <a:t>Суурь үнэ </a:t>
            </a:r>
            <a:r>
              <a:rPr lang="mn-MN" dirty="0" smtClean="0">
                <a:solidFill>
                  <a:schemeClr val="bg1"/>
                </a:solidFill>
                <a:latin typeface="Arial" panose="020B0604020202020204" pitchFamily="34" charset="0"/>
                <a:cs typeface="Arial" panose="020B0604020202020204" pitchFamily="34" charset="0"/>
              </a:rPr>
              <a:t>20,000,000* </a:t>
            </a:r>
            <a:r>
              <a:rPr lang="mn-MN" dirty="0">
                <a:solidFill>
                  <a:schemeClr val="bg1"/>
                </a:solidFill>
                <a:latin typeface="Arial" panose="020B0604020202020204" pitchFamily="34" charset="0"/>
                <a:cs typeface="Arial" panose="020B0604020202020204" pitchFamily="34" charset="0"/>
              </a:rPr>
              <a:t>1% </a:t>
            </a:r>
            <a:r>
              <a:rPr lang="en-US" dirty="0">
                <a:solidFill>
                  <a:schemeClr val="bg1"/>
                </a:solidFill>
                <a:latin typeface="Arial" panose="020B0604020202020204" pitchFamily="34" charset="0"/>
                <a:cs typeface="Arial" panose="020B0604020202020204" pitchFamily="34" charset="0"/>
              </a:rPr>
              <a:t>=</a:t>
            </a:r>
            <a:r>
              <a:rPr lang="mn-MN" dirty="0">
                <a:solidFill>
                  <a:schemeClr val="bg1"/>
                </a:solidFill>
                <a:latin typeface="Arial" panose="020B0604020202020204" pitchFamily="34" charset="0"/>
                <a:cs typeface="Arial" panose="020B0604020202020204" pitchFamily="34" charset="0"/>
              </a:rPr>
              <a:t> </a:t>
            </a:r>
            <a:r>
              <a:rPr lang="mn-MN" dirty="0" smtClean="0">
                <a:solidFill>
                  <a:schemeClr val="bg1"/>
                </a:solidFill>
                <a:latin typeface="Arial" panose="020B0604020202020204" pitchFamily="34" charset="0"/>
                <a:cs typeface="Arial" panose="020B0604020202020204" pitchFamily="34" charset="0"/>
              </a:rPr>
              <a:t>200,000 </a:t>
            </a:r>
            <a:r>
              <a:rPr lang="mn-MN" dirty="0">
                <a:solidFill>
                  <a:schemeClr val="bg1"/>
                </a:solidFill>
                <a:latin typeface="Arial" panose="020B0604020202020204" pitchFamily="34" charset="0"/>
                <a:cs typeface="Arial" panose="020B0604020202020204" pitchFamily="34" charset="0"/>
              </a:rPr>
              <a:t>мян,төг /1га газрын үнэ/ </a:t>
            </a:r>
          </a:p>
          <a:p>
            <a:r>
              <a:rPr lang="mn-MN" dirty="0" smtClean="0">
                <a:solidFill>
                  <a:schemeClr val="bg1"/>
                </a:solidFill>
                <a:latin typeface="Arial" panose="020B0604020202020204" pitchFamily="34" charset="0"/>
                <a:cs typeface="Arial" panose="020B0604020202020204" pitchFamily="34" charset="0"/>
              </a:rPr>
              <a:t>200,000÷10000 </a:t>
            </a:r>
            <a:r>
              <a:rPr lang="en-US" dirty="0">
                <a:solidFill>
                  <a:schemeClr val="bg1"/>
                </a:solidFill>
                <a:latin typeface="Arial" panose="020B0604020202020204" pitchFamily="34" charset="0"/>
                <a:cs typeface="Arial" panose="020B0604020202020204" pitchFamily="34" charset="0"/>
              </a:rPr>
              <a:t>= </a:t>
            </a:r>
            <a:r>
              <a:rPr lang="mn-MN" dirty="0" smtClean="0">
                <a:solidFill>
                  <a:schemeClr val="bg1"/>
                </a:solidFill>
                <a:latin typeface="Arial" panose="020B0604020202020204" pitchFamily="34" charset="0"/>
                <a:cs typeface="Arial" panose="020B0604020202020204" pitchFamily="34" charset="0"/>
              </a:rPr>
              <a:t>20</a:t>
            </a:r>
            <a:r>
              <a:rPr lang="en-US" dirty="0" smtClean="0">
                <a:solidFill>
                  <a:schemeClr val="bg1"/>
                </a:solidFill>
                <a:latin typeface="Arial" panose="020B0604020202020204" pitchFamily="34" charset="0"/>
                <a:cs typeface="Arial" panose="020B0604020202020204" pitchFamily="34" charset="0"/>
              </a:rPr>
              <a:t> </a:t>
            </a:r>
            <a:r>
              <a:rPr lang="mn-MN" dirty="0">
                <a:solidFill>
                  <a:schemeClr val="bg1"/>
                </a:solidFill>
                <a:latin typeface="Arial" panose="020B0604020202020204" pitchFamily="34" charset="0"/>
                <a:cs typeface="Arial" panose="020B0604020202020204" pitchFamily="34" charset="0"/>
              </a:rPr>
              <a:t>төг / 1 м2 газрын үнэ/ </a:t>
            </a:r>
          </a:p>
          <a:p>
            <a:r>
              <a:rPr lang="mn-MN" dirty="0" smtClean="0">
                <a:solidFill>
                  <a:schemeClr val="bg1"/>
                </a:solidFill>
                <a:latin typeface="Arial" panose="020B0604020202020204" pitchFamily="34" charset="0"/>
                <a:cs typeface="Arial" panose="020B0604020202020204" pitchFamily="34" charset="0"/>
              </a:rPr>
              <a:t>20*3400</a:t>
            </a:r>
            <a:r>
              <a:rPr lang="en-US" dirty="0" smtClean="0">
                <a:solidFill>
                  <a:schemeClr val="bg1"/>
                </a:solidFill>
                <a:latin typeface="Arial" panose="020B0604020202020204" pitchFamily="34" charset="0"/>
                <a:cs typeface="Arial" panose="020B0604020202020204" pitchFamily="34" charset="0"/>
              </a:rPr>
              <a:t>= </a:t>
            </a:r>
            <a:r>
              <a:rPr lang="mn-MN" dirty="0" smtClean="0">
                <a:solidFill>
                  <a:schemeClr val="bg1"/>
                </a:solidFill>
                <a:latin typeface="Arial" panose="020B0604020202020204" pitchFamily="34" charset="0"/>
                <a:cs typeface="Arial" panose="020B0604020202020204" pitchFamily="34" charset="0"/>
              </a:rPr>
              <a:t>68,000 мян</a:t>
            </a:r>
            <a:r>
              <a:rPr lang="mn-MN" dirty="0">
                <a:solidFill>
                  <a:schemeClr val="bg1"/>
                </a:solidFill>
                <a:latin typeface="Arial" panose="020B0604020202020204" pitchFamily="34" charset="0"/>
                <a:cs typeface="Arial" panose="020B0604020202020204" pitchFamily="34" charset="0"/>
              </a:rPr>
              <a:t>, </a:t>
            </a:r>
            <a:r>
              <a:rPr lang="mn-MN" dirty="0" smtClean="0">
                <a:solidFill>
                  <a:schemeClr val="bg1"/>
                </a:solidFill>
                <a:latin typeface="Arial" panose="020B0604020202020204" pitchFamily="34" charset="0"/>
                <a:cs typeface="Arial" panose="020B0604020202020204" pitchFamily="34" charset="0"/>
              </a:rPr>
              <a:t>төг /газрын төлбөр/</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4550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51478" y="556770"/>
            <a:ext cx="10834277" cy="707886"/>
          </a:xfrm>
          <a:prstGeom prst="rect">
            <a:avLst/>
          </a:prstGeom>
        </p:spPr>
        <p:txBody>
          <a:bodyPr wrap="square">
            <a:spAutoFit/>
          </a:bodyPr>
          <a:lstStyle/>
          <a:p>
            <a:r>
              <a:rPr lang="mn-MN" dirty="0">
                <a:solidFill>
                  <a:schemeClr val="bg1"/>
                </a:solidFill>
                <a:latin typeface="Arial" panose="020B0604020202020204" pitchFamily="34" charset="0"/>
                <a:cs typeface="Arial" panose="020B0604020202020204" pitchFamily="34" charset="0"/>
              </a:rPr>
              <a:t>Сумын </a:t>
            </a:r>
            <a:r>
              <a:rPr lang="mn-MN" dirty="0" smtClean="0">
                <a:solidFill>
                  <a:schemeClr val="bg1"/>
                </a:solidFill>
                <a:latin typeface="Arial" panose="020B0604020202020204" pitchFamily="34" charset="0"/>
                <a:cs typeface="Arial" panose="020B0604020202020204" pitchFamily="34" charset="0"/>
              </a:rPr>
              <a:t>гэр бүлийн хэрэгцээний  газрын 1 га газрын газрын төлбөрийн хувь </a:t>
            </a:r>
            <a:r>
              <a:rPr lang="mn-MN" dirty="0">
                <a:solidFill>
                  <a:schemeClr val="bg1"/>
                </a:solidFill>
                <a:latin typeface="Arial" panose="020B0604020202020204" pitchFamily="34" charset="0"/>
                <a:cs typeface="Arial" panose="020B0604020202020204" pitchFamily="34" charset="0"/>
              </a:rPr>
              <a:t>хэмжээ нь 1-р бүсд </a:t>
            </a:r>
            <a:r>
              <a:rPr lang="mn-MN" dirty="0" smtClean="0">
                <a:solidFill>
                  <a:schemeClr val="bg1"/>
                </a:solidFill>
                <a:latin typeface="Arial" panose="020B0604020202020204" pitchFamily="34" charset="0"/>
                <a:cs typeface="Arial" panose="020B0604020202020204" pitchFamily="34" charset="0"/>
              </a:rPr>
              <a:t>0,6 , </a:t>
            </a:r>
            <a:r>
              <a:rPr lang="mn-MN" dirty="0">
                <a:solidFill>
                  <a:schemeClr val="bg1"/>
                </a:solidFill>
                <a:latin typeface="Arial" panose="020B0604020202020204" pitchFamily="34" charset="0"/>
                <a:cs typeface="Arial" panose="020B0604020202020204" pitchFamily="34" charset="0"/>
              </a:rPr>
              <a:t>2-р </a:t>
            </a:r>
            <a:r>
              <a:rPr lang="mn-MN" u="sng" dirty="0">
                <a:solidFill>
                  <a:schemeClr val="bg1"/>
                </a:solidFill>
                <a:latin typeface="Arial" panose="020B0604020202020204" pitchFamily="34" charset="0"/>
                <a:cs typeface="Arial" panose="020B0604020202020204" pitchFamily="34" charset="0"/>
              </a:rPr>
              <a:t>бүсд </a:t>
            </a:r>
            <a:r>
              <a:rPr lang="mn-MN" u="sng" dirty="0" smtClean="0">
                <a:solidFill>
                  <a:schemeClr val="bg1"/>
                </a:solidFill>
                <a:latin typeface="Arial" panose="020B0604020202020204" pitchFamily="34" charset="0"/>
                <a:cs typeface="Arial" panose="020B0604020202020204" pitchFamily="34" charset="0"/>
              </a:rPr>
              <a:t>0,5 </a:t>
            </a:r>
            <a:r>
              <a:rPr lang="mn-MN" u="sng" dirty="0">
                <a:solidFill>
                  <a:schemeClr val="bg1"/>
                </a:solidFill>
                <a:latin typeface="Arial" panose="020B0604020202020204" pitchFamily="34" charset="0"/>
                <a:cs typeface="Arial" panose="020B0604020202020204" pitchFamily="34" charset="0"/>
              </a:rPr>
              <a:t>байхаар </a:t>
            </a:r>
            <a:r>
              <a:rPr lang="mn-MN" dirty="0">
                <a:solidFill>
                  <a:schemeClr val="bg1"/>
                </a:solidFill>
                <a:latin typeface="Arial" panose="020B0604020202020204" pitchFamily="34" charset="0"/>
                <a:cs typeface="Arial" panose="020B0604020202020204" pitchFamily="34" charset="0"/>
              </a:rPr>
              <a:t>батлагдсан байна.</a:t>
            </a:r>
            <a:endParaRPr lang="en-US" dirty="0">
              <a:solidFill>
                <a:schemeClr val="bg1"/>
              </a:solidFill>
              <a:latin typeface="Arial" panose="020B0604020202020204" pitchFamily="34" charset="0"/>
              <a:cs typeface="Arial" panose="020B0604020202020204" pitchFamily="34" charset="0"/>
            </a:endParaRPr>
          </a:p>
        </p:txBody>
      </p:sp>
      <p:sp>
        <p:nvSpPr>
          <p:cNvPr id="5" name="Rectangle 4"/>
          <p:cNvSpPr/>
          <p:nvPr/>
        </p:nvSpPr>
        <p:spPr>
          <a:xfrm>
            <a:off x="1174955" y="1557931"/>
            <a:ext cx="10210800" cy="1477328"/>
          </a:xfrm>
          <a:prstGeom prst="rect">
            <a:avLst/>
          </a:prstGeom>
        </p:spPr>
        <p:txBody>
          <a:bodyPr wrap="square">
            <a:spAutoFit/>
          </a:bodyPr>
          <a:lstStyle/>
          <a:p>
            <a:r>
              <a:rPr lang="mn-MN" dirty="0">
                <a:solidFill>
                  <a:schemeClr val="bg1"/>
                </a:solidFill>
                <a:latin typeface="Arial" panose="020B0604020202020204" pitchFamily="34" charset="0"/>
                <a:cs typeface="Arial" panose="020B0604020202020204" pitchFamily="34" charset="0"/>
              </a:rPr>
              <a:t>Жишээ </a:t>
            </a:r>
            <a:r>
              <a:rPr lang="mn-MN" dirty="0" smtClean="0">
                <a:solidFill>
                  <a:schemeClr val="bg1"/>
                </a:solidFill>
                <a:latin typeface="Arial" panose="020B0604020202020204" pitchFamily="34" charset="0"/>
                <a:cs typeface="Arial" panose="020B0604020202020204" pitchFamily="34" charset="0"/>
              </a:rPr>
              <a:t>4 : Иргэн Х суманд 1200 м2  хашааны  </a:t>
            </a:r>
            <a:r>
              <a:rPr lang="mn-MN" dirty="0">
                <a:solidFill>
                  <a:schemeClr val="bg1"/>
                </a:solidFill>
                <a:latin typeface="Arial" panose="020B0604020202020204" pitchFamily="34" charset="0"/>
                <a:cs typeface="Arial" panose="020B0604020202020204" pitchFamily="34" charset="0"/>
              </a:rPr>
              <a:t>газартай ба үүний жилийн газрын төлбөрийг тооцож ногдуулая. </a:t>
            </a:r>
            <a:r>
              <a:rPr lang="mn-MN" dirty="0" smtClean="0">
                <a:solidFill>
                  <a:schemeClr val="bg1"/>
                </a:solidFill>
                <a:latin typeface="Arial" panose="020B0604020202020204" pitchFamily="34" charset="0"/>
                <a:cs typeface="Arial" panose="020B0604020202020204" pitchFamily="34" charset="0"/>
              </a:rPr>
              <a:t>1-р бүсд </a:t>
            </a:r>
            <a:endParaRPr lang="mn-MN" dirty="0">
              <a:solidFill>
                <a:schemeClr val="bg1"/>
              </a:solidFill>
              <a:latin typeface="Arial" panose="020B0604020202020204" pitchFamily="34" charset="0"/>
              <a:cs typeface="Arial" panose="020B0604020202020204" pitchFamily="34" charset="0"/>
            </a:endParaRPr>
          </a:p>
          <a:p>
            <a:r>
              <a:rPr lang="mn-MN" dirty="0">
                <a:solidFill>
                  <a:schemeClr val="bg1"/>
                </a:solidFill>
                <a:latin typeface="Arial" panose="020B0604020202020204" pitchFamily="34" charset="0"/>
                <a:cs typeface="Arial" panose="020B0604020202020204" pitchFamily="34" charset="0"/>
              </a:rPr>
              <a:t>Суурь үнэ </a:t>
            </a:r>
            <a:r>
              <a:rPr lang="mn-MN" dirty="0" smtClean="0">
                <a:solidFill>
                  <a:schemeClr val="bg1"/>
                </a:solidFill>
                <a:latin typeface="Arial" panose="020B0604020202020204" pitchFamily="34" charset="0"/>
                <a:cs typeface="Arial" panose="020B0604020202020204" pitchFamily="34" charset="0"/>
              </a:rPr>
              <a:t>14,000,000 </a:t>
            </a:r>
            <a:r>
              <a:rPr lang="mn-MN" dirty="0">
                <a:solidFill>
                  <a:schemeClr val="bg1"/>
                </a:solidFill>
                <a:latin typeface="Arial" panose="020B0604020202020204" pitchFamily="34" charset="0"/>
                <a:cs typeface="Arial" panose="020B0604020202020204" pitchFamily="34" charset="0"/>
              </a:rPr>
              <a:t>* 1% </a:t>
            </a:r>
            <a:r>
              <a:rPr lang="en-US" dirty="0">
                <a:solidFill>
                  <a:schemeClr val="bg1"/>
                </a:solidFill>
                <a:latin typeface="Arial" panose="020B0604020202020204" pitchFamily="34" charset="0"/>
                <a:cs typeface="Arial" panose="020B0604020202020204" pitchFamily="34" charset="0"/>
              </a:rPr>
              <a:t>=</a:t>
            </a:r>
            <a:r>
              <a:rPr lang="mn-MN" dirty="0">
                <a:solidFill>
                  <a:schemeClr val="bg1"/>
                </a:solidFill>
                <a:latin typeface="Arial" panose="020B0604020202020204" pitchFamily="34" charset="0"/>
                <a:cs typeface="Arial" panose="020B0604020202020204" pitchFamily="34" charset="0"/>
              </a:rPr>
              <a:t> </a:t>
            </a:r>
            <a:r>
              <a:rPr lang="mn-MN" dirty="0" smtClean="0">
                <a:solidFill>
                  <a:schemeClr val="bg1"/>
                </a:solidFill>
                <a:latin typeface="Arial" panose="020B0604020202020204" pitchFamily="34" charset="0"/>
                <a:cs typeface="Arial" panose="020B0604020202020204" pitchFamily="34" charset="0"/>
              </a:rPr>
              <a:t>84000 мян,төг </a:t>
            </a:r>
            <a:r>
              <a:rPr lang="mn-MN" dirty="0">
                <a:solidFill>
                  <a:schemeClr val="bg1"/>
                </a:solidFill>
                <a:latin typeface="Arial" panose="020B0604020202020204" pitchFamily="34" charset="0"/>
                <a:cs typeface="Arial" panose="020B0604020202020204" pitchFamily="34" charset="0"/>
              </a:rPr>
              <a:t>/1га газрын үнэ/ </a:t>
            </a:r>
          </a:p>
          <a:p>
            <a:r>
              <a:rPr lang="mn-MN" dirty="0" smtClean="0">
                <a:solidFill>
                  <a:schemeClr val="bg1"/>
                </a:solidFill>
                <a:latin typeface="Arial" panose="020B0604020202020204" pitchFamily="34" charset="0"/>
                <a:cs typeface="Arial" panose="020B0604020202020204" pitchFamily="34" charset="0"/>
              </a:rPr>
              <a:t>84000÷10000 </a:t>
            </a:r>
            <a:r>
              <a:rPr lang="en-US" dirty="0">
                <a:solidFill>
                  <a:schemeClr val="bg1"/>
                </a:solidFill>
                <a:latin typeface="Arial" panose="020B0604020202020204" pitchFamily="34" charset="0"/>
                <a:cs typeface="Arial" panose="020B0604020202020204" pitchFamily="34" charset="0"/>
              </a:rPr>
              <a:t>= </a:t>
            </a:r>
            <a:r>
              <a:rPr lang="mn-MN" dirty="0" smtClean="0">
                <a:solidFill>
                  <a:schemeClr val="bg1"/>
                </a:solidFill>
                <a:latin typeface="Arial" panose="020B0604020202020204" pitchFamily="34" charset="0"/>
                <a:cs typeface="Arial" panose="020B0604020202020204" pitchFamily="34" charset="0"/>
              </a:rPr>
              <a:t>8,4</a:t>
            </a:r>
            <a:r>
              <a:rPr lang="en-US" dirty="0" smtClean="0">
                <a:solidFill>
                  <a:schemeClr val="bg1"/>
                </a:solidFill>
                <a:latin typeface="Arial" panose="020B0604020202020204" pitchFamily="34" charset="0"/>
                <a:cs typeface="Arial" panose="020B0604020202020204" pitchFamily="34" charset="0"/>
              </a:rPr>
              <a:t> </a:t>
            </a:r>
            <a:r>
              <a:rPr lang="mn-MN" dirty="0">
                <a:solidFill>
                  <a:schemeClr val="bg1"/>
                </a:solidFill>
                <a:latin typeface="Arial" panose="020B0604020202020204" pitchFamily="34" charset="0"/>
                <a:cs typeface="Arial" panose="020B0604020202020204" pitchFamily="34" charset="0"/>
              </a:rPr>
              <a:t>төг / 1 м2 газрын үнэ/ </a:t>
            </a:r>
          </a:p>
          <a:p>
            <a:r>
              <a:rPr lang="mn-MN" dirty="0" smtClean="0">
                <a:solidFill>
                  <a:schemeClr val="bg1"/>
                </a:solidFill>
                <a:latin typeface="Arial" panose="020B0604020202020204" pitchFamily="34" charset="0"/>
                <a:cs typeface="Arial" panose="020B0604020202020204" pitchFamily="34" charset="0"/>
              </a:rPr>
              <a:t>8,4*1200</a:t>
            </a:r>
            <a:r>
              <a:rPr lang="en-US" dirty="0" smtClean="0">
                <a:solidFill>
                  <a:schemeClr val="bg1"/>
                </a:solidFill>
                <a:latin typeface="Arial" panose="020B0604020202020204" pitchFamily="34" charset="0"/>
                <a:cs typeface="Arial" panose="020B0604020202020204" pitchFamily="34" charset="0"/>
              </a:rPr>
              <a:t>= </a:t>
            </a:r>
            <a:r>
              <a:rPr lang="mn-MN" dirty="0" smtClean="0">
                <a:solidFill>
                  <a:schemeClr val="bg1"/>
                </a:solidFill>
                <a:latin typeface="Arial" panose="020B0604020202020204" pitchFamily="34" charset="0"/>
                <a:cs typeface="Arial" panose="020B0604020202020204" pitchFamily="34" charset="0"/>
              </a:rPr>
              <a:t>10,080 төг /газрын төлбөр/</a:t>
            </a:r>
            <a:endParaRPr lang="en-US" dirty="0">
              <a:solidFill>
                <a:schemeClr val="bg1"/>
              </a:solidFill>
              <a:latin typeface="Arial" panose="020B0604020202020204" pitchFamily="34" charset="0"/>
              <a:cs typeface="Arial" panose="020B0604020202020204" pitchFamily="34" charset="0"/>
            </a:endParaRPr>
          </a:p>
        </p:txBody>
      </p:sp>
      <p:sp>
        <p:nvSpPr>
          <p:cNvPr id="6" name="Rectangle 5"/>
          <p:cNvSpPr/>
          <p:nvPr/>
        </p:nvSpPr>
        <p:spPr>
          <a:xfrm>
            <a:off x="1322438" y="3984974"/>
            <a:ext cx="8676968" cy="677108"/>
          </a:xfrm>
          <a:prstGeom prst="rect">
            <a:avLst/>
          </a:prstGeom>
        </p:spPr>
        <p:txBody>
          <a:bodyPr wrap="square">
            <a:spAutoFit/>
          </a:bodyPr>
          <a:lstStyle/>
          <a:p>
            <a:r>
              <a:rPr lang="mn-MN" sz="2000" dirty="0" smtClean="0">
                <a:solidFill>
                  <a:schemeClr val="bg1"/>
                </a:solidFill>
                <a:latin typeface="Arial" panose="020B0604020202020204" pitchFamily="34" charset="0"/>
                <a:cs typeface="Arial" panose="020B0604020202020204" pitchFamily="34" charset="0"/>
              </a:rPr>
              <a:t>Газрын төлбөрийг төлөх, тушаахад анхаарах зүйл</a:t>
            </a:r>
            <a:r>
              <a:rPr lang="mn-MN" dirty="0" smtClean="0">
                <a:solidFill>
                  <a:schemeClr val="bg1"/>
                </a:solidFill>
                <a:latin typeface="Arial" panose="020B0604020202020204" pitchFamily="34" charset="0"/>
                <a:cs typeface="Arial" panose="020B0604020202020204" pitchFamily="34" charset="0"/>
              </a:rPr>
              <a:t>:</a:t>
            </a:r>
          </a:p>
          <a:p>
            <a:r>
              <a:rPr lang="mn-MN" dirty="0" smtClean="0">
                <a:solidFill>
                  <a:schemeClr val="bg1"/>
                </a:solidFill>
                <a:latin typeface="Arial" panose="020B0604020202020204" pitchFamily="34" charset="0"/>
                <a:cs typeface="Arial" panose="020B0604020202020204" pitchFamily="34" charset="0"/>
              </a:rPr>
              <a:t>Сумын нэр, байгууллага , аж ахуй нэгжийн нэр , иргэний нэр, регистр, утас</a:t>
            </a:r>
            <a:endParaRPr lang="mn-MN"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596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00748" y="2624902"/>
            <a:ext cx="7492180" cy="1323439"/>
          </a:xfrm>
          <a:prstGeom prst="rect">
            <a:avLst/>
          </a:prstGeom>
        </p:spPr>
        <p:txBody>
          <a:bodyPr wrap="square">
            <a:spAutoFit/>
          </a:bodyPr>
          <a:lstStyle/>
          <a:p>
            <a:pPr algn="ctr"/>
            <a:r>
              <a:rPr lang="mn-MN" sz="4000" dirty="0" smtClean="0">
                <a:solidFill>
                  <a:schemeClr val="bg1"/>
                </a:solidFill>
                <a:latin typeface="Arial" panose="020B0604020202020204" pitchFamily="34" charset="0"/>
                <a:cs typeface="Arial" panose="020B0604020202020204" pitchFamily="34" charset="0"/>
              </a:rPr>
              <a:t>АНХААРАЛ ХАНДУУЛСАНД </a:t>
            </a:r>
            <a:r>
              <a:rPr lang="mn-MN" sz="4000" dirty="0">
                <a:solidFill>
                  <a:schemeClr val="bg1"/>
                </a:solidFill>
                <a:latin typeface="Arial" panose="020B0604020202020204" pitchFamily="34" charset="0"/>
                <a:cs typeface="Arial" panose="020B0604020202020204" pitchFamily="34" charset="0"/>
              </a:rPr>
              <a:t>БАЯРЛАЛАА</a:t>
            </a:r>
            <a:endParaRPr lang="en-US" sz="4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84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9716" y="398205"/>
            <a:ext cx="11105536" cy="6186309"/>
          </a:xfrm>
          <a:prstGeom prst="rect">
            <a:avLst/>
          </a:prstGeom>
        </p:spPr>
        <p:txBody>
          <a:bodyPr wrap="square">
            <a:spAutoFit/>
          </a:bodyPr>
          <a:lstStyle/>
          <a:p>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Хуулийн</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нэр</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томъёо</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4572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3.1.Энэ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хуульд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хэрэглэсэн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дараахь</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нэр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томъёог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дор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дурдсан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утгаар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ойлгоно</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3.1.1.“газар”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гэж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гадаргуу</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түүний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хөрс</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ой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ус</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ургамал</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бүхий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орон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зайн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давхаргыг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3.1.2.“газар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өмчлөх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гэж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тухайн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захиран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зарцуулах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эрхтэйгээр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хуулиар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зөвшөөрсөн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хүрээнд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өөрийн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мэдэлд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байлгахыг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3.1.3.“газар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эзэмших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гэж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гэрээнд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заасан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зориулалт</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нөхцөл</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болзлын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дагуу</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хуулиар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зөвшөөрсөн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хүрээнд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өөрийн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мэдэлд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байлгахыг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3.1.4.“газар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ашиглах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гэж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хуулиар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зөвшөөрсөн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хүрээнд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газар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өмчлөгч</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эзэмшигчтэй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байгуулсан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гэрээнд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заасны</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дагуу</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аль</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нэг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ашигтай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чанарыг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нь</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гаргаж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хэрэглэхийг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3.1.5.“газрыг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чөлөөлөх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гэж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тухайн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эзэмших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ашиглах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эрх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дуусгавар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болох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түүнчлэн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зөвшөөрөлгүй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ашигласан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бол</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уг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газар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дээрх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барилга</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байгууламж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бусад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хөрөнгийг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шилжүүлэх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засаж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тохижуулах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зэргээр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хууль</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болон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гэрээнд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зааснаар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өмчлөгчид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нь</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эргүүлэн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өгөхөд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саадгүй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болгохыг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3.1.6.“бэлчээр”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гэж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мал</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амьтан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бэлчээх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зориулалттай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байгалийн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болон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таримал</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ургамлын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нөмрөг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бүхий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хөдөө</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ахуйн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газарт</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хамааруулсан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3.1.7.“газар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эзэмших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эрхийн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гэрчилгээ</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гэж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энэ</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хуулийн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дагуу</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Монгол</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Улсын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иргэн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ахуйн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нэгж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байгууллагын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газар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эзэмших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эрхийг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баталгаажуулсан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баримт</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бичгийг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3.1.8.“газар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ашиглах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эрхийн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гэрчилгээ</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гэж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энэ</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хуулийн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дагуу</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гадаад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улс</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олон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улсын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байгууллага</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гадаад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улсын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хуулийн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этгээд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гадаадын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хөрөнгө</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оруулалттай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ахуйн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нэгж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гадаадын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иргэн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харъяалалгүй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хүний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газар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ашиглах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эрхийг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баталгаажуулсан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баримт</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бичгийг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3.1.9.“нийтийн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эдэлбэрийн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газар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гэж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зохих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журмын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дагуу</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нийтээр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ашиглахаар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тогтоогдсон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төрийн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өмчийн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1229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69640057"/>
              </p:ext>
            </p:extLst>
          </p:nvPr>
        </p:nvGraphicFramePr>
        <p:xfrm>
          <a:off x="884903" y="1548581"/>
          <a:ext cx="10014155" cy="48817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2473023" y="206166"/>
            <a:ext cx="6816418" cy="400110"/>
          </a:xfrm>
          <a:prstGeom prst="rect">
            <a:avLst/>
          </a:prstGeom>
        </p:spPr>
        <p:txBody>
          <a:bodyPr wrap="none">
            <a:spAutoFit/>
          </a:bodyPr>
          <a:lstStyle/>
          <a:p>
            <a:r>
              <a:rPr lang="mn-MN" sz="2000" dirty="0">
                <a:solidFill>
                  <a:schemeClr val="bg1"/>
                </a:solidFill>
                <a:latin typeface="Arial" panose="020B0604020202020204" pitchFamily="34" charset="0"/>
                <a:cs typeface="Arial" panose="020B0604020202020204" pitchFamily="34" charset="0"/>
              </a:rPr>
              <a:t>Баянтал сумын </a:t>
            </a:r>
            <a:r>
              <a:rPr lang="mn-MN" sz="2000" dirty="0" smtClean="0">
                <a:solidFill>
                  <a:schemeClr val="bg1"/>
                </a:solidFill>
                <a:latin typeface="Arial" panose="020B0604020202020204" pitchFamily="34" charset="0"/>
                <a:cs typeface="Arial" panose="020B0604020202020204" pitchFamily="34" charset="0"/>
              </a:rPr>
              <a:t>нийт нутаг </a:t>
            </a:r>
            <a:r>
              <a:rPr lang="mn-MN" sz="2000" dirty="0">
                <a:solidFill>
                  <a:schemeClr val="bg1"/>
                </a:solidFill>
                <a:latin typeface="Arial" panose="020B0604020202020204" pitchFamily="34" charset="0"/>
                <a:cs typeface="Arial" panose="020B0604020202020204" pitchFamily="34" charset="0"/>
              </a:rPr>
              <a:t>дэвсгэрийн хэмжээ </a:t>
            </a:r>
            <a:r>
              <a:rPr lang="mn-MN" sz="2000" dirty="0" smtClean="0">
                <a:solidFill>
                  <a:schemeClr val="bg1"/>
                </a:solidFill>
                <a:latin typeface="Arial" panose="020B0604020202020204" pitchFamily="34" charset="0"/>
                <a:cs typeface="Arial" panose="020B0604020202020204" pitchFamily="34" charset="0"/>
              </a:rPr>
              <a:t>91606га </a:t>
            </a:r>
            <a:endParaRPr lang="en-US" sz="2000" dirty="0">
              <a:solidFill>
                <a:schemeClr val="bg1"/>
              </a:solidFill>
              <a:latin typeface="Arial" panose="020B0604020202020204" pitchFamily="34" charset="0"/>
              <a:cs typeface="Arial" panose="020B0604020202020204" pitchFamily="34" charset="0"/>
            </a:endParaRPr>
          </a:p>
        </p:txBody>
      </p:sp>
      <p:cxnSp>
        <p:nvCxnSpPr>
          <p:cNvPr id="9" name="Straight Connector 8"/>
          <p:cNvCxnSpPr/>
          <p:nvPr/>
        </p:nvCxnSpPr>
        <p:spPr>
          <a:xfrm>
            <a:off x="6091084" y="1342103"/>
            <a:ext cx="1135626" cy="0"/>
          </a:xfrm>
          <a:prstGeom prst="line">
            <a:avLst/>
          </a:prstGeom>
        </p:spPr>
        <p:style>
          <a:lnRef idx="3">
            <a:schemeClr val="accent5"/>
          </a:lnRef>
          <a:fillRef idx="0">
            <a:schemeClr val="accent5"/>
          </a:fillRef>
          <a:effectRef idx="2">
            <a:schemeClr val="accent5"/>
          </a:effectRef>
          <a:fontRef idx="minor">
            <a:schemeClr val="tx1"/>
          </a:fontRef>
        </p:style>
      </p:cxnSp>
      <p:sp>
        <p:nvSpPr>
          <p:cNvPr id="12" name="Rectangle 11"/>
          <p:cNvSpPr/>
          <p:nvPr/>
        </p:nvSpPr>
        <p:spPr>
          <a:xfrm>
            <a:off x="6157452" y="891345"/>
            <a:ext cx="1146468" cy="369332"/>
          </a:xfrm>
          <a:prstGeom prst="rect">
            <a:avLst/>
          </a:prstGeom>
        </p:spPr>
        <p:txBody>
          <a:bodyPr wrap="none">
            <a:spAutoFit/>
          </a:bodyPr>
          <a:lstStyle/>
          <a:p>
            <a:r>
              <a:rPr lang="mn-MN" dirty="0">
                <a:solidFill>
                  <a:schemeClr val="bg1"/>
                </a:solidFill>
              </a:rPr>
              <a:t>87077,76</a:t>
            </a:r>
            <a:endParaRPr lang="en-US" dirty="0">
              <a:solidFill>
                <a:schemeClr val="bg1"/>
              </a:solidFill>
            </a:endParaRPr>
          </a:p>
        </p:txBody>
      </p:sp>
      <p:cxnSp>
        <p:nvCxnSpPr>
          <p:cNvPr id="13" name="Straight Connector 12"/>
          <p:cNvCxnSpPr/>
          <p:nvPr/>
        </p:nvCxnSpPr>
        <p:spPr>
          <a:xfrm>
            <a:off x="8153815" y="2925097"/>
            <a:ext cx="1135626"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14" name="Straight Connector 13"/>
          <p:cNvCxnSpPr/>
          <p:nvPr/>
        </p:nvCxnSpPr>
        <p:spPr>
          <a:xfrm>
            <a:off x="6658897" y="6169742"/>
            <a:ext cx="1135626"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15" name="Straight Connector 14"/>
          <p:cNvCxnSpPr/>
          <p:nvPr/>
        </p:nvCxnSpPr>
        <p:spPr>
          <a:xfrm>
            <a:off x="8283678" y="4596580"/>
            <a:ext cx="1135626"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16" name="Straight Connector 15"/>
          <p:cNvCxnSpPr/>
          <p:nvPr/>
        </p:nvCxnSpPr>
        <p:spPr>
          <a:xfrm>
            <a:off x="2473023" y="4709652"/>
            <a:ext cx="1135626"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17" name="Straight Connector 16"/>
          <p:cNvCxnSpPr/>
          <p:nvPr/>
        </p:nvCxnSpPr>
        <p:spPr>
          <a:xfrm>
            <a:off x="2473023" y="2792362"/>
            <a:ext cx="1135626" cy="0"/>
          </a:xfrm>
          <a:prstGeom prst="line">
            <a:avLst/>
          </a:prstGeom>
        </p:spPr>
        <p:style>
          <a:lnRef idx="3">
            <a:schemeClr val="accent5"/>
          </a:lnRef>
          <a:fillRef idx="0">
            <a:schemeClr val="accent5"/>
          </a:fillRef>
          <a:effectRef idx="2">
            <a:schemeClr val="accent5"/>
          </a:effectRef>
          <a:fontRef idx="minor">
            <a:schemeClr val="tx1"/>
          </a:fontRef>
        </p:style>
      </p:cxnSp>
      <p:sp>
        <p:nvSpPr>
          <p:cNvPr id="18" name="Rectangle 17"/>
          <p:cNvSpPr/>
          <p:nvPr/>
        </p:nvSpPr>
        <p:spPr>
          <a:xfrm>
            <a:off x="8153815" y="2555765"/>
            <a:ext cx="1018227" cy="369332"/>
          </a:xfrm>
          <a:prstGeom prst="rect">
            <a:avLst/>
          </a:prstGeom>
        </p:spPr>
        <p:txBody>
          <a:bodyPr wrap="none">
            <a:spAutoFit/>
          </a:bodyPr>
          <a:lstStyle/>
          <a:p>
            <a:r>
              <a:rPr lang="mn-MN" dirty="0">
                <a:solidFill>
                  <a:schemeClr val="bg1"/>
                </a:solidFill>
              </a:rPr>
              <a:t>2322,29</a:t>
            </a:r>
            <a:endParaRPr lang="en-US" dirty="0">
              <a:solidFill>
                <a:schemeClr val="bg1"/>
              </a:solidFill>
            </a:endParaRPr>
          </a:p>
        </p:txBody>
      </p:sp>
      <p:sp>
        <p:nvSpPr>
          <p:cNvPr id="19" name="Rectangle 18"/>
          <p:cNvSpPr/>
          <p:nvPr/>
        </p:nvSpPr>
        <p:spPr>
          <a:xfrm>
            <a:off x="8342377" y="4227248"/>
            <a:ext cx="1018227" cy="369332"/>
          </a:xfrm>
          <a:prstGeom prst="rect">
            <a:avLst/>
          </a:prstGeom>
        </p:spPr>
        <p:txBody>
          <a:bodyPr wrap="none">
            <a:spAutoFit/>
          </a:bodyPr>
          <a:lstStyle/>
          <a:p>
            <a:r>
              <a:rPr lang="mn-MN" dirty="0">
                <a:solidFill>
                  <a:schemeClr val="bg1"/>
                </a:solidFill>
              </a:rPr>
              <a:t>1377,88</a:t>
            </a:r>
            <a:endParaRPr lang="en-US" dirty="0">
              <a:solidFill>
                <a:schemeClr val="bg1"/>
              </a:solidFill>
            </a:endParaRPr>
          </a:p>
        </p:txBody>
      </p:sp>
      <p:sp>
        <p:nvSpPr>
          <p:cNvPr id="20" name="Rectangle 19"/>
          <p:cNvSpPr/>
          <p:nvPr/>
        </p:nvSpPr>
        <p:spPr>
          <a:xfrm>
            <a:off x="7005763" y="5746022"/>
            <a:ext cx="312906" cy="369332"/>
          </a:xfrm>
          <a:prstGeom prst="rect">
            <a:avLst/>
          </a:prstGeom>
        </p:spPr>
        <p:txBody>
          <a:bodyPr wrap="none">
            <a:spAutoFit/>
          </a:bodyPr>
          <a:lstStyle/>
          <a:p>
            <a:r>
              <a:rPr lang="mn-MN" dirty="0">
                <a:solidFill>
                  <a:schemeClr val="bg1"/>
                </a:solidFill>
              </a:rPr>
              <a:t>0</a:t>
            </a:r>
            <a:endParaRPr lang="en-US" dirty="0">
              <a:solidFill>
                <a:schemeClr val="bg1"/>
              </a:solidFill>
            </a:endParaRPr>
          </a:p>
        </p:txBody>
      </p:sp>
      <p:sp>
        <p:nvSpPr>
          <p:cNvPr id="21" name="Rectangle 20"/>
          <p:cNvSpPr/>
          <p:nvPr/>
        </p:nvSpPr>
        <p:spPr>
          <a:xfrm>
            <a:off x="2884383" y="4340320"/>
            <a:ext cx="312906" cy="369332"/>
          </a:xfrm>
          <a:prstGeom prst="rect">
            <a:avLst/>
          </a:prstGeom>
        </p:spPr>
        <p:txBody>
          <a:bodyPr wrap="none">
            <a:spAutoFit/>
          </a:bodyPr>
          <a:lstStyle/>
          <a:p>
            <a:r>
              <a:rPr lang="mn-MN" dirty="0">
                <a:solidFill>
                  <a:schemeClr val="bg1"/>
                </a:solidFill>
              </a:rPr>
              <a:t>0</a:t>
            </a:r>
            <a:endParaRPr lang="en-US" dirty="0">
              <a:solidFill>
                <a:schemeClr val="bg1"/>
              </a:solidFill>
            </a:endParaRPr>
          </a:p>
        </p:txBody>
      </p:sp>
      <p:sp>
        <p:nvSpPr>
          <p:cNvPr id="22" name="Rectangle 21"/>
          <p:cNvSpPr/>
          <p:nvPr/>
        </p:nvSpPr>
        <p:spPr>
          <a:xfrm>
            <a:off x="2718662" y="2423030"/>
            <a:ext cx="889987" cy="369332"/>
          </a:xfrm>
          <a:prstGeom prst="rect">
            <a:avLst/>
          </a:prstGeom>
        </p:spPr>
        <p:txBody>
          <a:bodyPr wrap="none">
            <a:spAutoFit/>
          </a:bodyPr>
          <a:lstStyle/>
          <a:p>
            <a:r>
              <a:rPr lang="mn-MN" dirty="0">
                <a:solidFill>
                  <a:schemeClr val="bg1"/>
                </a:solidFill>
              </a:rPr>
              <a:t>828,07</a:t>
            </a:r>
            <a:endParaRPr lang="en-US" dirty="0">
              <a:solidFill>
                <a:schemeClr val="bg1"/>
              </a:solidFill>
            </a:endParaRPr>
          </a:p>
        </p:txBody>
      </p:sp>
    </p:spTree>
    <p:extLst>
      <p:ext uri="{BB962C8B-B14F-4D97-AF65-F5344CB8AC3E}">
        <p14:creationId xmlns:p14="http://schemas.microsoft.com/office/powerpoint/2010/main" val="2892476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8761" y="430612"/>
            <a:ext cx="11302181" cy="369332"/>
          </a:xfrm>
          <a:prstGeom prst="rect">
            <a:avLst/>
          </a:prstGeom>
        </p:spPr>
        <p:txBody>
          <a:bodyPr wrap="square">
            <a:spAutoFit/>
          </a:bodyPr>
          <a:lstStyle/>
          <a:p>
            <a:r>
              <a:rPr lang="en-US" b="1" dirty="0" err="1">
                <a:solidFill>
                  <a:schemeClr val="bg1"/>
                </a:solidFill>
                <a:latin typeface="Arial" panose="020B0604020202020204" pitchFamily="34" charset="0"/>
                <a:ea typeface="Times New Roman" panose="02020603050405020304" pitchFamily="18" charset="0"/>
              </a:rPr>
              <a:t>Газрын</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харилцааны</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талаархи</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төрийн</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болон</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нутгийн</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өөрөө</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удирдах</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байгууллагын</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бүрэн</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эрх</a:t>
            </a:r>
            <a:endParaRPr lang="en-US" dirty="0">
              <a:solidFill>
                <a:schemeClr val="bg1"/>
              </a:solidFill>
            </a:endParaRPr>
          </a:p>
        </p:txBody>
      </p:sp>
      <p:sp>
        <p:nvSpPr>
          <p:cNvPr id="5" name="Rectangle 4"/>
          <p:cNvSpPr/>
          <p:nvPr/>
        </p:nvSpPr>
        <p:spPr>
          <a:xfrm>
            <a:off x="0" y="1345177"/>
            <a:ext cx="12049431" cy="4401205"/>
          </a:xfrm>
          <a:prstGeom prst="rect">
            <a:avLst/>
          </a:prstGeom>
        </p:spPr>
        <p:txBody>
          <a:bodyPr wrap="square">
            <a:spAutoFit/>
          </a:bodyPr>
          <a:lstStyle/>
          <a:p>
            <a:pPr indent="457200" algn="just"/>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20.1.Аймаг,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нийслэл</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сум</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дүүргийн</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иргэдийн</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Төлөөлөгчдийн</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Хурал</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газрын</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харилцааны</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талаар</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дараахь</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нийтлэг</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бүрэн</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эрхийг</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хэрэгжүүлнэ</a:t>
            </a:r>
            <a:r>
              <a:rPr lang="en-US"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mn-MN" b="1" dirty="0" smtClean="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457200" algn="just"/>
            <a:endParaRPr lang="en-US" sz="2800" b="1"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20.1.1.газрын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тухай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хууль</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smtClean="0">
                <a:solidFill>
                  <a:schemeClr val="bg1"/>
                </a:solidFill>
                <a:latin typeface="Arial" panose="020B0604020202020204" pitchFamily="34" charset="0"/>
                <a:ea typeface="Times New Roman" panose="02020603050405020304" pitchFamily="18" charset="0"/>
                <a:cs typeface="Arial" panose="020B0604020202020204" pitchFamily="34" charset="0"/>
              </a:rPr>
              <a:t>тогтоомжийн</a:t>
            </a:r>
            <a:r>
              <a:rPr lang="en-US"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хэрэгжилт</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гаргасан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шийдвэрийнхээ</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биелэлтэд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хяналт</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тавих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энэ</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талаархи</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Засаг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даргын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тайланг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хэлэлцэж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дүгнэх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20.1.2.тухайн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шатны</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Засаг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даргын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өргөн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мэдүүлсэн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аймаг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нийслэлийн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газар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зохион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байгуулалтын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ерөнхий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төлөвлөгөө</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түүнд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нийцүүлэн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боловсруулсан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сум</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дүүргийн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тухайн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жилийн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газар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зохион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байгуулалтын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төлөвлөгөөг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хэлэлцэн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батлах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20.1.3.тухайн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шатны</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Засаг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даргын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өргөн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мэдүүлснийг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үндэслэн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аймаг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нийслэл</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сумын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тусгай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хэрэгцээнд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авах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түүний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хэмжээ</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зааг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ашиглах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журмыг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тогтоох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20.1.4.бусдын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эзэмшил</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аймаг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нийслэл</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сумын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тусгай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хэрэгцээнд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авахтай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холбогдуулан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гэрээний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хугацаа</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дуусахаас</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өмнө</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солих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буюу</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эргүүлэн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авах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тохиолдолд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тухайн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шатны</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Засаг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даргын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өргөн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мэдүүлснээр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нөхөн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олговор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олгох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шийдвэр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гаргах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20.1.5.үйлдвэрлэл,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технологийн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паркийн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нутаг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дэвсгэр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байршлыг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тогтоох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457200" algn="just"/>
            <a:r>
              <a:rPr lang="en-US" i="1" dirty="0">
                <a:solidFill>
                  <a:schemeClr val="bg1"/>
                </a:solidFill>
                <a:latin typeface="Arial" panose="020B0604020202020204" pitchFamily="34" charset="0"/>
                <a:ea typeface="Times New Roman" panose="02020603050405020304" pitchFamily="18" charset="0"/>
                <a:cs typeface="Arial" panose="020B0604020202020204" pitchFamily="34" charset="0"/>
              </a:rPr>
              <a:t>/</a:t>
            </a:r>
            <a:r>
              <a:rPr lang="en-US" i="1"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Энэ</a:t>
            </a:r>
            <a:r>
              <a:rPr lang="en-US" i="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i="1"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заалтыг</a:t>
            </a:r>
            <a:r>
              <a:rPr lang="en-US" i="1" dirty="0">
                <a:solidFill>
                  <a:schemeClr val="bg1"/>
                </a:solidFill>
                <a:latin typeface="Arial" panose="020B0604020202020204" pitchFamily="34" charset="0"/>
                <a:ea typeface="Times New Roman" panose="02020603050405020304" pitchFamily="18" charset="0"/>
                <a:cs typeface="Arial" panose="020B0604020202020204" pitchFamily="34" charset="0"/>
              </a:rPr>
              <a:t> 2009 </a:t>
            </a:r>
            <a:r>
              <a:rPr lang="en-US" i="1" dirty="0" err="1">
                <a:solidFill>
                  <a:schemeClr val="bg1"/>
                </a:solidFill>
                <a:latin typeface="Arial" panose="020B0604020202020204" pitchFamily="34" charset="0"/>
                <a:ea typeface="Times New Roman" panose="02020603050405020304" pitchFamily="18" charset="0"/>
                <a:cs typeface="Arial" panose="020B0604020202020204" pitchFamily="34" charset="0"/>
              </a:rPr>
              <a:t>оны</a:t>
            </a:r>
            <a:r>
              <a:rPr lang="en-US" i="1" dirty="0">
                <a:solidFill>
                  <a:schemeClr val="bg1"/>
                </a:solidFill>
                <a:latin typeface="Arial" panose="020B0604020202020204" pitchFamily="34" charset="0"/>
                <a:ea typeface="Times New Roman" panose="02020603050405020304" pitchFamily="18" charset="0"/>
                <a:cs typeface="Arial" panose="020B0604020202020204" pitchFamily="34" charset="0"/>
              </a:rPr>
              <a:t> 12 </a:t>
            </a:r>
            <a:r>
              <a:rPr lang="en-US" i="1" dirty="0" err="1">
                <a:solidFill>
                  <a:schemeClr val="bg1"/>
                </a:solidFill>
                <a:latin typeface="Arial" panose="020B0604020202020204" pitchFamily="34" charset="0"/>
                <a:ea typeface="Times New Roman" panose="02020603050405020304" pitchFamily="18" charset="0"/>
                <a:cs typeface="Arial" panose="020B0604020202020204" pitchFamily="34" charset="0"/>
              </a:rPr>
              <a:t>дугаар</a:t>
            </a:r>
            <a:r>
              <a:rPr lang="en-US" i="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i="1" dirty="0" err="1">
                <a:solidFill>
                  <a:schemeClr val="bg1"/>
                </a:solidFill>
                <a:latin typeface="Arial" panose="020B0604020202020204" pitchFamily="34" charset="0"/>
                <a:ea typeface="Times New Roman" panose="02020603050405020304" pitchFamily="18" charset="0"/>
                <a:cs typeface="Arial" panose="020B0604020202020204" pitchFamily="34" charset="0"/>
              </a:rPr>
              <a:t>сарын</a:t>
            </a:r>
            <a:r>
              <a:rPr lang="en-US" i="1" dirty="0">
                <a:solidFill>
                  <a:schemeClr val="bg1"/>
                </a:solidFill>
                <a:latin typeface="Arial" panose="020B0604020202020204" pitchFamily="34" charset="0"/>
                <a:ea typeface="Times New Roman" panose="02020603050405020304" pitchFamily="18" charset="0"/>
                <a:cs typeface="Arial" panose="020B0604020202020204" pitchFamily="34" charset="0"/>
              </a:rPr>
              <a:t> 17-ны </a:t>
            </a:r>
            <a:r>
              <a:rPr lang="en-US" i="1" dirty="0" err="1">
                <a:solidFill>
                  <a:schemeClr val="bg1"/>
                </a:solidFill>
                <a:latin typeface="Arial" panose="020B0604020202020204" pitchFamily="34" charset="0"/>
                <a:ea typeface="Times New Roman" panose="02020603050405020304" pitchFamily="18" charset="0"/>
                <a:cs typeface="Arial" panose="020B0604020202020204" pitchFamily="34" charset="0"/>
              </a:rPr>
              <a:t>өдрийн</a:t>
            </a:r>
            <a:r>
              <a:rPr lang="en-US" i="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i="1"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хуулиар</a:t>
            </a:r>
            <a:r>
              <a:rPr lang="en-US" i="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i="1" dirty="0" err="1">
                <a:solidFill>
                  <a:schemeClr val="bg1"/>
                </a:solidFill>
                <a:latin typeface="Arial" panose="020B0604020202020204" pitchFamily="34" charset="0"/>
                <a:ea typeface="Times New Roman" panose="02020603050405020304" pitchFamily="18" charset="0"/>
                <a:cs typeface="Arial" panose="020B0604020202020204" pitchFamily="34" charset="0"/>
              </a:rPr>
              <a:t>нэмсэн</a:t>
            </a:r>
            <a:r>
              <a:rPr lang="en-US" i="1"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77403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8929" y="589936"/>
            <a:ext cx="10751574" cy="3016210"/>
          </a:xfrm>
          <a:prstGeom prst="rect">
            <a:avLst/>
          </a:prstGeom>
        </p:spPr>
        <p:txBody>
          <a:bodyPr wrap="square">
            <a:spAutoFit/>
          </a:bodyPr>
          <a:lstStyle/>
          <a:p>
            <a:pPr indent="457200" algn="just"/>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21.4.Сумын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Засаг</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дарга</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газрын</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харилцааны</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талаар</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дараахь</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бүрэн</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эрхийг</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хэрэгжүүлнэ</a:t>
            </a:r>
            <a:r>
              <a:rPr lang="en-US"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mn-MN" b="1" dirty="0" smtClean="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457200" algn="just"/>
            <a:endParaRPr lang="en-US" sz="2800" b="1"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21.4.1.аймгийн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газар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зохион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байгуулалтын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ерөнхий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төлөвлөгөөний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төсөлд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санал</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өгөх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21.4.2.аймгийн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газар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зохион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байгуулалтын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ерөнхий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төлөвлөгөөний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дагуу</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нутаг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дэвсгэрийнхээ</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тухайн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жилийн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газар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зохион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байгуулалтын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төлөвлөгөөний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төслийг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сумын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иргэдийн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Төлөөлөгчдийн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Хуралд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өргөн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мэдүүлэх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21.4.3.энэ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хуулийн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21.3.2-т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зааснаас</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бусад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сумын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Иргэдийн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Төлөөлөгчдийн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Хурлаас</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баталсан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тухайн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жилийн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газар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зохион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байгуулалтын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төлөвлөгөөний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дагуу</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сумын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хэмжээнд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иргэн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ахуйн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нэгж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байгууллагад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эзэмшүүлэх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ашиглуулах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асуудлыг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шийдвэрлэж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зохион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байгуулах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38521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1948" y="751344"/>
            <a:ext cx="11046542" cy="3293209"/>
          </a:xfrm>
          <a:prstGeom prst="rect">
            <a:avLst/>
          </a:prstGeom>
        </p:spPr>
        <p:txBody>
          <a:bodyPr wrap="square">
            <a:spAutoFit/>
          </a:bodyPr>
          <a:lstStyle/>
          <a:p>
            <a:r>
              <a:rPr lang="en-US" b="1" dirty="0" err="1" smtClean="0">
                <a:solidFill>
                  <a:schemeClr val="bg1"/>
                </a:solidFill>
                <a:latin typeface="Arial" panose="020B0604020202020204" pitchFamily="34" charset="0"/>
                <a:ea typeface="Times New Roman" panose="02020603050405020304" pitchFamily="18" charset="0"/>
              </a:rPr>
              <a:t>Газар</a:t>
            </a:r>
            <a:r>
              <a:rPr lang="en-US" b="1" dirty="0" smtClean="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зохион</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байгуулалтын</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үндсэн</a:t>
            </a:r>
            <a:r>
              <a:rPr lang="en-US" b="1" dirty="0">
                <a:solidFill>
                  <a:schemeClr val="bg1"/>
                </a:solidFill>
                <a:latin typeface="Arial" panose="020B0604020202020204" pitchFamily="34" charset="0"/>
                <a:ea typeface="Times New Roman" panose="02020603050405020304" pitchFamily="18" charset="0"/>
              </a:rPr>
              <a:t> </a:t>
            </a:r>
            <a:r>
              <a:rPr lang="en-US" b="1" dirty="0" err="1">
                <a:solidFill>
                  <a:schemeClr val="bg1"/>
                </a:solidFill>
                <a:latin typeface="Arial" panose="020B0604020202020204" pitchFamily="34" charset="0"/>
                <a:ea typeface="Times New Roman" panose="02020603050405020304" pitchFamily="18" charset="0"/>
              </a:rPr>
              <a:t>баримт</a:t>
            </a:r>
            <a:r>
              <a:rPr lang="en-US" b="1" dirty="0">
                <a:solidFill>
                  <a:schemeClr val="bg1"/>
                </a:solidFill>
                <a:latin typeface="Arial" panose="020B0604020202020204" pitchFamily="34" charset="0"/>
                <a:ea typeface="Times New Roman" panose="02020603050405020304" pitchFamily="18" charset="0"/>
              </a:rPr>
              <a:t> </a:t>
            </a:r>
            <a:r>
              <a:rPr lang="en-US" b="1" dirty="0" err="1" smtClean="0">
                <a:solidFill>
                  <a:schemeClr val="bg1"/>
                </a:solidFill>
                <a:latin typeface="Arial" panose="020B0604020202020204" pitchFamily="34" charset="0"/>
                <a:ea typeface="Times New Roman" panose="02020603050405020304" pitchFamily="18" charset="0"/>
              </a:rPr>
              <a:t>бичгүүд</a:t>
            </a:r>
            <a:endParaRPr lang="mn-MN" b="1" dirty="0">
              <a:solidFill>
                <a:schemeClr val="bg1"/>
              </a:solidFill>
              <a:latin typeface="Arial" panose="020B0604020202020204" pitchFamily="34" charset="0"/>
              <a:ea typeface="Times New Roman" panose="02020603050405020304" pitchFamily="18" charset="0"/>
            </a:endParaRPr>
          </a:p>
          <a:p>
            <a:endParaRPr lang="en-US" sz="2800" dirty="0">
              <a:solidFill>
                <a:schemeClr val="bg1"/>
              </a:solidFill>
              <a:latin typeface="Times New Roman" panose="02020603050405020304" pitchFamily="18" charset="0"/>
              <a:ea typeface="Times New Roman" panose="02020603050405020304" pitchFamily="18" charset="0"/>
            </a:endParaRPr>
          </a:p>
          <a:p>
            <a:pPr indent="457200" algn="just"/>
            <a:r>
              <a:rPr lang="en-US" dirty="0">
                <a:solidFill>
                  <a:schemeClr val="bg1"/>
                </a:solidFill>
                <a:latin typeface="Arial" panose="020B0604020202020204" pitchFamily="34" charset="0"/>
                <a:ea typeface="Times New Roman" panose="02020603050405020304" pitchFamily="18" charset="0"/>
              </a:rPr>
              <a:t>25.1.Газар </a:t>
            </a:r>
            <a:r>
              <a:rPr lang="en-US" dirty="0" err="1">
                <a:solidFill>
                  <a:schemeClr val="bg1"/>
                </a:solidFill>
                <a:latin typeface="Arial" panose="020B0604020202020204" pitchFamily="34" charset="0"/>
                <a:ea typeface="Times New Roman" panose="02020603050405020304" pitchFamily="18" charset="0"/>
              </a:rPr>
              <a:t>зохион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байгуулалтын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үндсэн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баримт</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бичгүүд</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нь</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дор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дурдсан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зүйлээс</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бүрдэнэ</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914400" algn="just"/>
            <a:r>
              <a:rPr lang="en-US" dirty="0">
                <a:solidFill>
                  <a:schemeClr val="bg1"/>
                </a:solidFill>
                <a:latin typeface="Arial" panose="020B0604020202020204" pitchFamily="34" charset="0"/>
                <a:ea typeface="Times New Roman" panose="02020603050405020304" pitchFamily="18" charset="0"/>
              </a:rPr>
              <a:t>25.1.1.улсын </a:t>
            </a:r>
            <a:r>
              <a:rPr lang="en-US" dirty="0" err="1">
                <a:solidFill>
                  <a:schemeClr val="bg1"/>
                </a:solidFill>
                <a:latin typeface="Arial" panose="020B0604020202020204" pitchFamily="34" charset="0"/>
                <a:ea typeface="Times New Roman" panose="02020603050405020304" pitchFamily="18" charset="0"/>
              </a:rPr>
              <a:t>газар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зохион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байгуулалтын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ерөнхий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төлөвлөгөө</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914400" algn="just"/>
            <a:r>
              <a:rPr lang="en-US" dirty="0">
                <a:solidFill>
                  <a:schemeClr val="bg1"/>
                </a:solidFill>
                <a:latin typeface="Arial" panose="020B0604020202020204" pitchFamily="34" charset="0"/>
                <a:ea typeface="Times New Roman" panose="02020603050405020304" pitchFamily="18" charset="0"/>
              </a:rPr>
              <a:t>25.1.2.аймаг, </a:t>
            </a:r>
            <a:r>
              <a:rPr lang="en-US" dirty="0" err="1">
                <a:solidFill>
                  <a:schemeClr val="bg1"/>
                </a:solidFill>
                <a:latin typeface="Arial" panose="020B0604020202020204" pitchFamily="34" charset="0"/>
                <a:ea typeface="Times New Roman" panose="02020603050405020304" pitchFamily="18" charset="0"/>
              </a:rPr>
              <a:t>нийслэлийн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зохион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байгуулалтын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ерөнхий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төлөвлөгөө</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914400" algn="just"/>
            <a:r>
              <a:rPr lang="en-US" dirty="0">
                <a:solidFill>
                  <a:schemeClr val="bg1"/>
                </a:solidFill>
                <a:latin typeface="Arial" panose="020B0604020202020204" pitchFamily="34" charset="0"/>
                <a:ea typeface="Times New Roman" panose="02020603050405020304" pitchFamily="18" charset="0"/>
              </a:rPr>
              <a:t>25.1.3.хотын </a:t>
            </a:r>
            <a:r>
              <a:rPr lang="en-US" dirty="0" err="1">
                <a:solidFill>
                  <a:schemeClr val="bg1"/>
                </a:solidFill>
                <a:latin typeface="Arial" panose="020B0604020202020204" pitchFamily="34" charset="0"/>
                <a:ea typeface="Times New Roman" panose="02020603050405020304" pitchFamily="18" charset="0"/>
              </a:rPr>
              <a:t>хөгжлийн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ерөнхий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төлөвлөгөөний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үе</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шатны</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төсөл</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914400" algn="just"/>
            <a:r>
              <a:rPr lang="en-US" dirty="0">
                <a:solidFill>
                  <a:schemeClr val="bg1"/>
                </a:solidFill>
                <a:latin typeface="Arial" panose="020B0604020202020204" pitchFamily="34" charset="0"/>
                <a:ea typeface="Times New Roman" panose="02020603050405020304" pitchFamily="18" charset="0"/>
              </a:rPr>
              <a:t>25.1.4.нийслэл, </a:t>
            </a:r>
            <a:r>
              <a:rPr lang="en-US" dirty="0" err="1">
                <a:solidFill>
                  <a:schemeClr val="bg1"/>
                </a:solidFill>
                <a:latin typeface="Arial" panose="020B0604020202020204" pitchFamily="34" charset="0"/>
                <a:ea typeface="Times New Roman" panose="02020603050405020304" pitchFamily="18" charset="0"/>
              </a:rPr>
              <a:t>сум</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дүүргийн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тухайн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жилийн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зохион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байгуулалтын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төлөвлөгөө</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latin typeface="Times New Roman" panose="02020603050405020304" pitchFamily="18" charset="0"/>
              <a:ea typeface="Times New Roman" panose="02020603050405020304" pitchFamily="18" charset="0"/>
            </a:endParaRPr>
          </a:p>
          <a:p>
            <a:pPr indent="914400" algn="just"/>
            <a:r>
              <a:rPr lang="en-US" dirty="0">
                <a:solidFill>
                  <a:schemeClr val="bg1"/>
                </a:solidFill>
                <a:latin typeface="Arial" panose="020B0604020202020204" pitchFamily="34" charset="0"/>
                <a:ea typeface="Times New Roman" panose="02020603050405020304" pitchFamily="18" charset="0"/>
              </a:rPr>
              <a:t>25.1.5.шинээр </a:t>
            </a:r>
            <a:r>
              <a:rPr lang="en-US" dirty="0" err="1">
                <a:solidFill>
                  <a:schemeClr val="bg1"/>
                </a:solidFill>
                <a:latin typeface="Arial" panose="020B0604020202020204" pitchFamily="34" charset="0"/>
                <a:ea typeface="Times New Roman" panose="02020603050405020304" pitchFamily="18" charset="0"/>
              </a:rPr>
              <a:t>хот</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суурин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байгуулах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атар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эзэмших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тусгай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хамгаалалттай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нутгийг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бий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болгох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томоохон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үйлдвэр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уурхай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зам</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шугам</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сүлжээ</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бүс</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нутгийг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хамарсан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олон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улсын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төсөл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арга</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хэмжээг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хэрэгжүүлэх</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болон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чөлөөт</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бүс</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байгуулахтай</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холбогдсон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схем</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техник</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эдийн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засгийн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үндэслэл</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газар</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зохион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байгуулалтын</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зураг</a:t>
            </a:r>
            <a:r>
              <a:rPr lang="en-US" dirty="0">
                <a:solidFill>
                  <a:schemeClr val="bg1"/>
                </a:solidFill>
                <a:latin typeface="Arial" panose="020B0604020202020204" pitchFamily="34" charset="0"/>
                <a:ea typeface="Times New Roman" panose="02020603050405020304" pitchFamily="18" charset="0"/>
              </a:rPr>
              <a:t>, </a:t>
            </a:r>
            <a:r>
              <a:rPr lang="en-US" dirty="0" err="1">
                <a:solidFill>
                  <a:schemeClr val="bg1"/>
                </a:solidFill>
                <a:latin typeface="Arial" panose="020B0604020202020204" pitchFamily="34" charset="0"/>
                <a:ea typeface="Times New Roman" panose="02020603050405020304" pitchFamily="18" charset="0"/>
              </a:rPr>
              <a:t>төслүүд</a:t>
            </a:r>
            <a:r>
              <a:rPr lang="en-US" dirty="0">
                <a:solidFill>
                  <a:schemeClr val="bg1"/>
                </a:solidFill>
                <a:latin typeface="Arial" panose="020B0604020202020204" pitchFamily="34" charset="0"/>
                <a:ea typeface="Times New Roman" panose="02020603050405020304" pitchFamily="18" charset="0"/>
              </a:rPr>
              <a:t>;</a:t>
            </a:r>
            <a:endParaRPr lang="en-US" sz="28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15975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5975" y="516047"/>
            <a:ext cx="11710219" cy="5262979"/>
          </a:xfrm>
          <a:prstGeom prst="rect">
            <a:avLst/>
          </a:prstGeom>
        </p:spPr>
        <p:txBody>
          <a:bodyPr wrap="square">
            <a:spAutoFit/>
          </a:bodyPr>
          <a:lstStyle/>
          <a:p>
            <a:r>
              <a:rPr lang="en-US" b="1" dirty="0" err="1" smtClean="0">
                <a:solidFill>
                  <a:schemeClr val="bg1"/>
                </a:solidFill>
                <a:latin typeface="Arial" panose="020B0604020202020204" pitchFamily="34" charset="0"/>
                <a:ea typeface="Times New Roman" panose="02020603050405020304" pitchFamily="18" charset="0"/>
                <a:cs typeface="Arial" panose="020B0604020202020204" pitchFamily="34" charset="0"/>
              </a:rPr>
              <a:t>Баг</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хорооны</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иргэдийн</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Нийтийн</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Хурлын</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болон</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Засаг</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даргын</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бүрэн</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smtClean="0">
                <a:solidFill>
                  <a:schemeClr val="bg1"/>
                </a:solidFill>
                <a:latin typeface="Arial" panose="020B0604020202020204" pitchFamily="34" charset="0"/>
                <a:ea typeface="Times New Roman" panose="02020603050405020304" pitchFamily="18" charset="0"/>
                <a:cs typeface="Arial" panose="020B0604020202020204" pitchFamily="34" charset="0"/>
              </a:rPr>
              <a:t>эрх</a:t>
            </a:r>
            <a:endParaRPr lang="mn-MN" b="1" dirty="0" smtClean="0">
              <a:solidFill>
                <a:schemeClr val="bg1"/>
              </a:solidFill>
              <a:latin typeface="Arial" panose="020B0604020202020204" pitchFamily="34" charset="0"/>
              <a:ea typeface="Times New Roman" panose="02020603050405020304" pitchFamily="18" charset="0"/>
              <a:cs typeface="Arial" panose="020B0604020202020204" pitchFamily="34" charset="0"/>
            </a:endParaRPr>
          </a:p>
          <a:p>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4572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22.1.Баг,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хорооны</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иргэдийн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Нийтийн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Хурал</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харилцааны</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талаар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дараахь</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бүрэн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эрхийг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хэрэгжүүлнэ</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22.1.1.нийтийн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эдэлбэрийн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ашиглалтыг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зохион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байгуулах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22.1.2.баг,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хорооны</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нутаг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дэвсгэр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дэх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нийтийн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эдэлбэр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эрүүл</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ахуй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ариун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цэврийн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шаардлагыг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хангуулах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22.1.3.газар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ашиглалт</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хамгаалалтын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талаархи</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Засаг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даргын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тайланг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хэлэлцэх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дүгнэх</a:t>
            </a:r>
            <a:r>
              <a:rPr lang="en-US"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mn-MN" dirty="0" smtClean="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457200" algn="just"/>
            <a:r>
              <a:rPr lang="en-US" b="1" dirty="0" err="1" smtClean="0">
                <a:solidFill>
                  <a:schemeClr val="bg1"/>
                </a:solidFill>
                <a:latin typeface="Arial" panose="020B0604020202020204" pitchFamily="34" charset="0"/>
                <a:ea typeface="Times New Roman" panose="02020603050405020304" pitchFamily="18" charset="0"/>
                <a:cs typeface="Arial" panose="020B0604020202020204" pitchFamily="34" charset="0"/>
              </a:rPr>
              <a:t>Баг</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хорооны</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Засаг</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дарга</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газрын</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харилцааны</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талаар</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дараахь</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бүрэн</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эрхийг</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хэрэгжүүлнэ</a:t>
            </a:r>
            <a:r>
              <a:rPr lang="en-US"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mn-MN" b="1" dirty="0" smtClean="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457200" algn="just"/>
            <a:endParaRPr lang="en-US" sz="2800" b="1"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22.2.1.газрын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тухай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хууль</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тогтоомж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үр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ашигтай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зохистой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ашиглах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хамгаалах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талаархи</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нийтлэг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шаардлагын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биелэлтийг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хангуулах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22.2.2.дээд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шатны</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байгууллага</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болон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хорооны</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иргэдийн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Нийтийн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Хурлаас</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ашиглалт</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хамгаалалтын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талаар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гаргасан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шийдвэрийн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биелэлтийг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хангах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22.2.3.нутаг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дэвсгэртээ</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нийтийн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эдэлбэрийн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ашиглалт</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хамгаалалт</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эрүүл</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ахуй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ариун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цэврийн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асуудлыг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хариуцах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83388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484" y="274986"/>
            <a:ext cx="11724968" cy="5940088"/>
          </a:xfrm>
          <a:prstGeom prst="rect">
            <a:avLst/>
          </a:prstGeom>
        </p:spPr>
        <p:txBody>
          <a:bodyPr wrap="square">
            <a:spAutoFit/>
          </a:bodyPr>
          <a:lstStyle/>
          <a:p>
            <a:pPr algn="ct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Газар</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эзэмшүүлэх</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ашиглуулах</a:t>
            </a:r>
            <a:endParaRPr lang="en-US" sz="800" dirty="0">
              <a:solidFill>
                <a:schemeClr val="bg1"/>
              </a:solidFill>
              <a:latin typeface="Arial" panose="020B0604020202020204" pitchFamily="34" charset="0"/>
              <a:ea typeface="Verdana" panose="020B0604030504040204" pitchFamily="34" charset="0"/>
              <a:cs typeface="Arial" panose="020B0604020202020204" pitchFamily="34" charset="0"/>
            </a:endParaRPr>
          </a:p>
          <a:p>
            <a:r>
              <a:rPr lang="en-US" b="1" dirty="0" err="1" smtClean="0">
                <a:solidFill>
                  <a:schemeClr val="bg1"/>
                </a:solidFill>
                <a:latin typeface="Arial" panose="020B0604020202020204" pitchFamily="34" charset="0"/>
                <a:ea typeface="Times New Roman" panose="02020603050405020304" pitchFamily="18" charset="0"/>
                <a:cs typeface="Arial" panose="020B0604020202020204" pitchFamily="34" charset="0"/>
              </a:rPr>
              <a:t>Газар</a:t>
            </a:r>
            <a:r>
              <a:rPr lang="en-US"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smtClean="0">
                <a:solidFill>
                  <a:schemeClr val="bg1"/>
                </a:solidFill>
                <a:latin typeface="Arial" panose="020B0604020202020204" pitchFamily="34" charset="0"/>
                <a:ea typeface="Times New Roman" panose="02020603050405020304" pitchFamily="18" charset="0"/>
                <a:cs typeface="Arial" panose="020B0604020202020204" pitchFamily="34" charset="0"/>
              </a:rPr>
              <a:t>эзэмшүүлэх</a:t>
            </a:r>
            <a:endParaRPr lang="mn-MN" b="1" dirty="0" smtClean="0">
              <a:solidFill>
                <a:schemeClr val="bg1"/>
              </a:solidFill>
              <a:latin typeface="Arial" panose="020B0604020202020204" pitchFamily="34" charset="0"/>
              <a:ea typeface="Times New Roman" panose="02020603050405020304" pitchFamily="18" charset="0"/>
              <a:cs typeface="Arial" panose="020B0604020202020204" pitchFamily="34" charset="0"/>
            </a:endParaRPr>
          </a:p>
          <a:p>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4572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27.1.Газрыг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энэ</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хуульд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заасан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зориулалт</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хугацаа</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болзолтойгоор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гэрээний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үндсэн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дээр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зөвхөн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эрхийн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гэрчилгээгээр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эзэмшүүлнэ</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4572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27.2.Газар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эзэмших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эрхийн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гэрчилгээг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зөвхөн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Монгол</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Улсын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иргэн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ахуйн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нэгж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байгууллагад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олгоно</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4572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27.3.Нэгж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талбар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бүр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эрхийн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гэрчилгээтэй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байна</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4572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27.4.Хүчин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төгөлдөр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эрхийн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гэрчилгээгүй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аливаа</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этгээд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газар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эзэмшихийг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хориглоно</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4572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27.5.Хүний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үйл</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ажиллагааны</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улмаас</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элэгдэл</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эвдрэлд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орж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ашиглалтгүй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орхигдсон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өөрийн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хүч</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хөрөнгөөр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нөхөн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сэргээсэн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иргэн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ахуйн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нэгж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байгууллагад</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тухайн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эзэмшүүлж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болно</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4572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27.6.Иргэн,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ахуйн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нэгж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байгууллагын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өөрийн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хөрөнгөөр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байгуулсан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хиймэл</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нуур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цөөрөм</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усан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сан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өсгөж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үржүүлсэн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амьтан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тарьж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ургуулсан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ойн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төгөл</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ахуйн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ашигт</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ургамлын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доорх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газрыг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багийн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иргэдийн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Нийтийн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Хурлын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санал</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холбогдох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мэргэжлийн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байгууллагын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дүгнэлт</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сумын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иргэдийн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Төлөөлөгчдийн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Хурлын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шийдвэрийг</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үндэслэн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давуу</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эрхээр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эзэмшүүлж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болно</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r>
              <a:rPr lang="en-US" b="1" dirty="0" err="1" smtClean="0">
                <a:solidFill>
                  <a:schemeClr val="bg1"/>
                </a:solidFill>
                <a:latin typeface="Arial" panose="020B0604020202020204" pitchFamily="34" charset="0"/>
                <a:ea typeface="Times New Roman" panose="02020603050405020304" pitchFamily="18" charset="0"/>
                <a:cs typeface="Arial" panose="020B0604020202020204" pitchFamily="34" charset="0"/>
              </a:rPr>
              <a:t>Газар</a:t>
            </a:r>
            <a:r>
              <a:rPr lang="en-US"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эзэмших</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эрхийн</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гэрчилгээний</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err="1" smtClean="0">
                <a:solidFill>
                  <a:schemeClr val="bg1"/>
                </a:solidFill>
                <a:latin typeface="Arial" panose="020B0604020202020204" pitchFamily="34" charset="0"/>
                <a:ea typeface="Times New Roman" panose="02020603050405020304" pitchFamily="18" charset="0"/>
                <a:cs typeface="Arial" panose="020B0604020202020204" pitchFamily="34" charset="0"/>
              </a:rPr>
              <a:t>төрөл</a:t>
            </a:r>
            <a:endParaRPr lang="mn-MN" b="1" dirty="0" smtClean="0">
              <a:solidFill>
                <a:schemeClr val="bg1"/>
              </a:solidFill>
              <a:latin typeface="Arial" panose="020B0604020202020204" pitchFamily="34" charset="0"/>
              <a:ea typeface="Times New Roman" panose="02020603050405020304" pitchFamily="18" charset="0"/>
              <a:cs typeface="Arial" panose="020B0604020202020204" pitchFamily="34" charset="0"/>
            </a:endParaRPr>
          </a:p>
          <a:p>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4572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28.1.Газар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эзэмших</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эрхийн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гэрчилгээ</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нь</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дор</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дурдсан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төрөлтэй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байна</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28.1.1.гэр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бүлийн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хамтын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хэрэгцээний</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28.1.2.төрийн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байгууллагын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indent="914400" algn="just"/>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28.1.3.аж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ахуйн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нэгж</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байгууллагын</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endParaRPr lang="en-US"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23912795"/>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132</TotalTime>
  <Words>2832</Words>
  <Application>Microsoft Office PowerPoint</Application>
  <PresentationFormat>Widescreen</PresentationFormat>
  <Paragraphs>240</Paragraphs>
  <Slides>25</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Century Gothic</vt:lpstr>
      <vt:lpstr>Times New Roman</vt:lpstr>
      <vt:lpstr>Verdana</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Газрын төлбөрийн тухай хууль тогтоомж  Газрын тухай хууль, Татварын ерөнхий хууль, энэ хууль болон тэдгээртэй нийцүүлэн гаргасан хууль тогтоомжийн бусад актаас бүрдэнэ.</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26</cp:revision>
  <dcterms:created xsi:type="dcterms:W3CDTF">2018-12-18T09:51:37Z</dcterms:created>
  <dcterms:modified xsi:type="dcterms:W3CDTF">2019-04-28T07:28:53Z</dcterms:modified>
</cp:coreProperties>
</file>