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72" r:id="rId3"/>
    <p:sldId id="273" r:id="rId4"/>
    <p:sldId id="274" r:id="rId5"/>
    <p:sldId id="275" r:id="rId6"/>
    <p:sldId id="263" r:id="rId7"/>
    <p:sldId id="257" r:id="rId8"/>
    <p:sldId id="271" r:id="rId9"/>
    <p:sldId id="283" r:id="rId10"/>
    <p:sldId id="284" r:id="rId11"/>
    <p:sldId id="285" r:id="rId12"/>
    <p:sldId id="278" r:id="rId13"/>
    <p:sldId id="279" r:id="rId14"/>
    <p:sldId id="280" r:id="rId15"/>
    <p:sldId id="281" r:id="rId16"/>
    <p:sldId id="286" r:id="rId17"/>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191672FA-EE5E-4442-B630-625D078C6C24}" type="datetimeFigureOut">
              <a:rPr lang="en-US" smtClean="0"/>
              <a:t>4/14/2019</a:t>
            </a:fld>
            <a:endParaRPr lang="en-US"/>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5FB89449-E163-4C19-BE44-78BA1DF046EE}" type="slidenum">
              <a:rPr lang="en-US" smtClean="0"/>
              <a:t>‹#›</a:t>
            </a:fld>
            <a:endParaRPr lang="en-US"/>
          </a:p>
        </p:txBody>
      </p:sp>
    </p:spTree>
    <p:extLst>
      <p:ext uri="{BB962C8B-B14F-4D97-AF65-F5344CB8AC3E}">
        <p14:creationId xmlns:p14="http://schemas.microsoft.com/office/powerpoint/2010/main" val="360737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9449-E163-4C19-BE44-78BA1DF046EE}" type="slidenum">
              <a:rPr lang="en-US" smtClean="0"/>
              <a:t>7</a:t>
            </a:fld>
            <a:endParaRPr lang="en-US"/>
          </a:p>
        </p:txBody>
      </p:sp>
    </p:spTree>
    <p:extLst>
      <p:ext uri="{BB962C8B-B14F-4D97-AF65-F5344CB8AC3E}">
        <p14:creationId xmlns:p14="http://schemas.microsoft.com/office/powerpoint/2010/main" val="213790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89449-E163-4C19-BE44-78BA1DF046EE}" type="slidenum">
              <a:rPr lang="en-US" smtClean="0"/>
              <a:t>14</a:t>
            </a:fld>
            <a:endParaRPr lang="en-US"/>
          </a:p>
        </p:txBody>
      </p:sp>
    </p:spTree>
    <p:extLst>
      <p:ext uri="{BB962C8B-B14F-4D97-AF65-F5344CB8AC3E}">
        <p14:creationId xmlns:p14="http://schemas.microsoft.com/office/powerpoint/2010/main" val="48747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7C7507-0B8F-4E76-AC14-044F4AC361C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280999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C7507-0B8F-4E76-AC14-044F4AC361C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382501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C7507-0B8F-4E76-AC14-044F4AC361C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256012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C7507-0B8F-4E76-AC14-044F4AC361C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32846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C7507-0B8F-4E76-AC14-044F4AC361C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1623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C7507-0B8F-4E76-AC14-044F4AC361CD}"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367686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C7507-0B8F-4E76-AC14-044F4AC361CD}"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261552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C7507-0B8F-4E76-AC14-044F4AC361CD}"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8193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7507-0B8F-4E76-AC14-044F4AC361CD}" type="datetimeFigureOut">
              <a:rPr lang="en-US" smtClean="0"/>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130449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C7507-0B8F-4E76-AC14-044F4AC361CD}"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3363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C7507-0B8F-4E76-AC14-044F4AC361CD}"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A3C68-D2A5-4314-AC65-157D9B51A714}" type="slidenum">
              <a:rPr lang="en-US" smtClean="0"/>
              <a:t>‹#›</a:t>
            </a:fld>
            <a:endParaRPr lang="en-US"/>
          </a:p>
        </p:txBody>
      </p:sp>
    </p:spTree>
    <p:extLst>
      <p:ext uri="{BB962C8B-B14F-4D97-AF65-F5344CB8AC3E}">
        <p14:creationId xmlns:p14="http://schemas.microsoft.com/office/powerpoint/2010/main" val="401994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C7507-0B8F-4E76-AC14-044F4AC361CD}" type="datetimeFigureOut">
              <a:rPr lang="en-US" smtClean="0"/>
              <a:t>4/14/2019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A3C68-D2A5-4314-AC65-157D9B51A714}" type="slidenum">
              <a:rPr lang="en-US" smtClean="0"/>
              <a:t>‹#›</a:t>
            </a:fld>
            <a:endParaRPr lang="en-US"/>
          </a:p>
        </p:txBody>
      </p:sp>
    </p:spTree>
    <p:extLst>
      <p:ext uri="{BB962C8B-B14F-4D97-AF65-F5344CB8AC3E}">
        <p14:creationId xmlns:p14="http://schemas.microsoft.com/office/powerpoint/2010/main" val="404108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05340" y="287422"/>
            <a:ext cx="7772400" cy="3717641"/>
          </a:xfrm>
        </p:spPr>
        <p:txBody>
          <a:bodyPr>
            <a:normAutofit/>
          </a:bodyPr>
          <a:lstStyle/>
          <a:p>
            <a:r>
              <a:rPr lang="mn-MN" sz="3600" dirty="0" smtClean="0"/>
              <a:t>ГОВЬСҮМБЭР АЙМГИЙН</a:t>
            </a:r>
            <a:br>
              <a:rPr lang="mn-MN" sz="3600" dirty="0" smtClean="0"/>
            </a:br>
            <a:r>
              <a:rPr lang="mn-MN" sz="3600" dirty="0" smtClean="0"/>
              <a:t> БАЯНТАЛ СУМ </a:t>
            </a:r>
            <a:br>
              <a:rPr lang="mn-MN" sz="3600" dirty="0" smtClean="0"/>
            </a:br>
            <a:r>
              <a:rPr lang="mn-MN" sz="3600" dirty="0" smtClean="0"/>
              <a:t/>
            </a:r>
            <a:br>
              <a:rPr lang="mn-MN" sz="3600" dirty="0" smtClean="0"/>
            </a:br>
            <a:r>
              <a:rPr lang="mn-MN" sz="3600" dirty="0" smtClean="0"/>
              <a:t/>
            </a:r>
            <a:br>
              <a:rPr lang="mn-MN" sz="3600" dirty="0" smtClean="0"/>
            </a:br>
            <a:r>
              <a:rPr lang="mn-MN" sz="3600" dirty="0" smtClean="0">
                <a:solidFill>
                  <a:srgbClr val="7030A0"/>
                </a:solidFill>
              </a:rPr>
              <a:t>ХӨРШИЙН ХОЛБООНЫ АЖИЛЛАХ ЖУРАМ   </a:t>
            </a:r>
            <a:endParaRPr lang="en-US" dirty="0">
              <a:solidFill>
                <a:srgbClr val="7030A0"/>
              </a:solidFill>
            </a:endParaRPr>
          </a:p>
        </p:txBody>
      </p:sp>
      <p:sp>
        <p:nvSpPr>
          <p:cNvPr id="6" name="Subtitle 5"/>
          <p:cNvSpPr>
            <a:spLocks noGrp="1"/>
          </p:cNvSpPr>
          <p:nvPr>
            <p:ph type="subTitle" idx="1"/>
          </p:nvPr>
        </p:nvSpPr>
        <p:spPr>
          <a:xfrm>
            <a:off x="502703" y="3964901"/>
            <a:ext cx="7920880" cy="2163755"/>
          </a:xfrm>
        </p:spPr>
        <p:txBody>
          <a:bodyPr>
            <a:normAutofit/>
          </a:bodyPr>
          <a:lstStyle/>
          <a:p>
            <a:r>
              <a:rPr lang="mn-MN" sz="2800" dirty="0" smtClean="0">
                <a:solidFill>
                  <a:srgbClr val="C00000"/>
                </a:solidFill>
              </a:rPr>
              <a:t>ХАМТДАА БҮТЭЭЦГЭЭЕ-ХАМТДАА ХӨГЖИЦГӨӨЕ</a:t>
            </a:r>
          </a:p>
          <a:p>
            <a:r>
              <a:rPr lang="mn-MN" sz="2800" dirty="0" smtClean="0">
                <a:solidFill>
                  <a:srgbClr val="C00000"/>
                </a:solidFill>
              </a:rPr>
              <a:t>УРАЛДААН</a:t>
            </a:r>
          </a:p>
          <a:p>
            <a:endParaRPr lang="mn-MN" sz="2800" dirty="0">
              <a:solidFill>
                <a:srgbClr val="C00000"/>
              </a:solidFill>
            </a:endParaRPr>
          </a:p>
          <a:p>
            <a:r>
              <a:rPr lang="mn-MN" sz="2800" dirty="0" smtClean="0">
                <a:solidFill>
                  <a:srgbClr val="002060"/>
                </a:solidFill>
              </a:rPr>
              <a:t>ХУГАЦАА: 2019.04.15-2019.11.15. </a:t>
            </a:r>
            <a:endParaRPr lang="en-US" sz="2800" dirty="0">
              <a:solidFill>
                <a:srgbClr val="002060"/>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08351" cy="2708920"/>
          </a:xfrm>
          <a:prstGeom prst="rect">
            <a:avLst/>
          </a:prstGeom>
        </p:spPr>
      </p:pic>
      <p:pic>
        <p:nvPicPr>
          <p:cNvPr id="8" name="Picture 2" descr="C:\Users\1-r bag\Desktop\18953095_109631479638864_7127029688415669314_n.jpg"/>
          <p:cNvPicPr>
            <a:picLocks noChangeAspect="1" noChangeArrowheads="1"/>
          </p:cNvPicPr>
          <p:nvPr/>
        </p:nvPicPr>
        <p:blipFill>
          <a:blip r:embed="rId3"/>
          <a:srcRect/>
          <a:stretch>
            <a:fillRect/>
          </a:stretch>
        </p:blipFill>
        <p:spPr bwMode="auto">
          <a:xfrm>
            <a:off x="7117636" y="219608"/>
            <a:ext cx="1656184" cy="1656184"/>
          </a:xfrm>
          <a:prstGeom prst="ellipse">
            <a:avLst/>
          </a:prstGeom>
          <a:ln>
            <a:noFill/>
          </a:ln>
          <a:effectLst>
            <a:softEdge rad="112500"/>
          </a:effectLst>
        </p:spPr>
      </p:pic>
    </p:spTree>
    <p:extLst>
      <p:ext uri="{BB962C8B-B14F-4D97-AF65-F5344CB8AC3E}">
        <p14:creationId xmlns:p14="http://schemas.microsoft.com/office/powerpoint/2010/main" val="38654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8"/>
                                        </p:tgtEl>
                                        <p:attrNameLst>
                                          <p:attrName>ppt_h</p:attrName>
                                        </p:attrNameLst>
                                      </p:cBhvr>
                                      <p:tavLst>
                                        <p:tav tm="0">
                                          <p:val>
                                            <p:strVal val="ppt_h"/>
                                          </p:val>
                                        </p:tav>
                                        <p:tav tm="100000">
                                          <p:val>
                                            <p:strVal val="ppt_h"/>
                                          </p:val>
                                        </p:tav>
                                      </p:tavLst>
                                    </p:anim>
                                    <p:anim calcmode="lin" valueType="num">
                                      <p:cBhvr>
                                        <p:cTn id="7"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3657"/>
            <a:ext cx="8229600" cy="6019799"/>
          </a:xfrm>
        </p:spPr>
        <p:txBody>
          <a:bodyPr>
            <a:normAutofit fontScale="55000" lnSpcReduction="20000"/>
          </a:bodyPr>
          <a:lstStyle/>
          <a:p>
            <a:pPr algn="just"/>
            <a:r>
              <a:rPr lang="mn-MN" dirty="0"/>
              <a:t>5. Орц, хэсгийнхээ хүрээнд холбогдох хууль дүрэм, журам, заавар,  сурталчилах соён гэгээрүүлэх ажил зохиох . Энэ талаар мэдээллийн самбар ажиллуулж хэвших </a:t>
            </a:r>
            <a:endParaRPr lang="en-US" dirty="0"/>
          </a:p>
          <a:p>
            <a:pPr algn="just"/>
            <a:r>
              <a:rPr lang="mn-MN" dirty="0"/>
              <a:t>6. Орц, хэсэгтэй байгаа оршин суугчдын амгалан тайван байдлыг алдагдуулсан айл өрх , иргэн гэмт хэрэг зөрчилд холбогдсон, холбогдож болзошгүй иргэдийн судалгаа гаргаж тэднийг эерэг хандлагаар хүмүүжүүлэхэд /сумын  ГХУСАЗСЗ, ахмадын болон </a:t>
            </a:r>
            <a:r>
              <a:rPr lang="mn-MN" dirty="0" smtClean="0"/>
              <a:t>эмэгтэйчүүд,залуучуудын </a:t>
            </a:r>
            <a:r>
              <a:rPr lang="mn-MN" dirty="0"/>
              <a:t>/ байгууллага, цагдаагийн хэлтэстэй хамтран ажиллах .</a:t>
            </a:r>
            <a:endParaRPr lang="en-US" dirty="0"/>
          </a:p>
          <a:p>
            <a:pPr algn="just"/>
            <a:r>
              <a:rPr lang="en-US" dirty="0"/>
              <a:t>7</a:t>
            </a:r>
            <a:r>
              <a:rPr lang="mn-MN" dirty="0"/>
              <a:t>.Орц, хэсэгт хамрагдаж байгаа айл өрхүүд ажил амралтаа зохицуулж 1 өдрөөр ээлжлэн жижүүрлэх, ажлыг туршин хэвшүүлэх </a:t>
            </a:r>
            <a:endParaRPr lang="en-US" dirty="0"/>
          </a:p>
          <a:p>
            <a:pPr algn="just"/>
            <a:r>
              <a:rPr lang="mn-MN" dirty="0"/>
              <a:t>8. Байр түрээслэж байгаа болон  түр оршин сууж буй айл өрх, иргэний талаар судалгаатай байх, эзэнгүй хүн амьтан  орогнож  болох гэмт хэрэг зөрчил үйлдэгдэж болзошгүй газруудыг хяналтандаа авах.</a:t>
            </a:r>
            <a:endParaRPr lang="en-US" dirty="0"/>
          </a:p>
          <a:p>
            <a:pPr algn="just"/>
            <a:r>
              <a:rPr lang="mn-MN" dirty="0"/>
              <a:t>9. Урт, богино хугацаагаар гадашгаа явахдаа зэргэлдээ хөрш айлдаа гэр орноо захиж холбоо барих утасны дугаараа үлдээх, эргэх холбоотой байх </a:t>
            </a:r>
            <a:endParaRPr lang="en-US" dirty="0"/>
          </a:p>
          <a:p>
            <a:pPr algn="just"/>
            <a:r>
              <a:rPr lang="mn-MN" dirty="0"/>
              <a:t>10. Орц ,хэсэгтээ цэвэрч соёлч аж төрөх ёсыг хэвшүүлэх </a:t>
            </a:r>
            <a:endParaRPr lang="en-US" dirty="0"/>
          </a:p>
          <a:p>
            <a:pPr algn="just"/>
            <a:r>
              <a:rPr lang="mn-MN" dirty="0"/>
              <a:t>11. Айл өрх, бүрт  иргэний үүргийн биелэлт  цэвэрлэгээ, нийтийг хамарсан ажилд оролцсон байдлыг дүгнэсэн байх </a:t>
            </a:r>
            <a:endParaRPr lang="en-US" dirty="0"/>
          </a:p>
          <a:p>
            <a:pPr algn="just"/>
            <a:r>
              <a:rPr lang="mn-MN" dirty="0"/>
              <a:t>12. Гал түймрийн аюулаас урьдчилан сэргийлэх/ байр, гэрийн цахилгаан монтаж / ахуйн цахилгаан хэрэгслийн аюулгүй байдалд мэргэжлийн хүмүүсээр үзлэг хийлгэх илэрсэн зөрчлийг арилгаж хэвших </a:t>
            </a:r>
            <a:endParaRPr lang="en-US" dirty="0"/>
          </a:p>
          <a:p>
            <a:pPr algn="just"/>
            <a:endParaRPr lang="en-US" dirty="0"/>
          </a:p>
        </p:txBody>
      </p:sp>
    </p:spTree>
    <p:extLst>
      <p:ext uri="{BB962C8B-B14F-4D97-AF65-F5344CB8AC3E}">
        <p14:creationId xmlns:p14="http://schemas.microsoft.com/office/powerpoint/2010/main" val="78846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6058"/>
            <a:ext cx="8229600" cy="5560106"/>
          </a:xfrm>
        </p:spPr>
        <p:txBody>
          <a:bodyPr>
            <a:normAutofit fontScale="47500" lnSpcReduction="20000"/>
          </a:bodyPr>
          <a:lstStyle/>
          <a:p>
            <a:pPr algn="ctr"/>
            <a:r>
              <a:rPr lang="mn-MN" b="1" dirty="0"/>
              <a:t>ШАЛГУУР ҮЗҮҮЛЭЛТ</a:t>
            </a:r>
            <a:endParaRPr lang="en-US" dirty="0"/>
          </a:p>
          <a:p>
            <a:pPr lvl="0" algn="just"/>
            <a:r>
              <a:rPr lang="mn-MN" dirty="0"/>
              <a:t>Болзолд дурдагдсан ажлуудыг хариуцсан  шиф буюу /харъяалах/ байгууллага тухайн  орц, хэсгийн оршин суугч иргэд хамтран хэрэгжүүлж тодорхой үр дүнд хүрсэн байх</a:t>
            </a:r>
            <a:endParaRPr lang="en-US" dirty="0"/>
          </a:p>
          <a:p>
            <a:pPr lvl="0" algn="just"/>
            <a:r>
              <a:rPr lang="mn-MN" dirty="0"/>
              <a:t>Гэмт хэрэг зөрчлийн шалтгаан нөхцөлийг арилгах,  тоог бууруулж, бүрэн арилгасан байх</a:t>
            </a:r>
            <a:endParaRPr lang="en-US" dirty="0"/>
          </a:p>
          <a:p>
            <a:pPr lvl="0" algn="just"/>
            <a:r>
              <a:rPr lang="mn-MN" dirty="0"/>
              <a:t>Засаг даргын тамгын газар, байгууллага, аж ахуй нэгж, сумын ГХУСАЗСЗ хууль хяналтын байгууллагуудтай хамтран ажиллаж яриа, сургалт хийлгэсэн байх</a:t>
            </a:r>
            <a:endParaRPr lang="en-US" dirty="0"/>
          </a:p>
          <a:p>
            <a:pPr lvl="0" algn="just"/>
            <a:r>
              <a:rPr lang="mn-MN" dirty="0"/>
              <a:t>Тухайн орц хэсгийг харьяалсан болон шиф байгууллагууд оршин суугч иргэдтэй , хамтран  ажиллаж бүтээлч,  тодорхой үр дүнтэй  ажлуудыг хийсэн байх </a:t>
            </a:r>
            <a:endParaRPr lang="en-US" dirty="0"/>
          </a:p>
          <a:p>
            <a:pPr lvl="0" algn="just"/>
            <a:r>
              <a:rPr lang="mn-MN" dirty="0"/>
              <a:t>Хийж хэрэгжүүлсэн ажлаа баримтжуулсан байх </a:t>
            </a:r>
            <a:endParaRPr lang="en-US" dirty="0"/>
          </a:p>
          <a:p>
            <a:pPr algn="just"/>
            <a:r>
              <a:rPr lang="mn-MN" dirty="0"/>
              <a:t> </a:t>
            </a:r>
            <a:endParaRPr lang="en-US" dirty="0"/>
          </a:p>
          <a:p>
            <a:pPr algn="ctr"/>
            <a:r>
              <a:rPr lang="mn-MN" b="1" dirty="0"/>
              <a:t>ДҮГНЭХ</a:t>
            </a:r>
            <a:endParaRPr lang="en-US" dirty="0"/>
          </a:p>
          <a:p>
            <a:pPr lvl="0" algn="just"/>
            <a:r>
              <a:rPr lang="mn-MN" dirty="0"/>
              <a:t>Болзлын дагуу зохион байгуулсан ажлын тайланг 2019 оны 11дүгээр сарын 15ны дотор сумын ГХУСАЗСЗ-д ирүүлнэ.</a:t>
            </a:r>
            <a:endParaRPr lang="en-US" dirty="0"/>
          </a:p>
          <a:p>
            <a:pPr lvl="0" algn="just"/>
            <a:r>
              <a:rPr lang="mn-MN" dirty="0"/>
              <a:t>ГХУСАЗСЗ, цагдаагийн хэсэг, сумын ЗДТГ-ын холбогдох ажлын явцтай 1-2 удаа танилцах бөгөөд дүнг 12 сарын 5ны дотор гаргана.   </a:t>
            </a:r>
            <a:endParaRPr lang="en-US" dirty="0"/>
          </a:p>
          <a:p>
            <a:pPr lvl="0" algn="just"/>
            <a:r>
              <a:rPr lang="mn-MN" dirty="0"/>
              <a:t>Хөршийн холбоодыг болзлын  дагуу </a:t>
            </a:r>
            <a:r>
              <a:rPr lang="en-US" dirty="0"/>
              <a:t>I,II</a:t>
            </a:r>
            <a:r>
              <a:rPr lang="mn-MN" dirty="0"/>
              <a:t>,</a:t>
            </a:r>
            <a:r>
              <a:rPr lang="en-US" dirty="0"/>
              <a:t>III</a:t>
            </a:r>
            <a:r>
              <a:rPr lang="mn-MN" dirty="0"/>
              <a:t>-р байр эзлүүлэн шагнаж урамшуулна. </a:t>
            </a:r>
            <a:endParaRPr lang="en-US" dirty="0"/>
          </a:p>
          <a:p>
            <a:pPr lvl="0" algn="just"/>
            <a:r>
              <a:rPr lang="mn-MN" dirty="0"/>
              <a:t>Тэргүүний үйл ажиллагаатай хөршийн холбоодын үйл ажиллагааг сурталчилан түгээн дэлгэрүүлэх </a:t>
            </a:r>
            <a:endParaRPr lang="en-US" dirty="0"/>
          </a:p>
          <a:p>
            <a:pPr algn="just"/>
            <a:r>
              <a:rPr lang="mn-MN" dirty="0"/>
              <a:t> </a:t>
            </a:r>
            <a:endParaRPr lang="en-US" dirty="0"/>
          </a:p>
          <a:p>
            <a:pPr algn="just"/>
            <a:r>
              <a:rPr lang="en-US" dirty="0"/>
              <a:t> </a:t>
            </a:r>
          </a:p>
          <a:p>
            <a:pPr algn="just"/>
            <a:r>
              <a:rPr lang="en-US" dirty="0"/>
              <a:t> </a:t>
            </a:r>
          </a:p>
        </p:txBody>
      </p:sp>
    </p:spTree>
    <p:extLst>
      <p:ext uri="{BB962C8B-B14F-4D97-AF65-F5344CB8AC3E}">
        <p14:creationId xmlns:p14="http://schemas.microsoft.com/office/powerpoint/2010/main" val="159449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eee\Desktop\өргөмжлөл\ДЭЛГЭЦ\HURSH\-2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8646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3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eee\Desktop\өргөмжлөл\ДЭЛГЭЦ\HURSH\-23-638.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59" y="836712"/>
            <a:ext cx="7353043" cy="552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eee\Desktop\өргөмжлөл\ДЭЛГЭЦ\HURSH\-25-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208912" cy="61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4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eee\Desktop\өргөмжлөл\ДЭЛГЭЦ\HURSH\-2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32656"/>
            <a:ext cx="844012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12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1-r bag\Desktop\New folder (2)\Баярлалаа.jpg"/>
          <p:cNvPicPr>
            <a:picLocks noChangeAspect="1" noChangeArrowheads="1"/>
          </p:cNvPicPr>
          <p:nvPr/>
        </p:nvPicPr>
        <p:blipFill>
          <a:blip r:embed="rId2"/>
          <a:srcRect/>
          <a:stretch>
            <a:fillRect/>
          </a:stretch>
        </p:blipFill>
        <p:spPr bwMode="auto">
          <a:xfrm>
            <a:off x="990602" y="2"/>
            <a:ext cx="8131367" cy="6816436"/>
          </a:xfrm>
          <a:prstGeom prst="rect">
            <a:avLst/>
          </a:prstGeom>
          <a:noFill/>
        </p:spPr>
      </p:pic>
      <p:pic>
        <p:nvPicPr>
          <p:cNvPr id="4" name="Picture 3" descr="C:\Users\1-r bag\Desktop\18953095_109631479638864_7127029688415669314_n.jpg"/>
          <p:cNvPicPr>
            <a:picLocks noChangeAspect="1" noChangeArrowheads="1"/>
          </p:cNvPicPr>
          <p:nvPr/>
        </p:nvPicPr>
        <p:blipFill>
          <a:blip r:embed="rId3"/>
          <a:srcRect/>
          <a:stretch>
            <a:fillRect/>
          </a:stretch>
        </p:blipFill>
        <p:spPr bwMode="auto">
          <a:xfrm>
            <a:off x="3733800" y="304800"/>
            <a:ext cx="2057401" cy="2057401"/>
          </a:xfrm>
          <a:prstGeom prst="ellipse">
            <a:avLst/>
          </a:prstGeom>
          <a:ln>
            <a:noFill/>
          </a:ln>
          <a:effectLst>
            <a:softEdge rad="112500"/>
          </a:effectLst>
        </p:spPr>
      </p:pic>
    </p:spTree>
    <p:extLst>
      <p:ext uri="{BB962C8B-B14F-4D97-AF65-F5344CB8AC3E}">
        <p14:creationId xmlns:p14="http://schemas.microsoft.com/office/powerpoint/2010/main" val="295733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4"/>
                                        </p:tgtEl>
                                        <p:attrNameLst>
                                          <p:attrName>ppt_h</p:attrName>
                                        </p:attrNameLst>
                                      </p:cBhvr>
                                      <p:tavLst>
                                        <p:tav tm="0">
                                          <p:val>
                                            <p:strVal val="ppt_h"/>
                                          </p:val>
                                        </p:tav>
                                        <p:tav tm="100000">
                                          <p:val>
                                            <p:strVal val="ppt_h"/>
                                          </p:val>
                                        </p:tav>
                                      </p:tavLst>
                                    </p:anim>
                                    <p:anim calcmode="lin" valueType="num">
                                      <p:cBhvr>
                                        <p:cTn id="7"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624" y="0"/>
            <a:ext cx="4960769" cy="487717"/>
          </a:xfrm>
        </p:spPr>
        <p:txBody>
          <a:bodyPr>
            <a:normAutofit fontScale="90000"/>
          </a:bodyPr>
          <a:lstStyle/>
          <a:p>
            <a:pPr algn="ctr"/>
            <a:r>
              <a:rPr lang="mn-MN" sz="1600" dirty="0" smtClean="0">
                <a:solidFill>
                  <a:srgbClr val="C00000"/>
                </a:solidFill>
                <a:latin typeface="Times New Roman" panose="02020603050405020304" pitchFamily="18" charset="0"/>
                <a:cs typeface="Times New Roman" panose="02020603050405020304" pitchFamily="18" charset="0"/>
              </a:rPr>
              <a:t>ХӨРШИЙН ХОЛБОО –ХӨРШИЙН ХЯНАЛТЫГ ЗОХИОН БАЙГУУЛАХ </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33602" y="476672"/>
            <a:ext cx="7151711" cy="3777622"/>
          </a:xfrm>
        </p:spPr>
        <p:txBody>
          <a:bodyPr>
            <a:noAutofit/>
          </a:bodyPr>
          <a:lstStyle/>
          <a:p>
            <a:pPr marL="0" indent="0">
              <a:buNone/>
            </a:pPr>
            <a:endParaRPr lang="mn-MN" sz="1200" dirty="0"/>
          </a:p>
          <a:p>
            <a:pPr algn="just"/>
            <a:r>
              <a:rPr lang="mn-MN" sz="1400" dirty="0">
                <a:latin typeface="Mon Academy" panose="00000400000000000000" pitchFamily="2" charset="0"/>
              </a:rPr>
              <a:t>Зорилго: Айл хүний амь нэг-саахалт айлын санаа нэг гэсэн сэтгэл зүйг иргэдийн дунд төлөвшүүлэх, төрийн байгууллага, албан тушаалтан, ард иргэдийн хамтын ажиллагааг өрнүүлэх, гэмт </a:t>
            </a:r>
            <a:r>
              <a:rPr lang="mn-MN" sz="1400" dirty="0" smtClean="0">
                <a:latin typeface="Mon Academy" panose="00000400000000000000" pitchFamily="2" charset="0"/>
              </a:rPr>
              <a:t>хэргээс </a:t>
            </a:r>
            <a:r>
              <a:rPr lang="mn-MN" sz="1400" dirty="0">
                <a:latin typeface="Mon Academy" panose="00000400000000000000" pitchFamily="2" charset="0"/>
              </a:rPr>
              <a:t>урьдчилан сэргийлэх ажлыг сайжруулж, иргэний үүргийн биелэлтийг </a:t>
            </a:r>
            <a:r>
              <a:rPr lang="mn-MN" sz="1400" dirty="0" smtClean="0">
                <a:latin typeface="Mon Academy" panose="00000400000000000000" pitchFamily="2" charset="0"/>
              </a:rPr>
              <a:t>хангуулах</a:t>
            </a:r>
            <a:r>
              <a:rPr lang="en-US" sz="1400" dirty="0" smtClean="0">
                <a:latin typeface="Mon Academy" panose="00000400000000000000" pitchFamily="2" charset="0"/>
              </a:rPr>
              <a:t>6</a:t>
            </a:r>
            <a:endParaRPr lang="mn-MN" sz="1400" dirty="0">
              <a:latin typeface="Mon Academy" panose="00000400000000000000" pitchFamily="2" charset="0"/>
            </a:endParaRPr>
          </a:p>
          <a:p>
            <a:pPr algn="just"/>
            <a:r>
              <a:rPr lang="mn-MN" sz="1400" dirty="0">
                <a:latin typeface="Mon Academy" panose="00000400000000000000" pitchFamily="2" charset="0"/>
              </a:rPr>
              <a:t>Зорилт:  Гэр хороололын  гудамж</a:t>
            </a:r>
            <a:r>
              <a:rPr lang="mn-MN" sz="1400" dirty="0" smtClean="0">
                <a:latin typeface="Mon Academy" panose="00000400000000000000" pitchFamily="2" charset="0"/>
              </a:rPr>
              <a:t>,,  </a:t>
            </a:r>
            <a:r>
              <a:rPr lang="mn-MN" sz="1400" dirty="0">
                <a:latin typeface="Mon Academy" panose="00000400000000000000" pitchFamily="2" charset="0"/>
              </a:rPr>
              <a:t>байр, орцны өрхүүдийг </a:t>
            </a:r>
            <a:r>
              <a:rPr lang="mn-MN" sz="1400" dirty="0" smtClean="0">
                <a:latin typeface="Mon Academy" panose="00000400000000000000" pitchFamily="2" charset="0"/>
              </a:rPr>
              <a:t>хамруулж  хөршийн </a:t>
            </a:r>
            <a:r>
              <a:rPr lang="mn-MN" sz="1400" dirty="0">
                <a:latin typeface="Mon Academy" panose="00000400000000000000" pitchFamily="2" charset="0"/>
              </a:rPr>
              <a:t>холбоог байгуулж хөршийн холбоодын дунд “Төрийн албан хаагчдын хамтарсан баг” ажиллах. </a:t>
            </a:r>
          </a:p>
          <a:p>
            <a:pPr algn="just"/>
            <a:r>
              <a:rPr lang="mn-MN" sz="1400" dirty="0">
                <a:latin typeface="Mon Academy" panose="00000400000000000000" pitchFamily="2" charset="0"/>
              </a:rPr>
              <a:t>Иргэд хөршийн холбоодын үйл ажиллагаанд,  хэсэг, орцны дарга төрийн албан хаагчдын баг харилцан,төрийн албан хаагчдын багийн үйл ажиллагаанд сумын ГХУСЗөвлөл тус тус хяналт тавьж </a:t>
            </a:r>
            <a:r>
              <a:rPr lang="mn-MN" sz="1400" dirty="0" smtClean="0">
                <a:latin typeface="Mon Academy" panose="00000400000000000000" pitchFamily="2" charset="0"/>
              </a:rPr>
              <a:t>ажиллах</a:t>
            </a:r>
            <a:r>
              <a:rPr lang="en-US" sz="1400" dirty="0" smtClean="0">
                <a:latin typeface="Mon Academy" panose="00000400000000000000" pitchFamily="2" charset="0"/>
              </a:rPr>
              <a:t>.6</a:t>
            </a:r>
            <a:r>
              <a:rPr lang="mn-MN" sz="1400" dirty="0" smtClean="0">
                <a:latin typeface="Mon Academy" panose="00000400000000000000" pitchFamily="2" charset="0"/>
              </a:rPr>
              <a:t>.</a:t>
            </a:r>
            <a:endParaRPr lang="mn-MN" sz="1400" dirty="0">
              <a:latin typeface="Mon Academy" panose="00000400000000000000" pitchFamily="2" charset="0"/>
            </a:endParaRPr>
          </a:p>
          <a:p>
            <a:pPr algn="just"/>
            <a:r>
              <a:rPr lang="mn-MN" sz="1400" dirty="0">
                <a:latin typeface="Mon Academy" panose="00000400000000000000" pitchFamily="2" charset="0"/>
              </a:rPr>
              <a:t>Хөршийн холбоо-Хөршийн хяналтыг  байгуулсанаар  тухайн баг, сумын хэмжээнд гэмт хэргээс урьдчилан сэргийлэх ажилд иргэдийн оролцоог нэмэгдүүлэх,цагдаагийн байгууллагын үйл ажиллагаанд дэмжлэг болох, хөрш айлдаа болон хараа хяналтгүй бага насны хүүхэд биеэ авч явах чадваргүй хүмүүст анхаарал тавьдаг,тусладаг  хулгай ,гал түймэр, гамшгийн аюулаас сэргийлж, гэр бүлийн хүчирхийлэл, орон сууцанд шөнө оройн цагаар бусдын амгалан тайван байдлыг алдагдуулах, зөвшөөрөгдөөгүй газруудад хог хаях, машин тавих аливаа хууль бус үйлдлүүдийг таслан зогсоох цаг тухай бүрт нь хэсгийн байцаагчид мэдээлэх   болон гэмт  хэргийн гаралтыг бууруулах, урьдчилан сэргийлэхэд чухал ач холбогдол өгч, нөгөө талаар нийгмийн  харилцааг сэргээхэд онцгой нөлөө үзүүлнэ. </a:t>
            </a:r>
          </a:p>
          <a:p>
            <a:pPr algn="just"/>
            <a:r>
              <a:rPr lang="mn-MN" sz="1400" dirty="0">
                <a:latin typeface="Mon Academy" panose="00000400000000000000" pitchFamily="2" charset="0"/>
              </a:rPr>
              <a:t>Айл хүний амь нэг-дэвтэр аялуулж өрх бүр өөрсдийн төдийгүй хөршийнхөө амгалан тайван байдалд санаа тавьж хамтдаа сэргийлэх орц ,хэсгийн дарга нар төрийн албан хаагчдын  баг өрх, бүрээр орж төр засгаас гарч буй хууль дүрмийг танилцуулах, эзэнгүй байгаа айл өрхүүдийг эсвэл удаан хугацаагаар эзэнгүй хол явах айл өрхүүдийг бүртгэж  шаардлагатай үед холбоо барих утасны дугаарыг тэмдэглэн авч хөршийн холбоо анхаарлаа хандуулан  ус алдах, гэр, хашаа нурах зэрэг болзошгүй эрсдлээс  урьдчилан сэргийлэх зорилготой. </a:t>
            </a:r>
          </a:p>
          <a:p>
            <a:pPr algn="ctr"/>
            <a:r>
              <a:rPr lang="mn-MN" sz="1400" dirty="0">
                <a:latin typeface="Mon Academy" panose="00000400000000000000" pitchFamily="2" charset="0"/>
              </a:rPr>
              <a:t> </a:t>
            </a:r>
            <a:r>
              <a:rPr lang="mn-MN" sz="1100" dirty="0" smtClean="0"/>
              <a:t>  </a:t>
            </a:r>
            <a:r>
              <a:rPr lang="mn-MN" sz="1100" dirty="0"/>
              <a:t>1-р багийн Засаг даргын үүрэг гүйцэтгэгч Н.Мөнгөнцэцэг </a:t>
            </a:r>
          </a:p>
          <a:p>
            <a:r>
              <a:rPr lang="mn-MN" sz="1200" dirty="0"/>
              <a:t> </a:t>
            </a:r>
          </a:p>
          <a:p>
            <a:endParaRPr lang="en-US" sz="12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1913" y="2060848"/>
            <a:ext cx="1872381" cy="3112296"/>
          </a:xfrm>
        </p:spPr>
      </p:pic>
      <p:sp>
        <p:nvSpPr>
          <p:cNvPr id="8" name="TextBox 7"/>
          <p:cNvSpPr txBox="1"/>
          <p:nvPr/>
        </p:nvSpPr>
        <p:spPr>
          <a:xfrm>
            <a:off x="7283285" y="5327074"/>
            <a:ext cx="1723700" cy="1015663"/>
          </a:xfrm>
          <a:prstGeom prst="rect">
            <a:avLst/>
          </a:prstGeom>
          <a:noFill/>
        </p:spPr>
        <p:txBody>
          <a:bodyPr wrap="square" rtlCol="0">
            <a:spAutoFit/>
          </a:bodyPr>
          <a:lstStyle/>
          <a:p>
            <a:pPr algn="ctr"/>
            <a:r>
              <a:rPr lang="mn-MN" sz="1200" dirty="0" smtClean="0">
                <a:latin typeface="Times New Roman" panose="02020603050405020304" pitchFamily="18" charset="0"/>
                <a:cs typeface="Times New Roman" panose="02020603050405020304" pitchFamily="18" charset="0"/>
              </a:rPr>
              <a:t>Сумын ИТХТэргүүлэгчдийн хуралдаанаар, хэлэлцүүлэхээр бэлтгэв. </a:t>
            </a:r>
            <a:endParaRPr lang="mn-MN" sz="1200" dirty="0">
              <a:latin typeface="Times New Roman" panose="02020603050405020304" pitchFamily="18" charset="0"/>
              <a:cs typeface="Times New Roman" panose="02020603050405020304" pitchFamily="18" charset="0"/>
            </a:endParaRPr>
          </a:p>
        </p:txBody>
      </p:sp>
      <p:pic>
        <p:nvPicPr>
          <p:cNvPr id="6" name="Picture 2" descr="C:\Users\1-r bag\Desktop\18953095_109631479638864_7127029688415669314_n.jpg"/>
          <p:cNvPicPr>
            <a:picLocks noChangeAspect="1" noChangeArrowheads="1"/>
          </p:cNvPicPr>
          <p:nvPr/>
        </p:nvPicPr>
        <p:blipFill>
          <a:blip r:embed="rId3"/>
          <a:srcRect/>
          <a:stretch>
            <a:fillRect/>
          </a:stretch>
        </p:blipFill>
        <p:spPr bwMode="auto">
          <a:xfrm>
            <a:off x="7283285" y="-5680"/>
            <a:ext cx="1171984" cy="1128955"/>
          </a:xfrm>
          <a:prstGeom prst="ellipse">
            <a:avLst/>
          </a:prstGeom>
          <a:ln>
            <a:noFill/>
          </a:ln>
          <a:effectLst>
            <a:softEdge rad="112500"/>
          </a:effectLst>
        </p:spPr>
      </p:pic>
    </p:spTree>
    <p:extLst>
      <p:ext uri="{BB962C8B-B14F-4D97-AF65-F5344CB8AC3E}">
        <p14:creationId xmlns:p14="http://schemas.microsoft.com/office/powerpoint/2010/main" val="16827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6"/>
                                        </p:tgtEl>
                                        <p:attrNameLst>
                                          <p:attrName>ppt_h</p:attrName>
                                        </p:attrNameLst>
                                      </p:cBhvr>
                                      <p:tavLst>
                                        <p:tav tm="0">
                                          <p:val>
                                            <p:strVal val="ppt_h"/>
                                          </p:val>
                                        </p:tav>
                                        <p:tav tm="100000">
                                          <p:val>
                                            <p:strVal val="ppt_h"/>
                                          </p:val>
                                        </p:tav>
                                      </p:tavLst>
                                    </p:anim>
                                    <p:anim calcmode="lin" valueType="num">
                                      <p:cBhvr>
                                        <p:cTn id="7" dur="5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ork\Desktop\ЖУРАМ ХӨР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19457"/>
            <a:ext cx="4753665" cy="67183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DCIM\101D3100\IMG_8646.JPG"/>
          <p:cNvPicPr/>
          <p:nvPr/>
        </p:nvPicPr>
        <p:blipFill rotWithShape="1">
          <a:blip r:embed="rId3" cstate="print">
            <a:extLst>
              <a:ext uri="{28A0092B-C50C-407E-A947-70E740481C1C}">
                <a14:useLocalDpi xmlns:a14="http://schemas.microsoft.com/office/drawing/2010/main" val="0"/>
              </a:ext>
            </a:extLst>
          </a:blip>
          <a:srcRect l="1795" r="4634"/>
          <a:stretch/>
        </p:blipFill>
        <p:spPr bwMode="auto">
          <a:xfrm>
            <a:off x="406422" y="2481942"/>
            <a:ext cx="3240361" cy="34777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225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ГХУСАЖИЛ-2018\HURSH\29573262_287047818499513_1697652529370432526_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6686" y="548680"/>
            <a:ext cx="7859485"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6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ork\Desktop\HURSH.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359229"/>
            <a:ext cx="8208912" cy="5985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1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083" y="363683"/>
            <a:ext cx="6904758" cy="6078682"/>
          </a:xfrm>
        </p:spPr>
      </p:pic>
    </p:spTree>
    <p:extLst>
      <p:ext uri="{BB962C8B-B14F-4D97-AF65-F5344CB8AC3E}">
        <p14:creationId xmlns:p14="http://schemas.microsoft.com/office/powerpoint/2010/main" val="371091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1484" y="624111"/>
            <a:ext cx="5377295" cy="1235863"/>
          </a:xfrm>
        </p:spPr>
        <p:txBody>
          <a:bodyPr>
            <a:normAutofit/>
          </a:bodyPr>
          <a:lstStyle/>
          <a:p>
            <a:pPr algn="ctr"/>
            <a:r>
              <a:rPr lang="mn-MN" sz="1600" dirty="0" smtClean="0">
                <a:solidFill>
                  <a:srgbClr val="0070C0"/>
                </a:solidFill>
                <a:latin typeface="Arial" panose="020B0604020202020204" pitchFamily="34" charset="0"/>
                <a:cs typeface="Arial" panose="020B0604020202020204" pitchFamily="34" charset="0"/>
              </a:rPr>
              <a:t>ГЭМТ ХЭРГЭЭС УРЬДЧИЛАН СЭРГИЙЛЭХ ЧИГЛЭЛ </a:t>
            </a:r>
            <a:r>
              <a:rPr lang="mn-MN" sz="1400" dirty="0" smtClean="0">
                <a:solidFill>
                  <a:srgbClr val="0070C0"/>
                </a:solidFill>
                <a:latin typeface="Arial" panose="020B0604020202020204" pitchFamily="34" charset="0"/>
                <a:cs typeface="Arial" panose="020B0604020202020204" pitchFamily="34" charset="0"/>
              </a:rPr>
              <a:t/>
            </a:r>
            <a:br>
              <a:rPr lang="mn-MN" sz="1400" dirty="0" smtClean="0">
                <a:solidFill>
                  <a:srgbClr val="0070C0"/>
                </a:solidFill>
                <a:latin typeface="Arial" panose="020B0604020202020204" pitchFamily="34" charset="0"/>
                <a:cs typeface="Arial" panose="020B0604020202020204" pitchFamily="34" charset="0"/>
              </a:rPr>
            </a:br>
            <a:r>
              <a:rPr lang="mn-MN" sz="1400" dirty="0" smtClean="0">
                <a:latin typeface="Arial" panose="020B0604020202020204" pitchFamily="34" charset="0"/>
                <a:cs typeface="Arial" panose="020B0604020202020204" pitchFamily="34" charset="0"/>
              </a:rPr>
              <a:t>ХӨРШИЙН ХОЛБОО-ХӨРШИЙН ХЯНАЛТ </a:t>
            </a:r>
            <a:br>
              <a:rPr lang="mn-MN" sz="1400" dirty="0" smtClean="0">
                <a:latin typeface="Arial" panose="020B0604020202020204" pitchFamily="34" charset="0"/>
                <a:cs typeface="Arial" panose="020B0604020202020204" pitchFamily="34" charset="0"/>
              </a:rPr>
            </a:br>
            <a:r>
              <a:rPr lang="mn-MN" sz="1400" b="1" dirty="0" smtClean="0">
                <a:solidFill>
                  <a:srgbClr val="C00000"/>
                </a:solidFill>
                <a:latin typeface="Arial" panose="020B0604020202020204" pitchFamily="34" charset="0"/>
                <a:cs typeface="Arial" panose="020B0604020202020204" pitchFamily="34" charset="0"/>
              </a:rPr>
              <a:t>ХАМТДАА БҮТЭЭЦГЭЭЕ-ХАМТДАА ХӨГЖИЦГӨӨЕ</a:t>
            </a:r>
            <a:r>
              <a:rPr lang="mn-MN" sz="1600" b="1" dirty="0" smtClean="0">
                <a:solidFill>
                  <a:srgbClr val="C00000"/>
                </a:solidFill>
                <a:latin typeface="Arial" panose="020B0604020202020204" pitchFamily="34" charset="0"/>
                <a:cs typeface="Arial" panose="020B0604020202020204" pitchFamily="34" charset="0"/>
              </a:rPr>
              <a:t> </a:t>
            </a:r>
            <a:endParaRPr lang="en-US" sz="1400" b="1" dirty="0">
              <a:solidFill>
                <a:srgbClr val="C00000"/>
              </a:solidFill>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69368925"/>
              </p:ext>
            </p:extLst>
          </p:nvPr>
        </p:nvGraphicFramePr>
        <p:xfrm>
          <a:off x="1053790" y="2613103"/>
          <a:ext cx="7510348" cy="4030175"/>
        </p:xfrm>
        <a:graphic>
          <a:graphicData uri="http://schemas.openxmlformats.org/drawingml/2006/table">
            <a:tbl>
              <a:tblPr firstRow="1" bandRow="1">
                <a:tableStyleId>{5C22544A-7EE6-4342-B048-85BDC9FD1C3A}</a:tableStyleId>
              </a:tblPr>
              <a:tblGrid>
                <a:gridCol w="427332"/>
                <a:gridCol w="1722066"/>
                <a:gridCol w="1162515"/>
                <a:gridCol w="2065763"/>
                <a:gridCol w="1003610"/>
                <a:gridCol w="1129062"/>
              </a:tblGrid>
              <a:tr h="370840">
                <a:tc rowSpan="2">
                  <a:txBody>
                    <a:bodyPr/>
                    <a:lstStyle/>
                    <a:p>
                      <a:r>
                        <a:rPr lang="mn-MN" sz="1200" dirty="0" smtClean="0">
                          <a:latin typeface="Arial" panose="020B0604020202020204" pitchFamily="34" charset="0"/>
                          <a:cs typeface="Arial" panose="020B0604020202020204" pitchFamily="34" charset="0"/>
                        </a:rPr>
                        <a:t>№</a:t>
                      </a:r>
                      <a:r>
                        <a:rPr lang="mn-MN" sz="1200" baseline="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mn-MN" sz="1200" dirty="0" smtClean="0">
                          <a:latin typeface="Arial" panose="020B0604020202020204" pitchFamily="34" charset="0"/>
                          <a:cs typeface="Arial" panose="020B0604020202020204" pitchFamily="34" charset="0"/>
                        </a:rPr>
                        <a:t>Зохион байгуулах байгууллагууд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mn-MN" sz="1200" dirty="0" smtClean="0">
                          <a:latin typeface="Arial" panose="020B0604020202020204" pitchFamily="34" charset="0"/>
                          <a:cs typeface="Arial" panose="020B0604020202020204" pitchFamily="34" charset="0"/>
                        </a:rPr>
                        <a:t>Хариуцсан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mn-MN" sz="1200" dirty="0" smtClean="0">
                          <a:latin typeface="Arial" panose="020B0604020202020204" pitchFamily="34" charset="0"/>
                          <a:cs typeface="Arial" panose="020B0604020202020204" pitchFamily="34" charset="0"/>
                        </a:rPr>
                        <a:t>Орцны</a:t>
                      </a:r>
                      <a:r>
                        <a:rPr lang="mn-MN" sz="1200" baseline="0" dirty="0" smtClean="0">
                          <a:latin typeface="Arial" panose="020B0604020202020204" pitchFamily="34" charset="0"/>
                          <a:cs typeface="Arial" panose="020B0604020202020204" pitchFamily="34" charset="0"/>
                        </a:rPr>
                        <a:t> дарга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mn-MN" sz="1200" dirty="0" smtClean="0">
                          <a:latin typeface="Arial" panose="020B0604020202020204" pitchFamily="34" charset="0"/>
                          <a:cs typeface="Arial" panose="020B0604020202020204" pitchFamily="34" charset="0"/>
                        </a:rPr>
                        <a:t>    Уралдаан</a:t>
                      </a:r>
                      <a:r>
                        <a:rPr lang="mn-MN" sz="1200" baseline="0" dirty="0" smtClean="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 явуулах хугацаа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Эхлэх</a:t>
                      </a:r>
                      <a:r>
                        <a:rPr lang="mn-MN" sz="1200" baseline="0" dirty="0" smtClean="0">
                          <a:latin typeface="Arial" panose="020B0604020202020204" pitchFamily="34" charset="0"/>
                          <a:cs typeface="Arial" panose="020B0604020202020204" pitchFamily="34" charset="0"/>
                        </a:rPr>
                        <a:t> сар өдөр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Дуусах сар өдөр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smtClean="0">
                          <a:latin typeface="Arial" panose="020B0604020202020204" pitchFamily="34" charset="0"/>
                          <a:cs typeface="Arial" panose="020B0604020202020204" pitchFamily="34" charset="0"/>
                        </a:rPr>
                        <a:t>1</a:t>
                      </a:r>
                      <a:endParaRPr lang="en-US" sz="120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Цагдаагийн</a:t>
                      </a:r>
                      <a:r>
                        <a:rPr lang="mn-MN" sz="1200" baseline="0" dirty="0" smtClean="0">
                          <a:latin typeface="Arial" panose="020B0604020202020204" pitchFamily="34" charset="0"/>
                          <a:cs typeface="Arial" panose="020B0604020202020204" pitchFamily="34" charset="0"/>
                        </a:rPr>
                        <a:t> хэсэг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154-р байрны 1-р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a:t>
                      </a:r>
                      <a:r>
                        <a:rPr lang="mn-MN" sz="1200" baseline="0" dirty="0" smtClean="0">
                          <a:latin typeface="Arial" panose="020B0604020202020204" pitchFamily="34" charset="0"/>
                          <a:cs typeface="Arial" panose="020B0604020202020204" pitchFamily="34" charset="0"/>
                        </a:rPr>
                        <a:t> дарга Ч.Бадамгарав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Засаг даргын тамгын газар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mn-MN" sz="1200" dirty="0" smtClean="0">
                          <a:latin typeface="Arial" panose="020B0604020202020204" pitchFamily="34" charset="0"/>
                          <a:cs typeface="Arial" panose="020B0604020202020204" pitchFamily="34" charset="0"/>
                        </a:rPr>
                        <a:t>154-р байрны 2-р орц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a:t>
                      </a:r>
                      <a:r>
                        <a:rPr lang="mn-MN" sz="1200" baseline="0" dirty="0" smtClean="0">
                          <a:latin typeface="Arial" panose="020B0604020202020204" pitchFamily="34" charset="0"/>
                          <a:cs typeface="Arial" panose="020B0604020202020204" pitchFamily="34" charset="0"/>
                        </a:rPr>
                        <a:t> дарга О.Уранчимэг </a:t>
                      </a:r>
                      <a:r>
                        <a:rPr lang="mn-MN"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dirty="0" smtClean="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ЗХ-011-р анги</a:t>
                      </a:r>
                      <a:r>
                        <a:rPr lang="mn-MN" sz="1200" baseline="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154-р барйны 3-р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 дарга П.Цэцэгмаа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dirty="0" smtClean="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4-р цэцэрлэг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154-р байрны 4-р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 дарга Л.Цэрэнханд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255">
                <a:tc>
                  <a:txBody>
                    <a:bodyPr/>
                    <a:lstStyle/>
                    <a:p>
                      <a:r>
                        <a:rPr lang="mn-MN" sz="1200" dirty="0" smtClean="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Хүн</a:t>
                      </a:r>
                      <a:r>
                        <a:rPr lang="mn-MN" sz="1200" baseline="0" dirty="0" smtClean="0">
                          <a:latin typeface="Arial" panose="020B0604020202020204" pitchFamily="34" charset="0"/>
                          <a:cs typeface="Arial" panose="020B0604020202020204" pitchFamily="34" charset="0"/>
                        </a:rPr>
                        <a:t> –эмнэлэг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154-р байрны 5-р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 дарга З.Лхагвасүрэн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120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descr="C:\Users\1-r bag\Desktop\DSC_0448.JPG"/>
          <p:cNvPicPr>
            <a:picLocks noChangeAspect="1" noChangeArrowheads="1"/>
          </p:cNvPicPr>
          <p:nvPr/>
        </p:nvPicPr>
        <p:blipFill>
          <a:blip r:embed="rId3" cstate="print"/>
          <a:srcRect/>
          <a:stretch>
            <a:fillRect/>
          </a:stretch>
        </p:blipFill>
        <p:spPr bwMode="auto">
          <a:xfrm>
            <a:off x="1092728" y="242403"/>
            <a:ext cx="2394817" cy="2124883"/>
          </a:xfrm>
          <a:prstGeom prst="rect">
            <a:avLst/>
          </a:prstGeom>
          <a:noFill/>
        </p:spPr>
      </p:pic>
    </p:spTree>
    <p:extLst>
      <p:ext uri="{BB962C8B-B14F-4D97-AF65-F5344CB8AC3E}">
        <p14:creationId xmlns:p14="http://schemas.microsoft.com/office/powerpoint/2010/main" val="77907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3007" y="624111"/>
            <a:ext cx="5185317" cy="814397"/>
          </a:xfrm>
        </p:spPr>
        <p:txBody>
          <a:bodyPr>
            <a:normAutofit fontScale="90000"/>
          </a:bodyPr>
          <a:lstStyle/>
          <a:p>
            <a:pPr algn="ctr"/>
            <a:r>
              <a:rPr lang="mn-MN" sz="2000" dirty="0" smtClean="0">
                <a:solidFill>
                  <a:srgbClr val="0070C0"/>
                </a:solidFill>
                <a:latin typeface="Arial" panose="020B0604020202020204" pitchFamily="34" charset="0"/>
                <a:cs typeface="Arial" panose="020B0604020202020204" pitchFamily="34" charset="0"/>
              </a:rPr>
              <a:t>ГЭМТ ХЭРГЭЭС УРЬДЧИЛАН СЭРГИЙЛЭХ </a:t>
            </a:r>
            <a:r>
              <a:rPr lang="mn-MN" sz="2000" dirty="0" smtClean="0">
                <a:latin typeface="Arial" panose="020B0604020202020204" pitchFamily="34" charset="0"/>
                <a:cs typeface="Arial" panose="020B0604020202020204" pitchFamily="34" charset="0"/>
              </a:rPr>
              <a:t/>
            </a:r>
            <a:br>
              <a:rPr lang="mn-MN" sz="2000" dirty="0" smtClean="0">
                <a:latin typeface="Arial" panose="020B0604020202020204" pitchFamily="34" charset="0"/>
                <a:cs typeface="Arial" panose="020B0604020202020204" pitchFamily="34" charset="0"/>
              </a:rPr>
            </a:br>
            <a:r>
              <a:rPr lang="mn-MN" sz="2000" dirty="0" smtClean="0">
                <a:latin typeface="Arial" panose="020B0604020202020204" pitchFamily="34" charset="0"/>
                <a:cs typeface="Arial" panose="020B0604020202020204" pitchFamily="34" charset="0"/>
              </a:rPr>
              <a:t>ХӨРШИЙН ХОЛБОО-ХӨРШИЙН ХЯНАЛТ </a:t>
            </a:r>
            <a:br>
              <a:rPr lang="mn-MN" sz="2000" dirty="0" smtClean="0">
                <a:latin typeface="Arial" panose="020B0604020202020204" pitchFamily="34" charset="0"/>
                <a:cs typeface="Arial" panose="020B0604020202020204" pitchFamily="34" charset="0"/>
              </a:rPr>
            </a:br>
            <a:r>
              <a:rPr lang="mn-MN" sz="2000" b="1" dirty="0" smtClean="0">
                <a:solidFill>
                  <a:srgbClr val="C00000"/>
                </a:solidFill>
                <a:latin typeface="Arial" panose="020B0604020202020204" pitchFamily="34" charset="0"/>
                <a:cs typeface="Arial" panose="020B0604020202020204" pitchFamily="34" charset="0"/>
              </a:rPr>
              <a:t>ХАМТДАА БҮТЭЭЦГЭЭЕ-ХАМТДАА ХӨГЖИЦГӨӨЕ </a:t>
            </a:r>
            <a:endParaRPr lang="en-US" sz="2000" b="1" dirty="0">
              <a:solidFill>
                <a:srgbClr val="C0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14233002"/>
              </p:ext>
            </p:extLst>
          </p:nvPr>
        </p:nvGraphicFramePr>
        <p:xfrm>
          <a:off x="1197566" y="2479288"/>
          <a:ext cx="7140759" cy="3947160"/>
        </p:xfrm>
        <a:graphic>
          <a:graphicData uri="http://schemas.openxmlformats.org/drawingml/2006/table">
            <a:tbl>
              <a:tblPr firstRow="1" bandRow="1">
                <a:tableStyleId>{5C22544A-7EE6-4342-B048-85BDC9FD1C3A}</a:tableStyleId>
              </a:tblPr>
              <a:tblGrid>
                <a:gridCol w="427332"/>
                <a:gridCol w="1722066"/>
                <a:gridCol w="1162515"/>
                <a:gridCol w="1470363"/>
                <a:gridCol w="1087244"/>
                <a:gridCol w="1271239"/>
              </a:tblGrid>
              <a:tr h="370840">
                <a:tc rowSpan="2">
                  <a:txBody>
                    <a:bodyPr/>
                    <a:lstStyle/>
                    <a:p>
                      <a:r>
                        <a:rPr lang="mn-MN" sz="1200" dirty="0" smtClean="0">
                          <a:latin typeface="Arial" panose="020B0604020202020204" pitchFamily="34" charset="0"/>
                          <a:cs typeface="Arial" panose="020B0604020202020204" pitchFamily="34" charset="0"/>
                        </a:rPr>
                        <a:t>№</a:t>
                      </a:r>
                      <a:r>
                        <a:rPr lang="mn-MN" sz="1200" baseline="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mn-MN" sz="1200" dirty="0" smtClean="0">
                          <a:latin typeface="Arial" panose="020B0604020202020204" pitchFamily="34" charset="0"/>
                          <a:cs typeface="Arial" panose="020B0604020202020204" pitchFamily="34" charset="0"/>
                        </a:rPr>
                        <a:t>Зохион байгуулах байгууллагууд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mn-MN" sz="1200" dirty="0" smtClean="0">
                          <a:latin typeface="Arial" panose="020B0604020202020204" pitchFamily="34" charset="0"/>
                          <a:cs typeface="Arial" panose="020B0604020202020204" pitchFamily="34" charset="0"/>
                        </a:rPr>
                        <a:t>Хариуцсан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mn-MN" sz="1200" dirty="0" smtClean="0">
                          <a:latin typeface="Arial" panose="020B0604020202020204" pitchFamily="34" charset="0"/>
                          <a:cs typeface="Arial" panose="020B0604020202020204" pitchFamily="34" charset="0"/>
                        </a:rPr>
                        <a:t>Орц,</a:t>
                      </a:r>
                      <a:r>
                        <a:rPr lang="mn-MN" sz="1200" baseline="0" dirty="0" smtClean="0">
                          <a:latin typeface="Arial" panose="020B0604020202020204" pitchFamily="34" charset="0"/>
                          <a:cs typeface="Arial" panose="020B0604020202020204" pitchFamily="34" charset="0"/>
                        </a:rPr>
                        <a:t> хэсгийн дарга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mn-MN" sz="1200" dirty="0" smtClean="0">
                          <a:latin typeface="Arial" panose="020B0604020202020204" pitchFamily="34" charset="0"/>
                          <a:cs typeface="Arial" panose="020B0604020202020204" pitchFamily="34" charset="0"/>
                        </a:rPr>
                        <a:t>    Аяныг явуулах хугацаа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Эхлэх</a:t>
                      </a:r>
                      <a:r>
                        <a:rPr lang="mn-MN" sz="1200" baseline="0" dirty="0" smtClean="0">
                          <a:latin typeface="Arial" panose="020B0604020202020204" pitchFamily="34" charset="0"/>
                          <a:cs typeface="Arial" panose="020B0604020202020204" pitchFamily="34" charset="0"/>
                        </a:rPr>
                        <a:t> сар өдөр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Дуусах сар өдөр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smtClean="0">
                          <a:latin typeface="Arial" panose="020B0604020202020204" pitchFamily="34" charset="0"/>
                          <a:cs typeface="Arial" panose="020B0604020202020204" pitchFamily="34" charset="0"/>
                        </a:rPr>
                        <a:t>1</a:t>
                      </a:r>
                      <a:endParaRPr lang="en-US" sz="120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Ерөнхий боловсролын сургууль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152-р байрны 1-р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a:t>
                      </a:r>
                      <a:r>
                        <a:rPr lang="mn-MN" sz="1200" baseline="0" dirty="0" smtClean="0">
                          <a:latin typeface="Arial" panose="020B0604020202020204" pitchFamily="34" charset="0"/>
                          <a:cs typeface="Arial" panose="020B0604020202020204" pitchFamily="34" charset="0"/>
                        </a:rPr>
                        <a:t> дарга</a:t>
                      </a:r>
                    </a:p>
                    <a:p>
                      <a:r>
                        <a:rPr lang="mn-MN" sz="1200" baseline="0" dirty="0" smtClean="0">
                          <a:latin typeface="Arial" panose="020B0604020202020204" pitchFamily="34" charset="0"/>
                          <a:cs typeface="Arial" panose="020B0604020202020204" pitchFamily="34" charset="0"/>
                        </a:rPr>
                        <a:t> З.Байгаль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Соёлын</a:t>
                      </a:r>
                      <a:r>
                        <a:rPr lang="mn-MN" sz="1200" baseline="0" dirty="0" smtClean="0">
                          <a:latin typeface="Arial" panose="020B0604020202020204" pitchFamily="34" charset="0"/>
                          <a:cs typeface="Arial" panose="020B0604020202020204" pitchFamily="34" charset="0"/>
                        </a:rPr>
                        <a:t> төв</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mn-MN" sz="1200" dirty="0" smtClean="0">
                          <a:latin typeface="Arial" panose="020B0604020202020204" pitchFamily="34" charset="0"/>
                          <a:cs typeface="Arial" panose="020B0604020202020204" pitchFamily="34" charset="0"/>
                        </a:rPr>
                        <a:t>152-р байрны 2-р орц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a:t>
                      </a:r>
                      <a:r>
                        <a:rPr lang="mn-MN" sz="1200" baseline="0" dirty="0" smtClean="0">
                          <a:latin typeface="Arial" panose="020B0604020202020204" pitchFamily="34" charset="0"/>
                          <a:cs typeface="Arial" panose="020B0604020202020204" pitchFamily="34" charset="0"/>
                        </a:rPr>
                        <a:t> дарга </a:t>
                      </a:r>
                    </a:p>
                    <a:p>
                      <a:r>
                        <a:rPr lang="mn-MN" sz="1200" baseline="0" dirty="0" smtClean="0">
                          <a:latin typeface="Arial" panose="020B0604020202020204" pitchFamily="34" charset="0"/>
                          <a:cs typeface="Arial" panose="020B0604020202020204" pitchFamily="34" charset="0"/>
                        </a:rPr>
                        <a:t>Д.Равжир </a:t>
                      </a:r>
                      <a:r>
                        <a:rPr lang="mn-MN"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dirty="0" smtClean="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ХААН-банк,Төрийн</a:t>
                      </a:r>
                      <a:r>
                        <a:rPr lang="mn-MN" sz="1200" baseline="0" dirty="0" smtClean="0">
                          <a:latin typeface="Arial" panose="020B0604020202020204" pitchFamily="34" charset="0"/>
                          <a:cs typeface="Arial" panose="020B0604020202020204" pitchFamily="34" charset="0"/>
                        </a:rPr>
                        <a:t> банк </a:t>
                      </a:r>
                    </a:p>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152-р барйны 3-р орц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Орцны дарга</a:t>
                      </a:r>
                    </a:p>
                    <a:p>
                      <a:r>
                        <a:rPr lang="mn-MN" sz="1200" dirty="0" smtClean="0">
                          <a:latin typeface="Arial" panose="020B0604020202020204" pitchFamily="34" charset="0"/>
                          <a:cs typeface="Arial" panose="020B0604020202020204" pitchFamily="34" charset="0"/>
                        </a:rPr>
                        <a:t>М.Сосорбурам</a:t>
                      </a:r>
                      <a:r>
                        <a:rPr lang="mn-MN" sz="1200" baseline="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dirty="0" smtClean="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Чойр</a:t>
                      </a:r>
                      <a:r>
                        <a:rPr lang="mn-MN" sz="1200" baseline="0" dirty="0" smtClean="0">
                          <a:latin typeface="Arial" panose="020B0604020202020204" pitchFamily="34" charset="0"/>
                          <a:cs typeface="Arial" panose="020B0604020202020204" pitchFamily="34" charset="0"/>
                        </a:rPr>
                        <a:t> хайрхан ХХК</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Лүн хэсэг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Д.</a:t>
                      </a:r>
                      <a:r>
                        <a:rPr lang="mn-MN" sz="1200" baseline="0" dirty="0" smtClean="0">
                          <a:latin typeface="Arial" panose="020B0604020202020204" pitchFamily="34" charset="0"/>
                          <a:cs typeface="Arial" panose="020B0604020202020204" pitchFamily="34" charset="0"/>
                        </a:rPr>
                        <a:t> Наранлхам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mn-MN" sz="1200" dirty="0" smtClean="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Ган</a:t>
                      </a:r>
                      <a:r>
                        <a:rPr lang="mn-MN" sz="1200" baseline="0" dirty="0" smtClean="0">
                          <a:latin typeface="Arial" panose="020B0604020202020204" pitchFamily="34" charset="0"/>
                          <a:cs typeface="Arial" panose="020B0604020202020204" pitchFamily="34" charset="0"/>
                        </a:rPr>
                        <a:t> хүдэрийн хүрд ХХК</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Сансар хэсэг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П.Энхцэцэг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120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Ганболд</a:t>
                      </a:r>
                      <a:r>
                        <a:rPr lang="mn-MN" sz="1200" baseline="0" dirty="0" smtClean="0">
                          <a:latin typeface="Arial" panose="020B0604020202020204" pitchFamily="34" charset="0"/>
                          <a:cs typeface="Arial" panose="020B0604020202020204" pitchFamily="34" charset="0"/>
                        </a:rPr>
                        <a:t> метал ХХК</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Сүлд хэсэг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n-MN" sz="1200" dirty="0" smtClean="0">
                          <a:latin typeface="Arial" panose="020B0604020202020204" pitchFamily="34" charset="0"/>
                          <a:cs typeface="Arial" panose="020B0604020202020204" pitchFamily="34" charset="0"/>
                        </a:rPr>
                        <a:t>Л.Эрдэнэсүрэн</a:t>
                      </a:r>
                      <a:r>
                        <a:rPr lang="mn-MN" sz="1200" baseline="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2" descr="C:\Users\1-r bag\Desktop\DSC_0449.JPG"/>
          <p:cNvPicPr>
            <a:picLocks noGrp="1" noChangeAspect="1" noChangeArrowheads="1"/>
          </p:cNvPicPr>
          <p:nvPr>
            <p:ph idx="1"/>
          </p:nvPr>
        </p:nvPicPr>
        <p:blipFill>
          <a:blip r:embed="rId2" cstate="print"/>
          <a:srcRect/>
          <a:stretch>
            <a:fillRect/>
          </a:stretch>
        </p:blipFill>
        <p:spPr bwMode="auto">
          <a:xfrm>
            <a:off x="1006310" y="256478"/>
            <a:ext cx="2046374" cy="1813520"/>
          </a:xfrm>
          <a:prstGeom prst="rect">
            <a:avLst/>
          </a:prstGeom>
          <a:noFill/>
        </p:spPr>
      </p:pic>
    </p:spTree>
    <p:extLst>
      <p:ext uri="{BB962C8B-B14F-4D97-AF65-F5344CB8AC3E}">
        <p14:creationId xmlns:p14="http://schemas.microsoft.com/office/powerpoint/2010/main" val="3158412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6058"/>
            <a:ext cx="8229600" cy="5560106"/>
          </a:xfrm>
        </p:spPr>
        <p:txBody>
          <a:bodyPr>
            <a:normAutofit fontScale="47500" lnSpcReduction="20000"/>
          </a:bodyPr>
          <a:lstStyle/>
          <a:p>
            <a:pPr marL="0" indent="0" algn="ctr">
              <a:buNone/>
            </a:pPr>
            <a:r>
              <a:rPr lang="mn-MN" b="1" dirty="0" smtClean="0">
                <a:solidFill>
                  <a:srgbClr val="C00000"/>
                </a:solidFill>
              </a:rPr>
              <a:t>АЙЛ ХҮНИЙ </a:t>
            </a:r>
            <a:r>
              <a:rPr lang="mn-MN" b="1" dirty="0">
                <a:solidFill>
                  <a:srgbClr val="C00000"/>
                </a:solidFill>
              </a:rPr>
              <a:t>АМЬ НЭГ –СААХАЛТ АЙЛЫН САНАА НЭГ</a:t>
            </a:r>
            <a:endParaRPr lang="en-US" dirty="0">
              <a:solidFill>
                <a:srgbClr val="C00000"/>
              </a:solidFill>
            </a:endParaRPr>
          </a:p>
          <a:p>
            <a:pPr marL="0" indent="0" algn="ctr">
              <a:buNone/>
            </a:pPr>
            <a:r>
              <a:rPr lang="mn-MN" b="1" dirty="0">
                <a:solidFill>
                  <a:srgbClr val="C00000"/>
                </a:solidFill>
              </a:rPr>
              <a:t>Хөршийн холбоо </a:t>
            </a:r>
            <a:r>
              <a:rPr lang="mn-MN" b="1" dirty="0" smtClean="0">
                <a:solidFill>
                  <a:srgbClr val="C00000"/>
                </a:solidFill>
              </a:rPr>
              <a:t>шалгаруулах</a:t>
            </a:r>
            <a:r>
              <a:rPr lang="en-US" dirty="0">
                <a:solidFill>
                  <a:srgbClr val="C00000"/>
                </a:solidFill>
              </a:rPr>
              <a:t> </a:t>
            </a:r>
            <a:r>
              <a:rPr lang="mn-MN" b="1" dirty="0">
                <a:solidFill>
                  <a:srgbClr val="C00000"/>
                </a:solidFill>
              </a:rPr>
              <a:t>у</a:t>
            </a:r>
            <a:r>
              <a:rPr lang="mn-MN" b="1" dirty="0" smtClean="0">
                <a:solidFill>
                  <a:srgbClr val="C00000"/>
                </a:solidFill>
              </a:rPr>
              <a:t>ралдааны удирдамж </a:t>
            </a:r>
            <a:endParaRPr lang="mn-MN" dirty="0">
              <a:solidFill>
                <a:srgbClr val="C00000"/>
              </a:solidFill>
            </a:endParaRPr>
          </a:p>
          <a:p>
            <a:pPr marL="0" indent="0" algn="ctr">
              <a:buNone/>
            </a:pPr>
            <a:r>
              <a:rPr lang="mn-MN" b="1" dirty="0" smtClean="0">
                <a:solidFill>
                  <a:srgbClr val="C00000"/>
                </a:solidFill>
              </a:rPr>
              <a:t>ХАМТДАА </a:t>
            </a:r>
            <a:r>
              <a:rPr lang="mn-MN" b="1" dirty="0">
                <a:solidFill>
                  <a:srgbClr val="C00000"/>
                </a:solidFill>
              </a:rPr>
              <a:t>БҮТЭЭЦГЭЭЕ-ХАМТДАА ХӨГЖИЦГӨӨЕ</a:t>
            </a:r>
            <a:endParaRPr lang="en-US" dirty="0">
              <a:solidFill>
                <a:srgbClr val="C00000"/>
              </a:solidFill>
            </a:endParaRPr>
          </a:p>
          <a:p>
            <a:pPr algn="just"/>
            <a:r>
              <a:rPr lang="mn-MN" b="1" dirty="0" smtClean="0"/>
              <a:t> </a:t>
            </a:r>
            <a:r>
              <a:rPr lang="en-US" b="1" dirty="0" err="1"/>
              <a:t>Зорилго</a:t>
            </a:r>
            <a:r>
              <a:rPr lang="en-US" b="1" dirty="0"/>
              <a:t>:</a:t>
            </a:r>
            <a:r>
              <a:rPr lang="en-US" dirty="0"/>
              <a:t> </a:t>
            </a:r>
            <a:r>
              <a:rPr lang="mn-MN" dirty="0"/>
              <a:t>Гэр бүлийн хүчирхийлэлтэй тэмцэх тухай, Архидан согтуурахтай тэмцэх тухай ,Хүүхэд хамгаллын тухай хуулиудын хэрэгжилтийг хангах, гэр орон байрны хулгайн гэмт  хэргээс урьдчилан сэргийлэх, иргэдийн эрүүл аюулгүйн орчинд амьдрах нөхцөлийг хангах, энэ талаар орц хэсгүүд болон шиф байгууллагуудын хамтын ажиллагааг идэвхжүүлэх үндсэн дээр хөршийн холбооны ажлыг шинэ шатанд хүргэх </a:t>
            </a:r>
            <a:endParaRPr lang="en-US" dirty="0"/>
          </a:p>
          <a:p>
            <a:pPr algn="just"/>
            <a:r>
              <a:rPr lang="mn-MN" b="1" dirty="0"/>
              <a:t>Хамрах хүрээ</a:t>
            </a:r>
            <a:r>
              <a:rPr lang="mn-MN" dirty="0"/>
              <a:t>: Баянтал сумын  орон сууцны орц, гэр хорооллын хэсгүүдийг түшиглэн байгуулсан хөршийн холбоод хамрагдана .  </a:t>
            </a:r>
            <a:endParaRPr lang="en-US" dirty="0"/>
          </a:p>
          <a:p>
            <a:pPr algn="just"/>
            <a:r>
              <a:rPr lang="mn-MN" dirty="0"/>
              <a:t>        </a:t>
            </a:r>
            <a:r>
              <a:rPr lang="mn-MN" b="1" dirty="0"/>
              <a:t>Аяны үргэлжлэх </a:t>
            </a:r>
            <a:r>
              <a:rPr lang="en-US" b="1" dirty="0"/>
              <a:t> </a:t>
            </a:r>
            <a:r>
              <a:rPr lang="en-US" b="1" dirty="0" err="1"/>
              <a:t>хугацаа</a:t>
            </a:r>
            <a:r>
              <a:rPr lang="en-US" b="1" dirty="0"/>
              <a:t>:</a:t>
            </a:r>
            <a:r>
              <a:rPr lang="en-US" dirty="0"/>
              <a:t> 201</a:t>
            </a:r>
            <a:r>
              <a:rPr lang="mn-MN" dirty="0"/>
              <a:t>9 </a:t>
            </a:r>
            <a:r>
              <a:rPr lang="en-US" dirty="0" err="1"/>
              <a:t>он</a:t>
            </a:r>
            <a:r>
              <a:rPr lang="mn-MN" dirty="0"/>
              <a:t>ы 04 </a:t>
            </a:r>
            <a:r>
              <a:rPr lang="en-US" dirty="0" err="1"/>
              <a:t>дүгээр</a:t>
            </a:r>
            <a:r>
              <a:rPr lang="en-US" dirty="0"/>
              <a:t> </a:t>
            </a:r>
            <a:r>
              <a:rPr lang="en-US" dirty="0" err="1"/>
              <a:t>сарын</a:t>
            </a:r>
            <a:r>
              <a:rPr lang="mn-MN" dirty="0"/>
              <a:t> 15наас 11 </a:t>
            </a:r>
            <a:r>
              <a:rPr lang="en-US" dirty="0" err="1"/>
              <a:t>дугаар</a:t>
            </a:r>
            <a:r>
              <a:rPr lang="en-US" dirty="0"/>
              <a:t> </a:t>
            </a:r>
            <a:r>
              <a:rPr lang="en-US" dirty="0" err="1"/>
              <a:t>сарын</a:t>
            </a:r>
            <a:r>
              <a:rPr lang="en-US" dirty="0"/>
              <a:t> </a:t>
            </a:r>
            <a:r>
              <a:rPr lang="mn-MN" dirty="0"/>
              <a:t>15ны  хооронд </a:t>
            </a:r>
            <a:r>
              <a:rPr lang="en-US" dirty="0" err="1"/>
              <a:t>зохион</a:t>
            </a:r>
            <a:r>
              <a:rPr lang="en-US" dirty="0"/>
              <a:t> </a:t>
            </a:r>
            <a:r>
              <a:rPr lang="en-US" dirty="0" err="1"/>
              <a:t>байгуулагдана</a:t>
            </a:r>
            <a:r>
              <a:rPr lang="en-US" dirty="0"/>
              <a:t>. </a:t>
            </a:r>
          </a:p>
          <a:p>
            <a:pPr algn="just"/>
            <a:r>
              <a:rPr lang="mn-MN" b="1" dirty="0"/>
              <a:t>Аяны  хугацаанд хийж хэрэгжүүлэх ажил: </a:t>
            </a:r>
            <a:endParaRPr lang="en-US" dirty="0"/>
          </a:p>
          <a:p>
            <a:pPr algn="just"/>
            <a:r>
              <a:rPr lang="mn-MN" dirty="0"/>
              <a:t>1.Орон сууцны орц, гэр хорооллын хэсгүүдийг түшиглэн байгуулсан хөршийн холбоод, хамтран ажиллаж байгаа байгууллага, аж ахуй нэгжүүд уралдааны зорилтод нийцсэн төлөвлөгөө гарган ажиллах</a:t>
            </a:r>
            <a:endParaRPr lang="en-US" dirty="0"/>
          </a:p>
          <a:p>
            <a:pPr algn="just"/>
            <a:r>
              <a:rPr lang="mn-MN" dirty="0"/>
              <a:t>2. Орц хэсгийн /хөршийн холбооны /ахлагч нар тухайн орц, хэсгийнхээ нарийвчилсан зураглал хийж гарган орц, хэсгийн орчноо гэрэлтүүлэгтэй болгох, хашаа хороогоо сайжруулж,  өнгө үзэмжтэй, хаалга, үүд гаргах падволоо цоожтой болгох. Тодорхой хэсгүүд дээрээ камертай болох </a:t>
            </a:r>
            <a:endParaRPr lang="en-US" dirty="0"/>
          </a:p>
          <a:p>
            <a:pPr algn="just"/>
            <a:r>
              <a:rPr lang="mn-MN" dirty="0"/>
              <a:t>3. Архинаас ангид байх</a:t>
            </a:r>
            <a:r>
              <a:rPr lang="mn-MN" dirty="0" smtClean="0"/>
              <a:t>, архигүй </a:t>
            </a:r>
            <a:r>
              <a:rPr lang="mn-MN" dirty="0"/>
              <a:t>иргэн айл өрх, орц, хэсэг болох хөдөлгөөн өрнүүлж ажиллах</a:t>
            </a:r>
            <a:endParaRPr lang="en-US" dirty="0"/>
          </a:p>
          <a:p>
            <a:pPr algn="just"/>
            <a:r>
              <a:rPr lang="mn-MN" dirty="0"/>
              <a:t>4. Орц хэсэгтээ гэр, орон байрны хулгай бусад төрлийн гэмт хэрэг гарахаас урьдчилан сэргийлэх бүх талын арга хэмжээ авч ажиллах </a:t>
            </a:r>
            <a:endParaRPr lang="en-US" dirty="0"/>
          </a:p>
          <a:p>
            <a:endParaRPr lang="en-US" dirty="0"/>
          </a:p>
        </p:txBody>
      </p:sp>
    </p:spTree>
    <p:extLst>
      <p:ext uri="{BB962C8B-B14F-4D97-AF65-F5344CB8AC3E}">
        <p14:creationId xmlns:p14="http://schemas.microsoft.com/office/powerpoint/2010/main" val="2861167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3535</TotalTime>
  <Words>866</Words>
  <Application>Microsoft Office PowerPoint</Application>
  <PresentationFormat>On-screen Show (4:3)</PresentationFormat>
  <Paragraphs>113</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ГОВЬСҮМБЭР АЙМГИЙН  БАЯНТАЛ СУМ    ХӨРШИЙН ХОЛБООНЫ АЖИЛЛАХ ЖУРАМ   </vt:lpstr>
      <vt:lpstr>ХӨРШИЙН ХОЛБОО –ХӨРШИЙН ХЯНАЛТЫГ ЗОХИОН БАЙГУУЛАХ </vt:lpstr>
      <vt:lpstr>PowerPoint Presentation</vt:lpstr>
      <vt:lpstr>PowerPoint Presentation</vt:lpstr>
      <vt:lpstr>PowerPoint Presentation</vt:lpstr>
      <vt:lpstr>PowerPoint Presentation</vt:lpstr>
      <vt:lpstr>ГЭМТ ХЭРГЭЭС УРЬДЧИЛАН СЭРГИЙЛЭХ ЧИГЛЭЛ  ХӨРШИЙН ХОЛБОО-ХӨРШИЙН ХЯНАЛТ  ХАМТДАА БҮТЭЭЦГЭЭЕ-ХАМТДАА ХӨГЖИЦГӨӨЕ </vt:lpstr>
      <vt:lpstr>ГЭМТ ХЭРГЭЭС УРЬДЧИЛАН СЭРГИЙЛЭХ  ХӨРШИЙН ХОЛБОО-ХӨРШИЙН ХЯНАЛТ  ХАМТДАА БҮТЭЭЦГЭЭЕ-ХАМТДАА ХӨГЖИЦГӨӨЕ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dc:creator>
  <cp:lastModifiedBy>Work</cp:lastModifiedBy>
  <cp:revision>37</cp:revision>
  <cp:lastPrinted>2019-04-12T01:37:22Z</cp:lastPrinted>
  <dcterms:created xsi:type="dcterms:W3CDTF">2019-04-11T07:11:27Z</dcterms:created>
  <dcterms:modified xsi:type="dcterms:W3CDTF">2019-04-14T13:04:13Z</dcterms:modified>
</cp:coreProperties>
</file>