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3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E8CD65F8-D5D3-42D4-954B-0C88523E9687}" type="datetimeFigureOut">
              <a:rPr lang="en-US" smtClean="0"/>
              <a:pPr/>
              <a:t>2019/12/02</a:t>
            </a:fld>
            <a:endParaRPr lang="en-US"/>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00F011D2-5CB4-4253-80B9-7EA5993ED3C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3B10719-4362-49BB-AC15-1BC63FC218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0719-4362-49BB-AC15-1BC63FC218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0719-4362-49BB-AC15-1BC63FC218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0719-4362-49BB-AC15-1BC63FC218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0719-4362-49BB-AC15-1BC63FC218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10719-4362-49BB-AC15-1BC63FC218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10719-4362-49BB-AC15-1BC63FC218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10719-4362-49BB-AC15-1BC63FC218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10719-4362-49BB-AC15-1BC63FC218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10719-4362-49BB-AC15-1BC63FC218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6996BD-A2A4-41E7-A6B2-857E5BB376C2}" type="datetimeFigureOut">
              <a:rPr lang="en-US" smtClean="0"/>
              <a:pPr/>
              <a:t>2019/12/02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3B10719-4362-49BB-AC15-1BC63FC2183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76996BD-A2A4-41E7-A6B2-857E5BB376C2}" type="datetimeFigureOut">
              <a:rPr lang="en-US" smtClean="0"/>
              <a:pPr/>
              <a:t>2019/12/02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B10719-4362-49BB-AC15-1BC63FC2183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5105399"/>
          </a:xfrm>
        </p:spPr>
        <p:txBody>
          <a:bodyPr/>
          <a:lstStyle/>
          <a:p>
            <a:pPr algn="ctr"/>
            <a:r>
              <a:rPr lang="mn-MN" dirty="0" smtClean="0">
                <a:latin typeface="Arial" pitchFamily="34" charset="0"/>
                <a:cs typeface="Arial" pitchFamily="34" charset="0"/>
              </a:rPr>
              <a:t>Сум хөгжүүлэх сангийн тухай ойлголт </a:t>
            </a:r>
            <a:endParaRPr lang="en-US"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algn="ctr"/>
            <a:r>
              <a:rPr lang="mn-MN" sz="3200" b="1" dirty="0" smtClean="0">
                <a:latin typeface="Arial" pitchFamily="34" charset="0"/>
                <a:cs typeface="Arial" pitchFamily="34" charset="0"/>
              </a:rPr>
              <a:t>Сум хөгжүүлэх сангийн хөрөнгийн эх үүсвэр </a:t>
            </a:r>
          </a:p>
          <a:p>
            <a:pPr algn="just">
              <a:buFontTx/>
              <a:buChar char="-"/>
            </a:pPr>
            <a:r>
              <a:rPr lang="mn-MN" sz="3600" dirty="0" smtClean="0">
                <a:latin typeface="Arial" pitchFamily="34" charset="0"/>
                <a:cs typeface="Arial" pitchFamily="34" charset="0"/>
              </a:rPr>
              <a:t>Улсын төсвөөс олгох СХС – ийн эргэлтийн хөрөнгө </a:t>
            </a:r>
          </a:p>
          <a:p>
            <a:pPr algn="just">
              <a:buFontTx/>
              <a:buChar char="-"/>
            </a:pPr>
            <a:r>
              <a:rPr lang="mn-MN" sz="3600" dirty="0" smtClean="0">
                <a:latin typeface="Arial" pitchFamily="34" charset="0"/>
                <a:cs typeface="Arial" pitchFamily="34" charset="0"/>
              </a:rPr>
              <a:t>Иргэн, ААН – д СХС –аас олгосон зээлийн хүүгийн орлого</a:t>
            </a:r>
          </a:p>
          <a:p>
            <a:pPr algn="just">
              <a:buFontTx/>
              <a:buChar char="-"/>
            </a:pPr>
            <a:r>
              <a:rPr lang="mn-MN" sz="3600" dirty="0" smtClean="0">
                <a:latin typeface="Arial" pitchFamily="34" charset="0"/>
                <a:cs typeface="Arial" pitchFamily="34" charset="0"/>
              </a:rPr>
              <a:t>Гадаадын хөрөнгө оруулалттай байгууллага, ААН – ээс оруулсан хөрөнгө, орлого, хандив </a:t>
            </a:r>
          </a:p>
          <a:p>
            <a:pPr algn="just">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Bayantal\Documents\26992040_933283773503874_5741211474837139801_n.jpg"/>
          <p:cNvPicPr>
            <a:picLocks noGrp="1" noChangeAspect="1" noChangeArrowheads="1"/>
          </p:cNvPicPr>
          <p:nvPr>
            <p:ph idx="1"/>
          </p:nvPr>
        </p:nvPicPr>
        <p:blipFill>
          <a:blip r:embed="rId2" cstate="print"/>
          <a:srcRect/>
          <a:stretch>
            <a:fillRect/>
          </a:stretch>
        </p:blipFill>
        <p:spPr bwMode="auto">
          <a:xfrm>
            <a:off x="1143000" y="533400"/>
            <a:ext cx="7010400" cy="57912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pPr algn="ctr"/>
            <a:r>
              <a:rPr lang="mn-MN" sz="2800" b="1" dirty="0" smtClean="0">
                <a:latin typeface="Arial" pitchFamily="34" charset="0"/>
                <a:cs typeface="Arial" pitchFamily="34" charset="0"/>
              </a:rPr>
              <a:t>Сум хөгжүүлэх сангийн удирдлага, зохион байгуулалт </a:t>
            </a:r>
          </a:p>
          <a:p>
            <a:pPr algn="just"/>
            <a:r>
              <a:rPr lang="mn-MN" sz="2800" dirty="0" smtClean="0">
                <a:latin typeface="Arial" pitchFamily="34" charset="0"/>
                <a:cs typeface="Arial" pitchFamily="34" charset="0"/>
              </a:rPr>
              <a:t>Сумын ИТХ СХСангийн хөрөнгөнөөс зээл олгох, зарцуулах, хяналт тавих, зээлийг эргэн төлүүлэх, тайлагнахтай холбоотой эрх, үүргийг хэрэгжүүлнэ. </a:t>
            </a:r>
          </a:p>
          <a:p>
            <a:pPr algn="just"/>
            <a:r>
              <a:rPr lang="mn-MN" sz="2800" dirty="0" smtClean="0">
                <a:latin typeface="Arial" pitchFamily="34" charset="0"/>
                <a:cs typeface="Arial" pitchFamily="34" charset="0"/>
              </a:rPr>
              <a:t>Сангийн хөрөнгөөр зээл олгохтой холбогдуулан сумын хөгжлийн тэргүүлэх чиглэлийг ЖДҮ – ийг хөгжүүлэх, иргэдийн орлогыг нэмэглүүлэх, ажлыг байр бий болгох зорилгод нийцүүлэн ИТХ – аас тодорхойлно.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lgn="just"/>
            <a:r>
              <a:rPr lang="mn-MN" sz="2400" dirty="0" smtClean="0">
                <a:latin typeface="Arial" pitchFamily="34" charset="0"/>
                <a:cs typeface="Arial" pitchFamily="34" charset="0"/>
              </a:rPr>
              <a:t>Төсөл сонгон шалгаруулах, зээл олгох хэсгийг ИТХ – ын тогтоолоор батална. </a:t>
            </a:r>
          </a:p>
          <a:p>
            <a:pPr algn="just"/>
            <a:r>
              <a:rPr lang="mn-MN" sz="2400" dirty="0" smtClean="0">
                <a:latin typeface="Arial" pitchFamily="34" charset="0"/>
                <a:cs typeface="Arial" pitchFamily="34" charset="0"/>
              </a:rPr>
              <a:t>Сумын Засан дарга нь төсөл сонгон шалгаруулахад иргэдийн оролцоог хангана.</a:t>
            </a:r>
          </a:p>
          <a:p>
            <a:pPr algn="just"/>
            <a:r>
              <a:rPr lang="mn-MN" sz="2400" dirty="0" smtClean="0">
                <a:latin typeface="Arial" pitchFamily="34" charset="0"/>
                <a:cs typeface="Arial" pitchFamily="34" charset="0"/>
              </a:rPr>
              <a:t>Төсөл нь шалгарсан ААН, иргэнтэй </a:t>
            </a:r>
            <a:r>
              <a:rPr lang="mn-MN" sz="2400" dirty="0" smtClean="0">
                <a:latin typeface="Arial" pitchFamily="34" charset="0"/>
                <a:cs typeface="Arial" pitchFamily="34" charset="0"/>
              </a:rPr>
              <a:t>зээлийн </a:t>
            </a:r>
            <a:r>
              <a:rPr lang="mn-MN" sz="2400" dirty="0" smtClean="0">
                <a:latin typeface="Arial" pitchFamily="34" charset="0"/>
                <a:cs typeface="Arial" pitchFamily="34" charset="0"/>
              </a:rPr>
              <a:t>гэрээ байгуулан, гэрээний биелэлтийн хангуулах,  хэрэгжилтийн явц, үр дүнд сумын Засаг дарга байнгын хяналт тавьж ажиллана. </a:t>
            </a:r>
          </a:p>
          <a:p>
            <a:pPr algn="just"/>
            <a:r>
              <a:rPr lang="mn-MN" sz="2400" dirty="0" smtClean="0">
                <a:latin typeface="Arial" pitchFamily="34" charset="0"/>
                <a:cs typeface="Arial" pitchFamily="34" charset="0"/>
              </a:rPr>
              <a:t>СХС – ийн үйл ажиллагааны нягтлан бодох бүртгэлийг хууль тогтоомжийн дагуу хөтлүүлж, санхүүгийн болон үйл ажиллагааны тайланг сумын ИТХ – д тайлагнана. </a:t>
            </a:r>
          </a:p>
          <a:p>
            <a:pPr algn="just"/>
            <a:r>
              <a:rPr lang="mn-MN" sz="2400" dirty="0" smtClean="0">
                <a:latin typeface="Arial" pitchFamily="34" charset="0"/>
                <a:cs typeface="Arial" pitchFamily="34" charset="0"/>
              </a:rPr>
              <a:t>СХС – ийн үйл ажиллагааны  үр дүнг сумын ИТХ – ын өмнө   хариуцна. </a:t>
            </a:r>
            <a:endParaRPr lang="en-US" sz="24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солонго ажил-2019\ажлын зураг -2019\8.jpg"/>
          <p:cNvPicPr>
            <a:picLocks noGrp="1" noChangeAspect="1" noChangeArrowheads="1"/>
          </p:cNvPicPr>
          <p:nvPr>
            <p:ph idx="1"/>
          </p:nvPr>
        </p:nvPicPr>
        <p:blipFill>
          <a:blip r:embed="rId2" cstate="print"/>
          <a:srcRect/>
          <a:stretch>
            <a:fillRect/>
          </a:stretch>
        </p:blipFill>
        <p:spPr bwMode="auto">
          <a:xfrm>
            <a:off x="457200" y="1266825"/>
            <a:ext cx="8229600" cy="46291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lgn="ctr"/>
            <a:r>
              <a:rPr lang="mn-MN" sz="2800" b="1" dirty="0" smtClean="0">
                <a:latin typeface="Arial" pitchFamily="34" charset="0"/>
                <a:cs typeface="Arial" pitchFamily="34" charset="0"/>
              </a:rPr>
              <a:t>Сум хөгжүүлэх сангийн хөрөнгөөр санхүүжүүлэх төслийг сонгон шалгаруулахдаа </a:t>
            </a:r>
          </a:p>
          <a:p>
            <a:pPr algn="just"/>
            <a:r>
              <a:rPr lang="mn-MN" sz="2800" dirty="0" smtClean="0">
                <a:latin typeface="Arial" pitchFamily="34" charset="0"/>
                <a:cs typeface="Arial" pitchFamily="34" charset="0"/>
              </a:rPr>
              <a:t>Суманд ЖДҮ – ийг хөгжүүлэх бодлогын хүрээнд орон нутгийн  давуу талд түшиглэсэн үйлдвэрлэл үйлчилгээг бий болгох, орон нутагт тулгамдаж байгаа асуудлыг </a:t>
            </a:r>
            <a:r>
              <a:rPr lang="mn-MN" sz="2800" dirty="0" smtClean="0">
                <a:latin typeface="Arial" pitchFamily="34" charset="0"/>
                <a:cs typeface="Arial" pitchFamily="34" charset="0"/>
              </a:rPr>
              <a:t>шийдвэрлэхэд </a:t>
            </a:r>
            <a:r>
              <a:rPr lang="mn-MN" sz="2800" dirty="0" smtClean="0">
                <a:latin typeface="Arial" pitchFamily="34" charset="0"/>
                <a:cs typeface="Arial" pitchFamily="34" charset="0"/>
              </a:rPr>
              <a:t>чиглэгдсэн байх </a:t>
            </a:r>
          </a:p>
          <a:p>
            <a:pPr algn="just"/>
            <a:r>
              <a:rPr lang="mn-MN" sz="2800" dirty="0" smtClean="0">
                <a:latin typeface="Arial" pitchFamily="34" charset="0"/>
                <a:cs typeface="Arial" pitchFamily="34" charset="0"/>
              </a:rPr>
              <a:t>Төслийн үр ашиг сайн, гэрээний хугацаанд зээлээ эргэн төлөх </a:t>
            </a:r>
            <a:r>
              <a:rPr lang="mn-MN" sz="2800" dirty="0" smtClean="0">
                <a:latin typeface="Arial" pitchFamily="34" charset="0"/>
                <a:cs typeface="Arial" pitchFamily="34" charset="0"/>
              </a:rPr>
              <a:t>боломжтой </a:t>
            </a:r>
            <a:r>
              <a:rPr lang="mn-MN" sz="2800" dirty="0" smtClean="0">
                <a:latin typeface="Arial" pitchFamily="34" charset="0"/>
                <a:cs typeface="Arial" pitchFamily="34" charset="0"/>
              </a:rPr>
              <a:t>байх </a:t>
            </a:r>
          </a:p>
          <a:p>
            <a:pPr algn="just"/>
            <a:r>
              <a:rPr lang="mn-MN" sz="2800" dirty="0" smtClean="0">
                <a:latin typeface="Arial" pitchFamily="34" charset="0"/>
                <a:cs typeface="Arial" pitchFamily="34" charset="0"/>
              </a:rPr>
              <a:t>Ажлын байр нэмэгдүүлэхэд чиглэсэн  байх</a:t>
            </a:r>
          </a:p>
          <a:p>
            <a:pPr algn="just">
              <a:buNone/>
            </a:pPr>
            <a:r>
              <a:rPr lang="mn-MN" sz="2800" dirty="0" smtClean="0">
                <a:latin typeface="Arial" pitchFamily="34" charset="0"/>
                <a:cs typeface="Arial" pitchFamily="34" charset="0"/>
              </a:rPr>
              <a:t> </a:t>
            </a:r>
          </a:p>
          <a:p>
            <a:pPr algn="just"/>
            <a:endParaRPr lang="en-US"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солонго ажил-2019\ажил зураг\IMG_20190627_200344.jpg"/>
          <p:cNvPicPr>
            <a:picLocks noGrp="1" noChangeAspect="1" noChangeArrowheads="1"/>
          </p:cNvPicPr>
          <p:nvPr>
            <p:ph idx="1"/>
          </p:nvPr>
        </p:nvPicPr>
        <p:blipFill>
          <a:blip r:embed="rId2" cstate="print"/>
          <a:srcRect/>
          <a:stretch>
            <a:fillRect/>
          </a:stretch>
        </p:blipFill>
        <p:spPr bwMode="auto">
          <a:xfrm>
            <a:off x="1295400" y="990600"/>
            <a:ext cx="6629400" cy="4953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lnSpcReduction="10000"/>
          </a:bodyPr>
          <a:lstStyle/>
          <a:p>
            <a:pPr algn="ctr"/>
            <a:r>
              <a:rPr lang="mn-MN" sz="2800" b="1" dirty="0" smtClean="0">
                <a:latin typeface="Arial" pitchFamily="34" charset="0"/>
                <a:cs typeface="Arial" pitchFamily="34" charset="0"/>
              </a:rPr>
              <a:t>Сум хөгжүүлэх сангийн хөрөнгөнөөс  зээл авах иргэнд тавигдах шаардлага  </a:t>
            </a:r>
          </a:p>
          <a:p>
            <a:pPr algn="just"/>
            <a:r>
              <a:rPr lang="mn-MN" sz="2800" dirty="0" smtClean="0">
                <a:latin typeface="Arial" pitchFamily="34" charset="0"/>
                <a:cs typeface="Arial" pitchFamily="34" charset="0"/>
              </a:rPr>
              <a:t>Зээл авах иргэн суманд заавал бүртгэлтэй байх </a:t>
            </a:r>
          </a:p>
          <a:p>
            <a:pPr algn="just"/>
            <a:r>
              <a:rPr lang="mn-MN" sz="2800" dirty="0" smtClean="0">
                <a:latin typeface="Arial" pitchFamily="34" charset="0"/>
                <a:cs typeface="Arial" pitchFamily="34" charset="0"/>
              </a:rPr>
              <a:t>СХС болон ЖДҮ – ийг хөгжүүлэх сангаас урьд нь авсан зээлийн өргүй байх </a:t>
            </a:r>
          </a:p>
          <a:p>
            <a:pPr algn="just"/>
            <a:r>
              <a:rPr lang="mn-MN" sz="2800" dirty="0" smtClean="0">
                <a:latin typeface="Arial" pitchFamily="34" charset="0"/>
                <a:cs typeface="Arial" pitchFamily="34" charset="0"/>
              </a:rPr>
              <a:t>Зээлийн хөрөнгийг зориулалтын дагуу ашиглах, зээлээ хугацаанд нь төлөх төлбөрийн чадвартай байх </a:t>
            </a:r>
          </a:p>
          <a:p>
            <a:pPr algn="just"/>
            <a:r>
              <a:rPr lang="mn-MN" sz="2800" dirty="0" smtClean="0">
                <a:latin typeface="Arial" pitchFamily="34" charset="0"/>
                <a:cs typeface="Arial" pitchFamily="34" charset="0"/>
              </a:rPr>
              <a:t>Шаардлагатай бичиг баримтуудыг төсөлд хавсаргасан байх /иргэний үнэмлэхний хуулбар, хөрөнгийн баталгаа, БЗД – ын тодорхойлолт гэх мэт/</a:t>
            </a:r>
          </a:p>
          <a:p>
            <a:pPr algn="just"/>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солонго ажил-2019\ажил зураг\IMG_20190627_200415.jpg"/>
          <p:cNvPicPr>
            <a:picLocks noGrp="1" noChangeAspect="1" noChangeArrowheads="1"/>
          </p:cNvPicPr>
          <p:nvPr>
            <p:ph idx="1"/>
          </p:nvPr>
        </p:nvPicPr>
        <p:blipFill>
          <a:blip r:embed="rId2" cstate="print"/>
          <a:srcRect/>
          <a:stretch>
            <a:fillRect/>
          </a:stretch>
        </p:blipFill>
        <p:spPr bwMode="auto">
          <a:xfrm>
            <a:off x="1676400" y="838200"/>
            <a:ext cx="5867400" cy="5029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normAutofit lnSpcReduction="10000"/>
          </a:bodyPr>
          <a:lstStyle/>
          <a:p>
            <a:pPr algn="just"/>
            <a:r>
              <a:rPr lang="mn-MN" i="1" dirty="0" smtClean="0">
                <a:latin typeface="Arial" pitchFamily="34" charset="0"/>
                <a:cs typeface="Arial" pitchFamily="34" charset="0"/>
              </a:rPr>
              <a:t>2011 онд хувиараа хөдөлмөр эрхлэгч </a:t>
            </a:r>
            <a:r>
              <a:rPr lang="en-US" b="1" i="1" dirty="0" smtClean="0">
                <a:latin typeface="Arial" pitchFamily="34" charset="0"/>
                <a:cs typeface="Arial" pitchFamily="34" charset="0"/>
              </a:rPr>
              <a:t>13 </a:t>
            </a:r>
            <a:r>
              <a:rPr lang="mn-MN" i="1" dirty="0" smtClean="0">
                <a:latin typeface="Arial" pitchFamily="34" charset="0"/>
                <a:cs typeface="Arial" pitchFamily="34" charset="0"/>
              </a:rPr>
              <a:t>иргэнд </a:t>
            </a:r>
            <a:r>
              <a:rPr lang="en-US" i="1" dirty="0" smtClean="0">
                <a:latin typeface="Arial" pitchFamily="34" charset="0"/>
                <a:cs typeface="Arial" pitchFamily="34" charset="0"/>
              </a:rPr>
              <a:t>50 </a:t>
            </a:r>
            <a:r>
              <a:rPr lang="mn-MN" i="1" dirty="0" smtClean="0">
                <a:latin typeface="Arial" pitchFamily="34" charset="0"/>
                <a:cs typeface="Arial" pitchFamily="34" charset="0"/>
              </a:rPr>
              <a:t>сая төгрөгний зээл олгосон үүний дүнд шинээр байнгын </a:t>
            </a:r>
            <a:r>
              <a:rPr lang="en-US" i="1" dirty="0" smtClean="0">
                <a:latin typeface="Arial" pitchFamily="34" charset="0"/>
                <a:cs typeface="Arial" pitchFamily="34" charset="0"/>
              </a:rPr>
              <a:t>15</a:t>
            </a:r>
            <a:r>
              <a:rPr lang="mn-MN" i="1" dirty="0" smtClean="0">
                <a:latin typeface="Arial" pitchFamily="34" charset="0"/>
                <a:cs typeface="Arial" pitchFamily="34" charset="0"/>
              </a:rPr>
              <a:t> ажлын байр бий болж 6 ажлын байр хадгалагдаж, </a:t>
            </a:r>
            <a:r>
              <a:rPr lang="en-US" i="1" dirty="0" smtClean="0">
                <a:latin typeface="Arial" pitchFamily="34" charset="0"/>
                <a:cs typeface="Arial" pitchFamily="34" charset="0"/>
              </a:rPr>
              <a:t>11</a:t>
            </a:r>
            <a:r>
              <a:rPr lang="mn-MN" i="1" dirty="0" smtClean="0">
                <a:latin typeface="Arial" pitchFamily="34" charset="0"/>
                <a:cs typeface="Arial" pitchFamily="34" charset="0"/>
              </a:rPr>
              <a:t> иргэнийг түр ажлын байраар хангаж ажилласан</a:t>
            </a:r>
            <a:endParaRPr lang="en-US" dirty="0" smtClean="0">
              <a:latin typeface="Arial" pitchFamily="34" charset="0"/>
              <a:cs typeface="Arial" pitchFamily="34" charset="0"/>
            </a:endParaRPr>
          </a:p>
          <a:p>
            <a:pPr algn="just"/>
            <a:r>
              <a:rPr lang="mn-MN" i="1" dirty="0" smtClean="0">
                <a:latin typeface="Arial" pitchFamily="34" charset="0"/>
                <a:cs typeface="Arial" pitchFamily="34" charset="0"/>
              </a:rPr>
              <a:t>2013 онд</a:t>
            </a:r>
            <a:r>
              <a:rPr lang="en-US" i="1" dirty="0" smtClean="0">
                <a:latin typeface="Arial" pitchFamily="34" charset="0"/>
                <a:cs typeface="Arial" pitchFamily="34" charset="0"/>
              </a:rPr>
              <a:t> 28</a:t>
            </a:r>
            <a:r>
              <a:rPr lang="mn-MN" i="1" dirty="0" smtClean="0">
                <a:latin typeface="Arial" pitchFamily="34" charset="0"/>
                <a:cs typeface="Arial" pitchFamily="34" charset="0"/>
              </a:rPr>
              <a:t> иргэнд 138 600 000  төгрөгний санхүүжилт олгож шинээр 36  ажлын байр бий болж 20 ажлын байр хадгалагдан 16 иргэнийг түр ажлын байраар хангасан</a:t>
            </a:r>
            <a:endParaRPr lang="en-US" dirty="0" smtClean="0">
              <a:latin typeface="Arial" pitchFamily="34" charset="0"/>
              <a:cs typeface="Arial" pitchFamily="34" charset="0"/>
            </a:endParaRPr>
          </a:p>
          <a:p>
            <a:pPr algn="just"/>
            <a:r>
              <a:rPr lang="mn-MN" i="1" dirty="0" smtClean="0">
                <a:latin typeface="Arial" pitchFamily="34" charset="0"/>
                <a:cs typeface="Arial" pitchFamily="34" charset="0"/>
              </a:rPr>
              <a:t>2015 онд 6 иргэнд 39 сая төгрөгний санхүүжилт олгож шинээр 10 ажлын байр бий болж 6 ажлын байр хадгалагдсан.</a:t>
            </a:r>
            <a:endParaRPr lang="en-US" dirty="0" smtClean="0">
              <a:latin typeface="Arial" pitchFamily="34" charset="0"/>
              <a:cs typeface="Arial" pitchFamily="34" charset="0"/>
            </a:endParaRPr>
          </a:p>
          <a:p>
            <a:pPr algn="just"/>
            <a:r>
              <a:rPr lang="mn-MN" i="1" dirty="0" smtClean="0">
                <a:latin typeface="Arial" pitchFamily="34" charset="0"/>
                <a:cs typeface="Arial" pitchFamily="34" charset="0"/>
              </a:rPr>
              <a:t>2019 онд 8 иргэнд 72 сая  төгрөгний санхүүжилт олгож 16 ажлын байр шинээр бий болж 8 ажлын байр хадгалагдсан</a:t>
            </a:r>
            <a:endParaRPr lang="en-US" dirty="0" smtClean="0">
              <a:latin typeface="Arial" pitchFamily="34" charset="0"/>
              <a:cs typeface="Arial" pitchFamily="34"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algn="just"/>
            <a:r>
              <a:rPr lang="mn-MN" sz="4400" dirty="0" smtClean="0">
                <a:latin typeface="Arial" pitchFamily="34" charset="0"/>
                <a:cs typeface="Arial" pitchFamily="34" charset="0"/>
              </a:rPr>
              <a:t>Суманд жижиг дунд </a:t>
            </a:r>
            <a:r>
              <a:rPr lang="mn-MN" sz="4400" dirty="0" smtClean="0">
                <a:latin typeface="Arial" pitchFamily="34" charset="0"/>
                <a:cs typeface="Arial" pitchFamily="34" charset="0"/>
              </a:rPr>
              <a:t>үйлдвэрлэлийг </a:t>
            </a:r>
            <a:r>
              <a:rPr lang="mn-MN" sz="4400" dirty="0" smtClean="0">
                <a:latin typeface="Arial" pitchFamily="34" charset="0"/>
                <a:cs typeface="Arial" pitchFamily="34" charset="0"/>
              </a:rPr>
              <a:t>хөгжүүлэх, ажлын байр нэмэгдүүлэх зорилгоор улсын төсвийн  хөрөнгө оруулалтын  эх үүсвэрээр “Сум хөгжүүлэх сан бүрдэнэ.</a:t>
            </a:r>
            <a:endParaRPr lang="en-US" sz="44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lnSpcReduction="10000"/>
          </a:bodyPr>
          <a:lstStyle/>
          <a:p>
            <a:pPr marL="0" lvl="0" indent="0" algn="just" fontAlgn="base">
              <a:spcBef>
                <a:spcPct val="0"/>
              </a:spcBef>
              <a:spcAft>
                <a:spcPct val="0"/>
              </a:spcAft>
              <a:buClrTx/>
              <a:buSzTx/>
              <a:buNone/>
              <a:defRPr/>
            </a:pPr>
            <a:r>
              <a:rPr lang="mn-MN" sz="2800" b="1" dirty="0" smtClean="0">
                <a:solidFill>
                  <a:srgbClr val="0070C0"/>
                </a:solidFill>
                <a:latin typeface="Arial" panose="020B0604020202020204" pitchFamily="34" charset="0"/>
                <a:cs typeface="Arial" panose="020B0604020202020204" pitchFamily="34" charset="0"/>
              </a:rPr>
              <a:t>Сум хөгжүүлэх сангийн зээлийн нийт  эргэн төлөлт үндсэн зээл </a:t>
            </a:r>
            <a:r>
              <a:rPr lang="en-US" sz="2800" b="1" dirty="0" smtClean="0">
                <a:solidFill>
                  <a:srgbClr val="0070C0"/>
                </a:solidFill>
                <a:latin typeface="Arial" panose="020B0604020202020204" pitchFamily="34" charset="0"/>
                <a:cs typeface="Arial" panose="020B0604020202020204" pitchFamily="34" charset="0"/>
              </a:rPr>
              <a:t>2</a:t>
            </a:r>
            <a:r>
              <a:rPr lang="mn-MN" sz="2800" b="1" dirty="0" smtClean="0">
                <a:solidFill>
                  <a:srgbClr val="0070C0"/>
                </a:solidFill>
                <a:latin typeface="Arial" panose="020B0604020202020204" pitchFamily="34" charset="0"/>
                <a:cs typeface="Arial" panose="020B0604020202020204" pitchFamily="34" charset="0"/>
              </a:rPr>
              <a:t>99,600,000, хүүгийн төлөлт 16,588,811 мянган төгрөг, нийт 316,188,811 төгрөг төлөхөөс, 2019 оны </a:t>
            </a:r>
            <a:r>
              <a:rPr lang="en-US" sz="2800" b="1" dirty="0" smtClean="0">
                <a:solidFill>
                  <a:srgbClr val="0070C0"/>
                </a:solidFill>
                <a:latin typeface="Arial" panose="020B0604020202020204" pitchFamily="34" charset="0"/>
                <a:cs typeface="Arial" panose="020B0604020202020204" pitchFamily="34" charset="0"/>
              </a:rPr>
              <a:t>10</a:t>
            </a:r>
            <a:r>
              <a:rPr lang="mn-MN" sz="2800" b="1" dirty="0" smtClean="0">
                <a:solidFill>
                  <a:srgbClr val="0070C0"/>
                </a:solidFill>
                <a:latin typeface="Arial" panose="020B0604020202020204" pitchFamily="34" charset="0"/>
                <a:cs typeface="Arial" panose="020B0604020202020204" pitchFamily="34" charset="0"/>
              </a:rPr>
              <a:t> дугаар сарын байдлаар  </a:t>
            </a:r>
            <a:r>
              <a:rPr lang="en-US" sz="2800" b="1" dirty="0" smtClean="0">
                <a:solidFill>
                  <a:srgbClr val="0070C0"/>
                </a:solidFill>
                <a:latin typeface="Arial" panose="020B0604020202020204" pitchFamily="34" charset="0"/>
                <a:cs typeface="Arial" panose="020B0604020202020204" pitchFamily="34" charset="0"/>
              </a:rPr>
              <a:t>13</a:t>
            </a:r>
            <a:r>
              <a:rPr lang="mn-MN" sz="2800" b="1" dirty="0" smtClean="0">
                <a:solidFill>
                  <a:srgbClr val="0070C0"/>
                </a:solidFill>
                <a:latin typeface="Arial" panose="020B0604020202020204" pitchFamily="34" charset="0"/>
                <a:cs typeface="Arial" panose="020B0604020202020204" pitchFamily="34" charset="0"/>
              </a:rPr>
              <a:t>2,942,334 мянган төгрөгийг төлсөн байна. </a:t>
            </a:r>
          </a:p>
          <a:p>
            <a:pPr marL="0" lvl="0" indent="0" algn="just" fontAlgn="base">
              <a:spcBef>
                <a:spcPct val="0"/>
              </a:spcBef>
              <a:spcAft>
                <a:spcPct val="0"/>
              </a:spcAft>
              <a:buClrTx/>
              <a:buSzTx/>
              <a:buNone/>
              <a:defRPr/>
            </a:pPr>
            <a:endParaRPr lang="mn-MN" sz="2800" b="1" dirty="0" smtClean="0">
              <a:solidFill>
                <a:srgbClr val="0070C0"/>
              </a:solidFill>
              <a:latin typeface="Arial" panose="020B0604020202020204" pitchFamily="34" charset="0"/>
              <a:cs typeface="Arial" panose="020B0604020202020204" pitchFamily="34" charset="0"/>
            </a:endParaRPr>
          </a:p>
          <a:p>
            <a:pPr marL="0" lvl="0" indent="0" algn="just" fontAlgn="base">
              <a:spcBef>
                <a:spcPct val="0"/>
              </a:spcBef>
              <a:spcAft>
                <a:spcPct val="0"/>
              </a:spcAft>
              <a:buClrTx/>
              <a:buSzTx/>
              <a:buNone/>
              <a:defRPr/>
            </a:pPr>
            <a:r>
              <a:rPr lang="mn-MN" sz="2800" b="1" dirty="0" smtClean="0">
                <a:solidFill>
                  <a:srgbClr val="0070C0"/>
                </a:solidFill>
                <a:latin typeface="Arial" panose="020B0604020202020204" pitchFamily="34" charset="0"/>
                <a:cs typeface="Arial" panose="020B0604020202020204" pitchFamily="34" charset="0"/>
              </a:rPr>
              <a:t>	</a:t>
            </a:r>
            <a:r>
              <a:rPr lang="mn-MN" sz="2800" b="1" dirty="0" smtClean="0">
                <a:solidFill>
                  <a:srgbClr val="00B050"/>
                </a:solidFill>
                <a:latin typeface="Arial" panose="020B0604020202020204" pitchFamily="34" charset="0"/>
                <a:cs typeface="Arial" panose="020B0604020202020204" pitchFamily="34" charset="0"/>
              </a:rPr>
              <a:t>Жч: 2013-2019 оны зээл олголтонд  174,967,163 төгрөгийг зарцуулсан байна. </a:t>
            </a:r>
          </a:p>
          <a:p>
            <a:pPr marL="0" lvl="0" indent="0" algn="just" fontAlgn="base">
              <a:spcBef>
                <a:spcPct val="0"/>
              </a:spcBef>
              <a:spcAft>
                <a:spcPct val="0"/>
              </a:spcAft>
              <a:buClrTx/>
              <a:buSzTx/>
              <a:buNone/>
              <a:defRPr/>
            </a:pPr>
            <a:endParaRPr lang="mn-MN" sz="2800" b="1" dirty="0" smtClean="0">
              <a:solidFill>
                <a:srgbClr val="00B050"/>
              </a:solidFill>
              <a:latin typeface="Arial" panose="020B0604020202020204" pitchFamily="34" charset="0"/>
              <a:cs typeface="Arial" panose="020B0604020202020204" pitchFamily="34" charset="0"/>
            </a:endParaRPr>
          </a:p>
          <a:p>
            <a:pPr marL="0" lvl="0" indent="0" algn="just" fontAlgn="base">
              <a:spcBef>
                <a:spcPct val="0"/>
              </a:spcBef>
              <a:spcAft>
                <a:spcPct val="0"/>
              </a:spcAft>
              <a:buClrTx/>
              <a:buSzTx/>
              <a:buNone/>
              <a:defRPr/>
            </a:pPr>
            <a:r>
              <a:rPr lang="mn-MN" sz="2800" b="1" dirty="0" smtClean="0">
                <a:solidFill>
                  <a:srgbClr val="0070C0"/>
                </a:solidFill>
                <a:latin typeface="Arial" panose="020B0604020202020204" pitchFamily="34" charset="0"/>
                <a:cs typeface="Arial" panose="020B0604020202020204" pitchFamily="34" charset="0"/>
              </a:rPr>
              <a:t>	Төлөлт 42%-тай явагдаж байна. Зээлийн сангийн дансанд одоогийн байдлаар 8,419,314</a:t>
            </a:r>
            <a:r>
              <a:rPr lang="en-US" sz="2800" b="1" dirty="0" smtClean="0">
                <a:solidFill>
                  <a:srgbClr val="0070C0"/>
                </a:solidFill>
                <a:latin typeface="Arial" panose="020B0604020202020204" pitchFamily="34" charset="0"/>
                <a:cs typeface="Arial" panose="020B0604020202020204" pitchFamily="34" charset="0"/>
              </a:rPr>
              <a:t> </a:t>
            </a:r>
            <a:r>
              <a:rPr lang="mn-MN" sz="2800" b="1" dirty="0" smtClean="0">
                <a:solidFill>
                  <a:srgbClr val="0070C0"/>
                </a:solidFill>
                <a:latin typeface="Arial" panose="020B0604020202020204" pitchFamily="34" charset="0"/>
                <a:cs typeface="Arial" panose="020B0604020202020204" pitchFamily="34" charset="0"/>
              </a:rPr>
              <a:t>мянган төгрөг төвлөрсөн байна.</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солонго ажил-2019\ажил зураг\IMG_20190620_111630.jpg"/>
          <p:cNvPicPr>
            <a:picLocks noGrp="1" noChangeAspect="1" noChangeArrowheads="1"/>
          </p:cNvPicPr>
          <p:nvPr>
            <p:ph idx="1"/>
          </p:nvPr>
        </p:nvPicPr>
        <p:blipFill>
          <a:blip r:embed="rId2" cstate="print"/>
          <a:srcRect/>
          <a:stretch>
            <a:fillRect/>
          </a:stretch>
        </p:blipFill>
        <p:spPr bwMode="auto">
          <a:xfrm>
            <a:off x="457200" y="1152525"/>
            <a:ext cx="8229600" cy="46291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lnSpcReduction="10000"/>
          </a:bodyPr>
          <a:lstStyle/>
          <a:p>
            <a:pPr algn="just"/>
            <a:r>
              <a:rPr lang="mn-MN" sz="2800" b="1" i="1" dirty="0" smtClean="0">
                <a:latin typeface="Arial" pitchFamily="34" charset="0"/>
                <a:cs typeface="Arial" pitchFamily="34" charset="0"/>
              </a:rPr>
              <a:t>ИТХ – ын 2019 оны 4 сарын 3 – ны 12 тоот тогтоолоор Баянтал суманд ЖДҮ хөгжүүлэх тэргүүлэх чиглэлийг баталжээ. </a:t>
            </a:r>
          </a:p>
          <a:p>
            <a:pPr algn="just">
              <a:buFont typeface="Wingdings" pitchFamily="2" charset="2"/>
              <a:buChar char="Ø"/>
            </a:pPr>
            <a:r>
              <a:rPr lang="mn-MN" sz="2800" dirty="0" smtClean="0">
                <a:latin typeface="Arial" pitchFamily="34" charset="0"/>
                <a:cs typeface="Arial" pitchFamily="34" charset="0"/>
              </a:rPr>
              <a:t> </a:t>
            </a:r>
            <a:r>
              <a:rPr lang="mn-MN" sz="2800" b="1" dirty="0" smtClean="0">
                <a:latin typeface="Arial" pitchFamily="34" charset="0"/>
                <a:cs typeface="Arial" pitchFamily="34" charset="0"/>
              </a:rPr>
              <a:t>Хүнс, Хөдөө аж ахуйн чиглэлээр </a:t>
            </a:r>
            <a:r>
              <a:rPr lang="mn-MN" sz="2800" dirty="0" smtClean="0">
                <a:latin typeface="Arial" pitchFamily="34" charset="0"/>
                <a:cs typeface="Arial" pitchFamily="34" charset="0"/>
              </a:rPr>
              <a:t>/ төмс хүнсний ногоо тариалах, хүлэмжийн АА эрхлэх, сүү, сүүн бүтээгдэхүүний үйлдвэрлэл, талх нарийн боовны үйлдвэрлэл, арьс ширэн эдлэл боловсруулах, гахай, тахиа, шувууны аж ахуй, мах сүүний чиглэлээр эрчимжсэн фермерийн аж ахуй, жимс, жимсгэнэ тариалах, мод үржүүлэх, мах, махан бүтээгдэхүүн үйлдвэрлэл/</a:t>
            </a:r>
          </a:p>
          <a:p>
            <a:pPr algn="just">
              <a:buNone/>
            </a:pPr>
            <a:r>
              <a:rPr lang="mn-MN"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867400"/>
          </a:xfrm>
        </p:spPr>
        <p:txBody>
          <a:bodyPr>
            <a:normAutofit/>
          </a:bodyPr>
          <a:lstStyle/>
          <a:p>
            <a:pPr algn="just">
              <a:buFont typeface="Wingdings" pitchFamily="2" charset="2"/>
              <a:buChar char="Ø"/>
            </a:pPr>
            <a:r>
              <a:rPr lang="mn-MN" sz="3200" b="1" dirty="0" smtClean="0">
                <a:latin typeface="Arial" pitchFamily="34" charset="0"/>
                <a:cs typeface="Arial" pitchFamily="34" charset="0"/>
              </a:rPr>
              <a:t>Хөнгөн үйлдвэрлэлийн чиглэлээр </a:t>
            </a:r>
            <a:r>
              <a:rPr lang="mn-MN" sz="3200" dirty="0" smtClean="0">
                <a:latin typeface="Arial" pitchFamily="34" charset="0"/>
                <a:cs typeface="Arial" pitchFamily="34" charset="0"/>
              </a:rPr>
              <a:t>/оёдол, нэхмэл, сүлжмэлийн үйлдвэрлэл, мод</a:t>
            </a:r>
            <a:r>
              <a:rPr lang="mn-MN" sz="3200" dirty="0" smtClean="0">
                <a:latin typeface="Arial" pitchFamily="34" charset="0"/>
                <a:cs typeface="Arial" pitchFamily="34" charset="0"/>
              </a:rPr>
              <a:t>, модон </a:t>
            </a:r>
            <a:r>
              <a:rPr lang="mn-MN" sz="3200" dirty="0" smtClean="0">
                <a:latin typeface="Arial" pitchFamily="34" charset="0"/>
                <a:cs typeface="Arial" pitchFamily="34" charset="0"/>
              </a:rPr>
              <a:t>үйлдвэрлэл/</a:t>
            </a:r>
          </a:p>
          <a:p>
            <a:pPr algn="just">
              <a:buFont typeface="Wingdings" pitchFamily="2" charset="2"/>
              <a:buChar char="Ø"/>
            </a:pPr>
            <a:r>
              <a:rPr lang="mn-MN" sz="3200" b="1" dirty="0" smtClean="0">
                <a:latin typeface="Arial" pitchFamily="34" charset="0"/>
                <a:cs typeface="Arial" pitchFamily="34" charset="0"/>
              </a:rPr>
              <a:t>Барилгын материалын үйлдвэрлэлийн чиглэлээр </a:t>
            </a:r>
            <a:r>
              <a:rPr lang="mn-MN" sz="3200" dirty="0" smtClean="0">
                <a:latin typeface="Arial" pitchFamily="34" charset="0"/>
                <a:cs typeface="Arial" pitchFamily="34" charset="0"/>
              </a:rPr>
              <a:t>/блок, тоосго, </a:t>
            </a:r>
            <a:r>
              <a:rPr lang="mn-MN" sz="3200" smtClean="0">
                <a:latin typeface="Arial" pitchFamily="34" charset="0"/>
                <a:cs typeface="Arial" pitchFamily="34" charset="0"/>
              </a:rPr>
              <a:t>зам </a:t>
            </a:r>
            <a:r>
              <a:rPr lang="mn-MN" sz="3200" smtClean="0">
                <a:latin typeface="Arial" pitchFamily="34" charset="0"/>
                <a:cs typeface="Arial" pitchFamily="34" charset="0"/>
              </a:rPr>
              <a:t>талбайн хавтан </a:t>
            </a:r>
            <a:r>
              <a:rPr lang="mn-MN" sz="3200" dirty="0" smtClean="0">
                <a:latin typeface="Arial" pitchFamily="34" charset="0"/>
                <a:cs typeface="Arial" pitchFamily="34" charset="0"/>
              </a:rPr>
              <a:t>хашлага үйлдвэрлэл/</a:t>
            </a:r>
          </a:p>
          <a:p>
            <a:pPr algn="just">
              <a:buFont typeface="Wingdings" pitchFamily="2" charset="2"/>
              <a:buChar char="Ø"/>
            </a:pPr>
            <a:r>
              <a:rPr lang="mn-MN" sz="3200" b="1" dirty="0" smtClean="0">
                <a:latin typeface="Arial" pitchFamily="34" charset="0"/>
                <a:cs typeface="Arial" pitchFamily="34" charset="0"/>
              </a:rPr>
              <a:t>Нийтийн аж ахуйн үйлчилгээ </a:t>
            </a:r>
            <a:r>
              <a:rPr lang="mn-MN" sz="3200" dirty="0" smtClean="0">
                <a:latin typeface="Arial" pitchFamily="34" charset="0"/>
                <a:cs typeface="Arial" pitchFamily="34" charset="0"/>
              </a:rPr>
              <a:t>/зурагчин, үсчин, гуталчин, зочид буудлын үйлчилгээ/</a:t>
            </a:r>
          </a:p>
          <a:p>
            <a:pPr algn="just">
              <a:buFont typeface="Wingdings" pitchFamily="2" charset="2"/>
              <a:buChar char="Ø"/>
            </a:pPr>
            <a:r>
              <a:rPr lang="mn-MN" sz="3200" b="1" dirty="0" smtClean="0">
                <a:latin typeface="Arial" pitchFamily="34" charset="0"/>
                <a:cs typeface="Arial" pitchFamily="34" charset="0"/>
              </a:rPr>
              <a:t>Автомашины дугуй засвар, угаалга</a:t>
            </a:r>
            <a:endParaRPr lang="en-US" sz="3200" b="1"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солонго ажил-2019\ажил зураг\IMG_20190701_143331.jpg"/>
          <p:cNvPicPr>
            <a:picLocks noGrp="1" noChangeAspect="1" noChangeArrowheads="1"/>
          </p:cNvPicPr>
          <p:nvPr>
            <p:ph idx="1"/>
          </p:nvPr>
        </p:nvPicPr>
        <p:blipFill>
          <a:blip r:embed="rId2" cstate="print"/>
          <a:srcRect/>
          <a:stretch>
            <a:fillRect/>
          </a:stretch>
        </p:blipFill>
        <p:spPr bwMode="auto">
          <a:xfrm>
            <a:off x="990600" y="990600"/>
            <a:ext cx="7086600" cy="4572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1219200" y="0"/>
            <a:ext cx="6553200" cy="364807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pic>
      <p:sp>
        <p:nvSpPr>
          <p:cNvPr id="6" name="Rectangle 5"/>
          <p:cNvSpPr/>
          <p:nvPr/>
        </p:nvSpPr>
        <p:spPr>
          <a:xfrm>
            <a:off x="2286000" y="3733800"/>
            <a:ext cx="4572000" cy="1384995"/>
          </a:xfrm>
          <a:prstGeom prst="rect">
            <a:avLst/>
          </a:prstGeom>
        </p:spPr>
        <p:txBody>
          <a:bodyPr wrap="square">
            <a:spAutoFit/>
          </a:bodyPr>
          <a:lstStyle/>
          <a:p>
            <a:pPr algn="ctr">
              <a:defRPr/>
            </a:pPr>
            <a:r>
              <a:rPr lang="mn-MN" sz="2800" b="1" dirty="0" smtClean="0">
                <a:ln/>
                <a:solidFill>
                  <a:srgbClr val="00B050"/>
                </a:solidFill>
                <a:latin typeface="Arial" panose="020B0604020202020204" pitchFamily="34" charset="0"/>
                <a:cs typeface="Arial" panose="020B0604020202020204" pitchFamily="34" charset="0"/>
              </a:rPr>
              <a:t>АНХААРАЛ ХАНДУУЛСАН ТА БҮХЭНД БАЯРЛАЛАА</a:t>
            </a:r>
            <a:endParaRPr lang="en-US" sz="2800" b="1" dirty="0">
              <a:ln/>
              <a:solidFill>
                <a:srgbClr val="00B050"/>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солонго ажил-2019\ажил зураг\00000.jpg"/>
          <p:cNvPicPr>
            <a:picLocks noGrp="1" noChangeAspect="1" noChangeArrowheads="1"/>
          </p:cNvPicPr>
          <p:nvPr>
            <p:ph idx="1"/>
          </p:nvPr>
        </p:nvPicPr>
        <p:blipFill>
          <a:blip r:embed="rId2" cstate="print"/>
          <a:srcRect/>
          <a:stretch>
            <a:fillRect/>
          </a:stretch>
        </p:blipFill>
        <p:spPr bwMode="auto">
          <a:xfrm>
            <a:off x="914400" y="838200"/>
            <a:ext cx="7315200" cy="5486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солонго ажил-2019\ажил зураг\07.jpg"/>
          <p:cNvPicPr>
            <a:picLocks noGrp="1" noChangeAspect="1" noChangeArrowheads="1"/>
          </p:cNvPicPr>
          <p:nvPr>
            <p:ph idx="1"/>
          </p:nvPr>
        </p:nvPicPr>
        <p:blipFill>
          <a:blip r:embed="rId2" cstate="print"/>
          <a:srcRect/>
          <a:stretch>
            <a:fillRect/>
          </a:stretch>
        </p:blipFill>
        <p:spPr bwMode="auto">
          <a:xfrm>
            <a:off x="914400" y="685800"/>
            <a:ext cx="3429000" cy="5638800"/>
          </a:xfrm>
          <a:prstGeom prst="rect">
            <a:avLst/>
          </a:prstGeom>
          <a:noFill/>
        </p:spPr>
      </p:pic>
      <p:pic>
        <p:nvPicPr>
          <p:cNvPr id="2051" name="Picture 3" descr="D:\солонго ажил-2019\ажил зураг\08.jpg"/>
          <p:cNvPicPr>
            <a:picLocks noChangeAspect="1" noChangeArrowheads="1"/>
          </p:cNvPicPr>
          <p:nvPr/>
        </p:nvPicPr>
        <p:blipFill>
          <a:blip r:embed="rId3" cstate="print"/>
          <a:srcRect/>
          <a:stretch>
            <a:fillRect/>
          </a:stretch>
        </p:blipFill>
        <p:spPr bwMode="auto">
          <a:xfrm>
            <a:off x="4953000" y="685800"/>
            <a:ext cx="3657600" cy="5638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pPr algn="just"/>
            <a:r>
              <a:rPr lang="mn-MN" sz="3600" dirty="0" smtClean="0">
                <a:latin typeface="Arial" pitchFamily="34" charset="0"/>
                <a:cs typeface="Arial" pitchFamily="34" charset="0"/>
              </a:rPr>
              <a:t>Сум хөгжүүлэх сан нь зөвхөн төрийн санд тусгай данстай байх бөгөөд энэ сангийн орлого, зарлагыг зөвхөн энэ дансаар дамжуулан гүйцэтгэнэ. </a:t>
            </a:r>
          </a:p>
          <a:p>
            <a:pPr algn="just"/>
            <a:r>
              <a:rPr lang="mn-MN" sz="3600" dirty="0" smtClean="0">
                <a:latin typeface="Arial" pitchFamily="34" charset="0"/>
                <a:cs typeface="Arial" pitchFamily="34" charset="0"/>
              </a:rPr>
              <a:t>Сангийн орлого, зарлага нь сумын төсвийн гүйцэтгэлийн сар бүрийн мэдээ, улирал, жилийн тайлан тэнцэлд тусгагдана.</a:t>
            </a:r>
          </a:p>
          <a:p>
            <a:pPr algn="just"/>
            <a:r>
              <a:rPr lang="mn-MN"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солонго ажил-2019\ажил зураг\20190518_101046.jpg"/>
          <p:cNvPicPr>
            <a:picLocks noGrp="1" noChangeAspect="1" noChangeArrowheads="1"/>
          </p:cNvPicPr>
          <p:nvPr>
            <p:ph idx="1"/>
          </p:nvPr>
        </p:nvPicPr>
        <p:blipFill>
          <a:blip r:embed="rId2" cstate="print"/>
          <a:srcRect/>
          <a:stretch>
            <a:fillRect/>
          </a:stretch>
        </p:blipFill>
        <p:spPr bwMode="auto">
          <a:xfrm>
            <a:off x="1828800" y="762000"/>
            <a:ext cx="5333999" cy="5562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lgn="just"/>
            <a:r>
              <a:rPr lang="mn-MN" sz="3200" dirty="0" smtClean="0">
                <a:latin typeface="Arial" pitchFamily="34" charset="0"/>
                <a:cs typeface="Arial" pitchFamily="34" charset="0"/>
              </a:rPr>
              <a:t>Сум хөгжүүлэх сангийн хөрөнгө нь суманд ЖДҮ шинээр байгуулах буюу  үйл ажиллагааг нь өргөтгөх, шинээр ажлын байр бий болгох, ЖДҮ  эрхдэгчдэд санхүүгийн дэмжлэг үзүүлэх зорилгоор хөнгөлөлттэй зээл олгоход зориулагдана. </a:t>
            </a:r>
          </a:p>
          <a:p>
            <a:pPr algn="just"/>
            <a:r>
              <a:rPr lang="mn-MN" sz="3200" dirty="0" smtClean="0">
                <a:latin typeface="Arial" pitchFamily="34" charset="0"/>
                <a:cs typeface="Arial" pitchFamily="34" charset="0"/>
              </a:rPr>
              <a:t>Хөнгөлөлттэй зээл нь жилд 3%, /сард 0,25%/  байх бөгөөд зээлийн хугацаа нь 36 сар хүртэл байна.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солонго ажил-2019\ажил зураг\IMG_20190624_103301.jpg"/>
          <p:cNvPicPr>
            <a:picLocks noGrp="1" noChangeAspect="1" noChangeArrowheads="1"/>
          </p:cNvPicPr>
          <p:nvPr>
            <p:ph idx="1"/>
          </p:nvPr>
        </p:nvPicPr>
        <p:blipFill>
          <a:blip r:embed="rId2" cstate="print"/>
          <a:srcRect/>
          <a:stretch>
            <a:fillRect/>
          </a:stretch>
        </p:blipFill>
        <p:spPr bwMode="auto">
          <a:xfrm>
            <a:off x="1752600" y="685800"/>
            <a:ext cx="5105399" cy="563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солонго ажил-2019\ажил зураг\IMG_20190624_103424.jpg"/>
          <p:cNvPicPr>
            <a:picLocks noGrp="1" noChangeAspect="1" noChangeArrowheads="1"/>
          </p:cNvPicPr>
          <p:nvPr>
            <p:ph idx="1"/>
          </p:nvPr>
        </p:nvPicPr>
        <p:blipFill>
          <a:blip r:embed="rId2" cstate="print"/>
          <a:srcRect/>
          <a:stretch>
            <a:fillRect/>
          </a:stretch>
        </p:blipFill>
        <p:spPr bwMode="auto">
          <a:xfrm>
            <a:off x="914400" y="1066800"/>
            <a:ext cx="7467600" cy="4495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TotalTime>
  <Words>698</Words>
  <Application>Microsoft Office PowerPoint</Application>
  <PresentationFormat>On-screen Show (4:3)</PresentationFormat>
  <Paragraphs>46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Сум хөгжүүлэх сангийн тухай ойлголт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Сум хөгжүүлэх сангийн тухай ойлголт </dc:title>
  <dc:creator>Bayantal</dc:creator>
  <cp:lastModifiedBy>Bayantal</cp:lastModifiedBy>
  <cp:revision>29</cp:revision>
  <dcterms:created xsi:type="dcterms:W3CDTF">2019-11-30T11:57:33Z</dcterms:created>
  <dcterms:modified xsi:type="dcterms:W3CDTF">2019-12-02T00:42:17Z</dcterms:modified>
</cp:coreProperties>
</file>