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91" r:id="rId4"/>
    <p:sldId id="271" r:id="rId5"/>
    <p:sldId id="281" r:id="rId6"/>
    <p:sldId id="293" r:id="rId7"/>
    <p:sldId id="294" r:id="rId8"/>
    <p:sldId id="262" r:id="rId9"/>
  </p:sldIdLst>
  <p:sldSz cx="9144000" cy="6858000" type="screen4x3"/>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5D69D87-7F39-44DA-B820-799B6D1BB1CF}" type="datetimeFigureOut">
              <a:rPr lang="en-US" smtClean="0"/>
              <a:pPr/>
              <a:t>4/14/2019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2835238-44B0-4366-83FA-C9FBAD9622A0}"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D69D87-7F39-44DA-B820-799B6D1BB1CF}" type="datetimeFigureOut">
              <a:rPr lang="en-US" smtClean="0"/>
              <a:pPr/>
              <a:t>4/14/2019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835238-44B0-4366-83FA-C9FBAD9622A0}"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D69D87-7F39-44DA-B820-799B6D1BB1CF}" type="datetimeFigureOut">
              <a:rPr lang="en-US" smtClean="0"/>
              <a:pPr/>
              <a:t>4/14/2019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835238-44B0-4366-83FA-C9FBAD9622A0}"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D69D87-7F39-44DA-B820-799B6D1BB1CF}" type="datetimeFigureOut">
              <a:rPr lang="en-US" smtClean="0"/>
              <a:pPr/>
              <a:t>4/14/2019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835238-44B0-4366-83FA-C9FBAD9622A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5D69D87-7F39-44DA-B820-799B6D1BB1CF}" type="datetimeFigureOut">
              <a:rPr lang="en-US" smtClean="0"/>
              <a:pPr/>
              <a:t>4/14/2019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835238-44B0-4366-83FA-C9FBAD9622A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5D69D87-7F39-44DA-B820-799B6D1BB1CF}" type="datetimeFigureOut">
              <a:rPr lang="en-US" smtClean="0"/>
              <a:pPr/>
              <a:t>4/14/2019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835238-44B0-4366-83FA-C9FBAD9622A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5D69D87-7F39-44DA-B820-799B6D1BB1CF}" type="datetimeFigureOut">
              <a:rPr lang="en-US" smtClean="0"/>
              <a:pPr/>
              <a:t>4/14/2019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2835238-44B0-4366-83FA-C9FBAD9622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5D69D87-7F39-44DA-B820-799B6D1BB1CF}" type="datetimeFigureOut">
              <a:rPr lang="en-US" smtClean="0"/>
              <a:pPr/>
              <a:t>4/14/2019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2835238-44B0-4366-83FA-C9FBAD9622A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5D69D87-7F39-44DA-B820-799B6D1BB1CF}" type="datetimeFigureOut">
              <a:rPr lang="en-US" smtClean="0"/>
              <a:pPr/>
              <a:t>4/14/2019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2835238-44B0-4366-83FA-C9FBAD9622A0}"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5D69D87-7F39-44DA-B820-799B6D1BB1CF}" type="datetimeFigureOut">
              <a:rPr lang="en-US" smtClean="0"/>
              <a:pPr/>
              <a:t>4/14/2019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835238-44B0-4366-83FA-C9FBAD9622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5D69D87-7F39-44DA-B820-799B6D1BB1CF}" type="datetimeFigureOut">
              <a:rPr lang="en-US" smtClean="0"/>
              <a:pPr/>
              <a:t>4/14/2019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2835238-44B0-4366-83FA-C9FBAD9622A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5D69D87-7F39-44DA-B820-799B6D1BB1CF}" type="datetimeFigureOut">
              <a:rPr lang="en-US" smtClean="0"/>
              <a:pPr/>
              <a:t>4/14/2019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2835238-44B0-4366-83FA-C9FBAD9622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420888"/>
            <a:ext cx="8352928" cy="4437112"/>
          </a:xfrm>
        </p:spPr>
        <p:txBody>
          <a:bodyPr>
            <a:normAutofit fontScale="90000"/>
          </a:bodyPr>
          <a:lstStyle/>
          <a:p>
            <a:r>
              <a:rPr lang="mn-MN" sz="4400" b="1" dirty="0" smtClean="0">
                <a:solidFill>
                  <a:srgbClr val="002060"/>
                </a:solidFill>
                <a:latin typeface="Times New Roman" pitchFamily="18" charset="0"/>
                <a:cs typeface="Times New Roman" pitchFamily="18" charset="0"/>
              </a:rPr>
              <a:t>БОДЛОГЫН БИЧИГ БАРИМТЫГ БОЛОВСРУУЛАХ,  ЦААШИД АНХААРАХ АСУУДАЛ</a:t>
            </a:r>
            <a:br>
              <a:rPr lang="mn-MN" sz="4400" b="1" dirty="0" smtClean="0">
                <a:solidFill>
                  <a:srgbClr val="002060"/>
                </a:solidFill>
                <a:latin typeface="Times New Roman" pitchFamily="18" charset="0"/>
                <a:cs typeface="Times New Roman" pitchFamily="18" charset="0"/>
              </a:rPr>
            </a:br>
            <a:r>
              <a:rPr lang="en-US" sz="4800" b="1" dirty="0" smtClean="0">
                <a:solidFill>
                  <a:srgbClr val="002060"/>
                </a:solidFill>
                <a:latin typeface="Times New Roman" pitchFamily="18" charset="0"/>
                <a:cs typeface="Times New Roman" pitchFamily="18" charset="0"/>
              </a:rPr>
              <a:t>2019.0</a:t>
            </a:r>
            <a:r>
              <a:rPr lang="mn-MN" sz="4800" b="1" dirty="0">
                <a:solidFill>
                  <a:srgbClr val="002060"/>
                </a:solidFill>
                <a:latin typeface="Times New Roman" pitchFamily="18" charset="0"/>
                <a:cs typeface="Times New Roman" pitchFamily="18" charset="0"/>
              </a:rPr>
              <a:t>4</a:t>
            </a:r>
            <a:r>
              <a:rPr lang="en-US" sz="4800" b="1" dirty="0" smtClean="0">
                <a:solidFill>
                  <a:srgbClr val="002060"/>
                </a:solidFill>
                <a:latin typeface="Times New Roman" pitchFamily="18" charset="0"/>
                <a:cs typeface="Times New Roman" pitchFamily="18" charset="0"/>
              </a:rPr>
              <a:t>.1</a:t>
            </a:r>
            <a:r>
              <a:rPr lang="mn-MN" sz="4800" b="1" dirty="0" smtClean="0">
                <a:solidFill>
                  <a:srgbClr val="002060"/>
                </a:solidFill>
                <a:latin typeface="Times New Roman" pitchFamily="18" charset="0"/>
                <a:cs typeface="Times New Roman" pitchFamily="18" charset="0"/>
              </a:rPr>
              <a:t>5</a:t>
            </a:r>
            <a:r>
              <a:rPr lang="mn-MN" dirty="0">
                <a:solidFill>
                  <a:srgbClr val="002060"/>
                </a:solidFill>
                <a:latin typeface="Times New Roman" pitchFamily="18" charset="0"/>
                <a:cs typeface="Times New Roman" pitchFamily="18" charset="0"/>
              </a:rPr>
              <a:t/>
            </a:r>
            <a:br>
              <a:rPr lang="mn-MN" dirty="0">
                <a:solidFill>
                  <a:srgbClr val="002060"/>
                </a:solidFill>
                <a:latin typeface="Times New Roman" pitchFamily="18" charset="0"/>
                <a:cs typeface="Times New Roman" pitchFamily="18" charset="0"/>
              </a:rPr>
            </a:br>
            <a:r>
              <a:rPr lang="mn-MN" sz="4800" b="1" dirty="0" smtClean="0">
                <a:solidFill>
                  <a:srgbClr val="002060"/>
                </a:solidFill>
                <a:latin typeface="Times New Roman" pitchFamily="18" charset="0"/>
                <a:cs typeface="Times New Roman" pitchFamily="18" charset="0"/>
              </a:rPr>
              <a:t/>
            </a:r>
            <a:br>
              <a:rPr lang="mn-MN" sz="4800" b="1" dirty="0" smtClean="0">
                <a:solidFill>
                  <a:srgbClr val="002060"/>
                </a:solidFill>
                <a:latin typeface="Times New Roman" pitchFamily="18" charset="0"/>
                <a:cs typeface="Times New Roman" pitchFamily="18" charset="0"/>
              </a:rPr>
            </a:br>
            <a:r>
              <a:rPr lang="mn-MN" sz="4000" dirty="0" smtClean="0">
                <a:solidFill>
                  <a:srgbClr val="002060"/>
                </a:solidFill>
                <a:effectLst/>
                <a:latin typeface="Times New Roman" pitchFamily="18" charset="0"/>
                <a:cs typeface="Times New Roman" pitchFamily="18" charset="0"/>
              </a:rPr>
              <a:t>ДАХМЭРГЭЖИЛТЭН  С.ЭНХЦЭЦЭГ</a:t>
            </a:r>
            <a:br>
              <a:rPr lang="mn-MN" sz="4000" dirty="0" smtClean="0">
                <a:solidFill>
                  <a:srgbClr val="002060"/>
                </a:solidFill>
                <a:effectLst/>
                <a:latin typeface="Times New Roman" pitchFamily="18" charset="0"/>
                <a:cs typeface="Times New Roman" pitchFamily="18" charset="0"/>
              </a:rPr>
            </a:br>
            <a:endParaRPr lang="en-US" sz="4000" b="1" dirty="0">
              <a:solidFill>
                <a:srgbClr val="002060"/>
              </a:solidFill>
              <a:effectLst/>
              <a:latin typeface="Times New Roman" pitchFamily="18" charset="0"/>
              <a:cs typeface="Times New Roman" pitchFamily="18" charset="0"/>
            </a:endParaRPr>
          </a:p>
        </p:txBody>
      </p:sp>
      <p:pic>
        <p:nvPicPr>
          <p:cNvPr id="4" name="Picture 3" descr="C:\Users\Home\Desktop\Bayantal LOGO.jpg"/>
          <p:cNvPicPr>
            <a:picLocks noChangeAspect="1" noChangeArrowheads="1"/>
          </p:cNvPicPr>
          <p:nvPr/>
        </p:nvPicPr>
        <p:blipFill>
          <a:blip r:embed="rId3" cstate="print"/>
          <a:srcRect/>
          <a:stretch>
            <a:fillRect/>
          </a:stretch>
        </p:blipFill>
        <p:spPr bwMode="auto">
          <a:xfrm>
            <a:off x="3491880" y="214290"/>
            <a:ext cx="2088232" cy="2062582"/>
          </a:xfrm>
          <a:prstGeom prst="ellipse">
            <a:avLst/>
          </a:prstGeom>
          <a:ln>
            <a:noFill/>
          </a:ln>
          <a:effectLst>
            <a:softEdge rad="112500"/>
          </a:effec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619672" y="404664"/>
            <a:ext cx="7109962" cy="1152128"/>
          </a:xfrm>
        </p:spPr>
        <p:txBody>
          <a:bodyPr>
            <a:normAutofit fontScale="90000"/>
          </a:bodyPr>
          <a:lstStyle/>
          <a:p>
            <a:pPr algn="ctr"/>
            <a:r>
              <a:rPr lang="mn-MN" sz="2800" u="sng" dirty="0" smtClean="0">
                <a:solidFill>
                  <a:srgbClr val="0070C0"/>
                </a:solidFill>
                <a:latin typeface="Arial" pitchFamily="34" charset="0"/>
                <a:cs typeface="Arial" pitchFamily="34" charset="0"/>
              </a:rPr>
              <a:t/>
            </a:r>
            <a:br>
              <a:rPr lang="mn-MN" sz="2800" u="sng" dirty="0" smtClean="0">
                <a:solidFill>
                  <a:srgbClr val="0070C0"/>
                </a:solidFill>
                <a:latin typeface="Arial" pitchFamily="34" charset="0"/>
                <a:cs typeface="Arial" pitchFamily="34" charset="0"/>
              </a:rPr>
            </a:br>
            <a:r>
              <a:rPr lang="mn-MN" sz="2800" u="sng" dirty="0">
                <a:solidFill>
                  <a:srgbClr val="0070C0"/>
                </a:solidFill>
                <a:latin typeface="Arial" pitchFamily="34" charset="0"/>
                <a:cs typeface="Arial" pitchFamily="34" charset="0"/>
              </a:rPr>
              <a:t/>
            </a:r>
            <a:br>
              <a:rPr lang="mn-MN" sz="2800" u="sng" dirty="0">
                <a:solidFill>
                  <a:srgbClr val="0070C0"/>
                </a:solidFill>
                <a:latin typeface="Arial" pitchFamily="34" charset="0"/>
                <a:cs typeface="Arial" pitchFamily="34" charset="0"/>
              </a:rPr>
            </a:br>
            <a:r>
              <a:rPr lang="mn-MN" sz="2800" u="sng" dirty="0" smtClean="0">
                <a:solidFill>
                  <a:srgbClr val="0070C0"/>
                </a:solidFill>
                <a:latin typeface="Arial" pitchFamily="34" charset="0"/>
                <a:cs typeface="Arial" pitchFamily="34" charset="0"/>
              </a:rPr>
              <a:t/>
            </a:r>
            <a:br>
              <a:rPr lang="mn-MN" sz="2800" u="sng" dirty="0" smtClean="0">
                <a:solidFill>
                  <a:srgbClr val="0070C0"/>
                </a:solidFill>
                <a:latin typeface="Arial" pitchFamily="34" charset="0"/>
                <a:cs typeface="Arial" pitchFamily="34" charset="0"/>
              </a:rPr>
            </a:br>
            <a:r>
              <a:rPr lang="mn-MN" sz="2800" u="sng" dirty="0">
                <a:solidFill>
                  <a:srgbClr val="0070C0"/>
                </a:solidFill>
                <a:latin typeface="Arial" pitchFamily="34" charset="0"/>
                <a:cs typeface="Arial" pitchFamily="34" charset="0"/>
              </a:rPr>
              <a:t/>
            </a:r>
            <a:br>
              <a:rPr lang="mn-MN" sz="2800" u="sng" dirty="0">
                <a:solidFill>
                  <a:srgbClr val="0070C0"/>
                </a:solidFill>
                <a:latin typeface="Arial" pitchFamily="34" charset="0"/>
                <a:cs typeface="Arial" pitchFamily="34" charset="0"/>
              </a:rPr>
            </a:br>
            <a:r>
              <a:rPr lang="mn-MN" sz="2800" u="sng" dirty="0" smtClean="0">
                <a:solidFill>
                  <a:srgbClr val="002060"/>
                </a:solidFill>
                <a:effectLst/>
                <a:latin typeface="Arial" pitchFamily="34" charset="0"/>
                <a:cs typeface="Arial" pitchFamily="34" charset="0"/>
              </a:rPr>
              <a:t>Тайлангийн </a:t>
            </a:r>
            <a:r>
              <a:rPr lang="mn-MN" sz="2800" u="sng" dirty="0">
                <a:solidFill>
                  <a:srgbClr val="002060"/>
                </a:solidFill>
                <a:effectLst/>
                <a:latin typeface="Arial" pitchFamily="34" charset="0"/>
                <a:cs typeface="Arial" pitchFamily="34" charset="0"/>
              </a:rPr>
              <a:t>бүрдэл, тавигдах шаардлага</a:t>
            </a:r>
            <a:r>
              <a:rPr lang="en-US" sz="2800" dirty="0">
                <a:solidFill>
                  <a:srgbClr val="002060"/>
                </a:solidFill>
                <a:effectLst/>
                <a:latin typeface="Arial" pitchFamily="34" charset="0"/>
                <a:cs typeface="Arial" pitchFamily="34" charset="0"/>
              </a:rPr>
              <a:t/>
            </a:r>
            <a:br>
              <a:rPr lang="en-US" sz="2800" dirty="0">
                <a:solidFill>
                  <a:srgbClr val="002060"/>
                </a:solidFill>
                <a:effectLst/>
                <a:latin typeface="Arial" pitchFamily="34" charset="0"/>
                <a:cs typeface="Arial" pitchFamily="34" charset="0"/>
              </a:rPr>
            </a:br>
            <a:endParaRPr lang="en-US" sz="3200" dirty="0">
              <a:solidFill>
                <a:srgbClr val="002060"/>
              </a:solidFill>
              <a:effectLst/>
              <a:latin typeface="Times New Roman" pitchFamily="18" charset="0"/>
              <a:cs typeface="Times New Roman" pitchFamily="18" charset="0"/>
            </a:endParaRPr>
          </a:p>
        </p:txBody>
      </p:sp>
      <p:sp>
        <p:nvSpPr>
          <p:cNvPr id="2" name="Subtitle 1"/>
          <p:cNvSpPr>
            <a:spLocks noGrp="1"/>
          </p:cNvSpPr>
          <p:nvPr>
            <p:ph type="subTitle" idx="1"/>
          </p:nvPr>
        </p:nvSpPr>
        <p:spPr>
          <a:xfrm>
            <a:off x="285720" y="1484784"/>
            <a:ext cx="8678769" cy="5256584"/>
          </a:xfrm>
        </p:spPr>
        <p:txBody>
          <a:bodyPr>
            <a:noAutofit/>
          </a:bodyPr>
          <a:lstStyle/>
          <a:p>
            <a:pPr algn="just"/>
            <a:r>
              <a:rPr lang="mn-MN" sz="1600" b="1" dirty="0">
                <a:solidFill>
                  <a:srgbClr val="00B0F0"/>
                </a:solidFill>
                <a:latin typeface="Arial" pitchFamily="34" charset="0"/>
                <a:cs typeface="Arial" pitchFamily="34" charset="0"/>
              </a:rPr>
              <a:t>6.1. Нутгийн захиргааны байгууллагаас ирүүлж буй тайлан нь дараах тайлангуудаас бүрдэнэ. </a:t>
            </a:r>
            <a:endParaRPr lang="en-US" sz="1600" b="1" dirty="0">
              <a:solidFill>
                <a:srgbClr val="00B0F0"/>
              </a:solidFill>
              <a:latin typeface="Arial" pitchFamily="34" charset="0"/>
              <a:cs typeface="Arial" pitchFamily="34" charset="0"/>
            </a:endParaRPr>
          </a:p>
          <a:p>
            <a:pPr algn="l"/>
            <a:r>
              <a:rPr lang="mn-MN" sz="1600" b="1" dirty="0">
                <a:solidFill>
                  <a:schemeClr val="tx1"/>
                </a:solidFill>
                <a:latin typeface="Arial" pitchFamily="34" charset="0"/>
                <a:cs typeface="Arial" pitchFamily="34" charset="0"/>
              </a:rPr>
              <a:t>6.1.1. Бодлогын баримт бичигт дараах баримт бичгүүд багтана. Үүнд:</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1. Монгол улсын тогтвортой хөгжлийн үзэл баримтлал 2030</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2. Төрөөс баримтлах бодлого</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3. Засгийн газрын үйл ажиллагааны хөтөлбөр</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4. Бүсчилсэн хөгжлийн бодлого</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5. Улсын хөрөнгө оруулалтын хөтөлбөр</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6. Үндэсний хөтөлбөр</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7. Улсын эдийн засаг, нийгмийг хөгжүүлэх үндсэн чиглэл</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8. Аймаг нийслэлийг хөгжүүлэх хэтийн зорилт</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9. </a:t>
            </a:r>
            <a:r>
              <a:rPr lang="mn-MN" sz="1600" dirty="0" smtClean="0">
                <a:solidFill>
                  <a:schemeClr val="tx1"/>
                </a:solidFill>
                <a:latin typeface="Arial" pitchFamily="34" charset="0"/>
                <a:cs typeface="Arial" pitchFamily="34" charset="0"/>
              </a:rPr>
              <a:t>Аймгийн Засаг </a:t>
            </a:r>
            <a:r>
              <a:rPr lang="mn-MN" sz="1600" dirty="0">
                <a:solidFill>
                  <a:schemeClr val="tx1"/>
                </a:solidFill>
                <a:latin typeface="Arial" pitchFamily="34" charset="0"/>
                <a:cs typeface="Arial" pitchFamily="34" charset="0"/>
              </a:rPr>
              <a:t>даргын үйл ажиллагааны хөтөлбөр</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10. Аймгийн эдийн засаг, нийгмийг хөгжүүлэх үндсэн чиглэл</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11. Дэд хөтөлбөр</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12. Аймгийн Засаг дарга болон Баянтал сумын Засаг нарын хооронд байгуулсан хамтран ажиллах гэрээ</a:t>
            </a:r>
            <a:endParaRPr lang="en-US" sz="1600" dirty="0">
              <a:solidFill>
                <a:schemeClr val="tx1"/>
              </a:solidFill>
              <a:latin typeface="Arial" pitchFamily="34" charset="0"/>
              <a:cs typeface="Arial" pitchFamily="34" charset="0"/>
            </a:endParaRPr>
          </a:p>
          <a:p>
            <a:pPr algn="l"/>
            <a:r>
              <a:rPr lang="mn-MN" sz="1600" dirty="0">
                <a:solidFill>
                  <a:schemeClr val="tx1"/>
                </a:solidFill>
                <a:latin typeface="Arial" pitchFamily="34" charset="0"/>
                <a:cs typeface="Arial" pitchFamily="34" charset="0"/>
              </a:rPr>
              <a:t>13. Сумын Засаг даргын үйл ажиллагааны хөтөлбөр, Үндсэн чиглэл</a:t>
            </a:r>
            <a:endParaRPr lang="en-US" sz="1600" dirty="0">
              <a:solidFill>
                <a:schemeClr val="tx1"/>
              </a:solidFill>
              <a:latin typeface="Arial" pitchFamily="34" charset="0"/>
              <a:cs typeface="Arial" pitchFamily="34" charset="0"/>
            </a:endParaRPr>
          </a:p>
        </p:txBody>
      </p:sp>
      <p:pic>
        <p:nvPicPr>
          <p:cNvPr id="4" name="Picture 3" descr="C:\Users\Home\Desktop\Bayantal LOGO.jpg"/>
          <p:cNvPicPr>
            <a:picLocks noChangeAspect="1" noChangeArrowheads="1"/>
          </p:cNvPicPr>
          <p:nvPr/>
        </p:nvPicPr>
        <p:blipFill>
          <a:blip r:embed="rId2" cstate="print"/>
          <a:srcRect/>
          <a:stretch>
            <a:fillRect/>
          </a:stretch>
        </p:blipFill>
        <p:spPr bwMode="auto">
          <a:xfrm>
            <a:off x="285720" y="214290"/>
            <a:ext cx="1052101" cy="107157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691680" y="285728"/>
            <a:ext cx="7037954" cy="1000132"/>
          </a:xfrm>
        </p:spPr>
        <p:txBody>
          <a:bodyPr>
            <a:normAutofit fontScale="90000"/>
          </a:bodyPr>
          <a:lstStyle/>
          <a:p>
            <a:pPr algn="ctr"/>
            <a:r>
              <a:rPr lang="mn-MN" sz="3200" u="sng" dirty="0" smtClean="0">
                <a:solidFill>
                  <a:srgbClr val="0070C0"/>
                </a:solidFill>
                <a:effectLst/>
                <a:latin typeface="Arial" pitchFamily="34" charset="0"/>
                <a:cs typeface="Arial" pitchFamily="34" charset="0"/>
              </a:rPr>
              <a:t/>
            </a:r>
            <a:br>
              <a:rPr lang="mn-MN" sz="3200" u="sng" dirty="0" smtClean="0">
                <a:solidFill>
                  <a:srgbClr val="0070C0"/>
                </a:solidFill>
                <a:effectLst/>
                <a:latin typeface="Arial" pitchFamily="34" charset="0"/>
                <a:cs typeface="Arial" pitchFamily="34" charset="0"/>
              </a:rPr>
            </a:br>
            <a:r>
              <a:rPr lang="mn-MN" sz="2700" u="sng" dirty="0" smtClean="0">
                <a:solidFill>
                  <a:srgbClr val="002060"/>
                </a:solidFill>
                <a:effectLst/>
                <a:latin typeface="Arial" pitchFamily="34" charset="0"/>
                <a:cs typeface="Arial" pitchFamily="34" charset="0"/>
              </a:rPr>
              <a:t>Тайлангийн </a:t>
            </a:r>
            <a:r>
              <a:rPr lang="mn-MN" sz="2700" u="sng" dirty="0">
                <a:solidFill>
                  <a:srgbClr val="002060"/>
                </a:solidFill>
                <a:effectLst/>
                <a:latin typeface="Arial" pitchFamily="34" charset="0"/>
                <a:cs typeface="Arial" pitchFamily="34" charset="0"/>
              </a:rPr>
              <a:t>бүрдэл, тавигдах шаардлага</a:t>
            </a:r>
            <a:r>
              <a:rPr lang="en-US" sz="2700" dirty="0">
                <a:solidFill>
                  <a:srgbClr val="002060"/>
                </a:solidFill>
                <a:effectLst/>
                <a:latin typeface="Arial" pitchFamily="34" charset="0"/>
                <a:cs typeface="Arial" pitchFamily="34" charset="0"/>
              </a:rPr>
              <a:t/>
            </a:r>
            <a:br>
              <a:rPr lang="en-US" sz="2700" dirty="0">
                <a:solidFill>
                  <a:srgbClr val="002060"/>
                </a:solidFill>
                <a:effectLst/>
                <a:latin typeface="Arial" pitchFamily="34" charset="0"/>
                <a:cs typeface="Arial" pitchFamily="34" charset="0"/>
              </a:rPr>
            </a:br>
            <a:endParaRPr lang="en-US" sz="2700" dirty="0">
              <a:solidFill>
                <a:srgbClr val="002060"/>
              </a:solidFill>
              <a:latin typeface="Times New Roman" pitchFamily="18" charset="0"/>
              <a:cs typeface="Times New Roman" pitchFamily="18" charset="0"/>
            </a:endParaRPr>
          </a:p>
        </p:txBody>
      </p:sp>
      <p:sp>
        <p:nvSpPr>
          <p:cNvPr id="2" name="Subtitle 1"/>
          <p:cNvSpPr>
            <a:spLocks noGrp="1"/>
          </p:cNvSpPr>
          <p:nvPr>
            <p:ph type="subTitle" idx="1"/>
          </p:nvPr>
        </p:nvSpPr>
        <p:spPr>
          <a:xfrm>
            <a:off x="285720" y="1556792"/>
            <a:ext cx="8750776" cy="4968551"/>
          </a:xfrm>
        </p:spPr>
        <p:txBody>
          <a:bodyPr>
            <a:noAutofit/>
          </a:bodyPr>
          <a:lstStyle/>
          <a:p>
            <a:pPr algn="just"/>
            <a:r>
              <a:rPr lang="mn-MN" sz="2000" b="1" dirty="0">
                <a:solidFill>
                  <a:srgbClr val="00B0F0"/>
                </a:solidFill>
                <a:latin typeface="Arial" pitchFamily="34" charset="0"/>
                <a:cs typeface="Arial" pitchFamily="34" charset="0"/>
              </a:rPr>
              <a:t>6.1.2 Хууль тогтоомж, тогтоол шийдвэрийн баримт бичигт дараах баримт бичгүүд хамаарна. </a:t>
            </a:r>
            <a:r>
              <a:rPr lang="mn-MN" sz="2000" b="1" dirty="0" smtClean="0">
                <a:solidFill>
                  <a:srgbClr val="00B0F0"/>
                </a:solidFill>
                <a:latin typeface="Arial" pitchFamily="34" charset="0"/>
                <a:cs typeface="Arial" pitchFamily="34" charset="0"/>
              </a:rPr>
              <a:t>Үүнд</a:t>
            </a:r>
            <a:r>
              <a:rPr lang="mn-MN" sz="2000" b="1" dirty="0">
                <a:solidFill>
                  <a:srgbClr val="00B0F0"/>
                </a:solidFill>
                <a:latin typeface="Arial" pitchFamily="34" charset="0"/>
                <a:cs typeface="Arial" pitchFamily="34" charset="0"/>
              </a:rPr>
              <a:t>:</a:t>
            </a:r>
            <a:endParaRPr lang="en-US" sz="2000" dirty="0">
              <a:solidFill>
                <a:srgbClr val="00B0F0"/>
              </a:solidFill>
              <a:latin typeface="Arial" pitchFamily="34" charset="0"/>
              <a:cs typeface="Arial" pitchFamily="34" charset="0"/>
            </a:endParaRPr>
          </a:p>
          <a:p>
            <a:pPr lvl="0" algn="l"/>
            <a:r>
              <a:rPr lang="mn-MN" sz="2000" dirty="0">
                <a:solidFill>
                  <a:schemeClr val="tx1"/>
                </a:solidFill>
                <a:latin typeface="Arial" pitchFamily="34" charset="0"/>
                <a:cs typeface="Arial" pitchFamily="34" charset="0"/>
              </a:rPr>
              <a:t>Монгол улсын хууль</a:t>
            </a:r>
            <a:endParaRPr lang="en-US" sz="2000" dirty="0">
              <a:solidFill>
                <a:schemeClr val="tx1"/>
              </a:solidFill>
              <a:latin typeface="Arial" pitchFamily="34" charset="0"/>
              <a:cs typeface="Arial" pitchFamily="34" charset="0"/>
            </a:endParaRPr>
          </a:p>
          <a:p>
            <a:pPr lvl="0" algn="l"/>
            <a:r>
              <a:rPr lang="mn-MN" sz="2000" dirty="0">
                <a:solidFill>
                  <a:schemeClr val="tx1"/>
                </a:solidFill>
                <a:latin typeface="Arial" pitchFamily="34" charset="0"/>
                <a:cs typeface="Arial" pitchFamily="34" charset="0"/>
              </a:rPr>
              <a:t>Улсын их хурлын тогтоол</a:t>
            </a:r>
            <a:endParaRPr lang="en-US" sz="2000" dirty="0">
              <a:solidFill>
                <a:schemeClr val="tx1"/>
              </a:solidFill>
              <a:latin typeface="Arial" pitchFamily="34" charset="0"/>
              <a:cs typeface="Arial" pitchFamily="34" charset="0"/>
            </a:endParaRPr>
          </a:p>
          <a:p>
            <a:pPr lvl="0" algn="l"/>
            <a:r>
              <a:rPr lang="mn-MN" sz="2000" dirty="0">
                <a:solidFill>
                  <a:schemeClr val="tx1"/>
                </a:solidFill>
                <a:latin typeface="Arial" pitchFamily="34" charset="0"/>
                <a:cs typeface="Arial" pitchFamily="34" charset="0"/>
              </a:rPr>
              <a:t>Улсын их хурлын байнгын хорооны тогтоол</a:t>
            </a:r>
            <a:endParaRPr lang="en-US" sz="2000" dirty="0">
              <a:solidFill>
                <a:schemeClr val="tx1"/>
              </a:solidFill>
              <a:latin typeface="Arial" pitchFamily="34" charset="0"/>
              <a:cs typeface="Arial" pitchFamily="34" charset="0"/>
            </a:endParaRPr>
          </a:p>
          <a:p>
            <a:pPr lvl="0" algn="l"/>
            <a:r>
              <a:rPr lang="mn-MN" sz="2000" dirty="0">
                <a:solidFill>
                  <a:schemeClr val="tx1"/>
                </a:solidFill>
                <a:latin typeface="Arial" pitchFamily="34" charset="0"/>
                <a:cs typeface="Arial" pitchFamily="34" charset="0"/>
              </a:rPr>
              <a:t>Ерөнхийлөгчийн зарлиг</a:t>
            </a:r>
          </a:p>
          <a:p>
            <a:pPr lvl="0" algn="l"/>
            <a:r>
              <a:rPr lang="mn-MN" sz="2000" dirty="0">
                <a:solidFill>
                  <a:schemeClr val="tx1"/>
                </a:solidFill>
                <a:latin typeface="Arial" pitchFamily="34" charset="0"/>
                <a:cs typeface="Arial" pitchFamily="34" charset="0"/>
              </a:rPr>
              <a:t>Үндэсний аюулгүй байдлын зөвлөлийн шийдвэр</a:t>
            </a:r>
            <a:endParaRPr lang="en-US" sz="2000" dirty="0">
              <a:solidFill>
                <a:schemeClr val="tx1"/>
              </a:solidFill>
              <a:latin typeface="Arial" pitchFamily="34" charset="0"/>
              <a:cs typeface="Arial" pitchFamily="34" charset="0"/>
            </a:endParaRPr>
          </a:p>
          <a:p>
            <a:pPr lvl="0" algn="l"/>
            <a:r>
              <a:rPr lang="mn-MN" sz="2000" dirty="0">
                <a:solidFill>
                  <a:schemeClr val="tx1"/>
                </a:solidFill>
                <a:latin typeface="Arial" pitchFamily="34" charset="0"/>
                <a:cs typeface="Arial" pitchFamily="34" charset="0"/>
              </a:rPr>
              <a:t>Засгийн газрын тогтоол</a:t>
            </a:r>
            <a:endParaRPr lang="en-US" sz="2000" dirty="0">
              <a:solidFill>
                <a:schemeClr val="tx1"/>
              </a:solidFill>
              <a:latin typeface="Arial" pitchFamily="34" charset="0"/>
              <a:cs typeface="Arial" pitchFamily="34" charset="0"/>
            </a:endParaRPr>
          </a:p>
          <a:p>
            <a:pPr lvl="0" algn="l"/>
            <a:r>
              <a:rPr lang="mn-MN" sz="2000" dirty="0">
                <a:solidFill>
                  <a:schemeClr val="tx1"/>
                </a:solidFill>
                <a:latin typeface="Arial" pitchFamily="34" charset="0"/>
                <a:cs typeface="Arial" pitchFamily="34" charset="0"/>
              </a:rPr>
              <a:t>Ерөнхий сайдын захирамж</a:t>
            </a:r>
            <a:endParaRPr lang="en-US" sz="2000" dirty="0">
              <a:solidFill>
                <a:schemeClr val="tx1"/>
              </a:solidFill>
              <a:latin typeface="Arial" pitchFamily="34" charset="0"/>
              <a:cs typeface="Arial" pitchFamily="34" charset="0"/>
            </a:endParaRPr>
          </a:p>
          <a:p>
            <a:pPr lvl="0" algn="l"/>
            <a:r>
              <a:rPr lang="mn-MN" sz="2000" dirty="0">
                <a:solidFill>
                  <a:schemeClr val="tx1"/>
                </a:solidFill>
                <a:latin typeface="Arial" pitchFamily="34" charset="0"/>
                <a:cs typeface="Arial" pitchFamily="34" charset="0"/>
              </a:rPr>
              <a:t>Засгийн газрын хуралдааны </a:t>
            </a:r>
            <a:r>
              <a:rPr lang="mn-MN" sz="2000" dirty="0" smtClean="0">
                <a:solidFill>
                  <a:schemeClr val="tx1"/>
                </a:solidFill>
                <a:latin typeface="Arial" pitchFamily="34" charset="0"/>
                <a:cs typeface="Arial" pitchFamily="34" charset="0"/>
              </a:rPr>
              <a:t>тэмдэглэл</a:t>
            </a:r>
          </a:p>
          <a:p>
            <a:pPr lvl="0" algn="l"/>
            <a:endParaRPr lang="en-US" sz="2000" dirty="0">
              <a:solidFill>
                <a:schemeClr val="tx1"/>
              </a:solidFill>
              <a:latin typeface="Arial" pitchFamily="34" charset="0"/>
              <a:cs typeface="Arial" pitchFamily="34" charset="0"/>
            </a:endParaRPr>
          </a:p>
          <a:p>
            <a:pPr algn="l"/>
            <a:r>
              <a:rPr lang="mn-MN" sz="2000" dirty="0">
                <a:solidFill>
                  <a:schemeClr val="tx1"/>
                </a:solidFill>
                <a:latin typeface="Arial" pitchFamily="34" charset="0"/>
                <a:cs typeface="Arial" pitchFamily="34" charset="0"/>
              </a:rPr>
              <a:t>Засгийн газрын албан даалгавар</a:t>
            </a:r>
          </a:p>
          <a:p>
            <a:endParaRPr lang="mn-MN" sz="2000" dirty="0">
              <a:latin typeface="Arial" pitchFamily="34" charset="0"/>
              <a:cs typeface="Arial" pitchFamily="34" charset="0"/>
            </a:endParaRPr>
          </a:p>
          <a:p>
            <a:pPr algn="just"/>
            <a:endParaRPr lang="en-US" sz="2000" dirty="0">
              <a:solidFill>
                <a:schemeClr val="tx1"/>
              </a:solidFill>
              <a:latin typeface="Times New Roman" pitchFamily="18" charset="0"/>
              <a:cs typeface="Times New Roman" pitchFamily="18" charset="0"/>
            </a:endParaRPr>
          </a:p>
        </p:txBody>
      </p:sp>
      <p:pic>
        <p:nvPicPr>
          <p:cNvPr id="4" name="Picture 3" descr="C:\Users\Home\Desktop\Bayantal LOGO.jpg"/>
          <p:cNvPicPr>
            <a:picLocks noChangeAspect="1" noChangeArrowheads="1"/>
          </p:cNvPicPr>
          <p:nvPr/>
        </p:nvPicPr>
        <p:blipFill>
          <a:blip r:embed="rId2" cstate="print"/>
          <a:srcRect/>
          <a:stretch>
            <a:fillRect/>
          </a:stretch>
        </p:blipFill>
        <p:spPr bwMode="auto">
          <a:xfrm>
            <a:off x="285720" y="214290"/>
            <a:ext cx="1052101" cy="1071570"/>
          </a:xfrm>
          <a:prstGeom prst="rect">
            <a:avLst/>
          </a:prstGeom>
          <a:ln>
            <a:noFill/>
          </a:ln>
          <a:effectLst>
            <a:outerShdw blurRad="292100" dist="139700" dir="2700000" algn="tl" rotWithShape="0">
              <a:srgbClr val="333333">
                <a:alpha val="65000"/>
              </a:srgbClr>
            </a:outerShdw>
          </a:effectLst>
        </p:spPr>
      </p:pic>
      <p:sp>
        <p:nvSpPr>
          <p:cNvPr id="6" name="Rectangle 5"/>
          <p:cNvSpPr/>
          <p:nvPr/>
        </p:nvSpPr>
        <p:spPr>
          <a:xfrm>
            <a:off x="179512" y="3212976"/>
            <a:ext cx="8712968" cy="707886"/>
          </a:xfrm>
          <a:prstGeom prst="rect">
            <a:avLst/>
          </a:prstGeom>
        </p:spPr>
        <p:txBody>
          <a:bodyPr wrap="square">
            <a:spAutoFit/>
          </a:bodyPr>
          <a:lstStyle/>
          <a:p>
            <a:pPr algn="just"/>
            <a:endParaRPr lang="mn-MN" sz="2000" dirty="0" smtClean="0"/>
          </a:p>
          <a:p>
            <a:pPr algn="just"/>
            <a:endParaRPr lang="mn-MN" sz="2000" dirty="0"/>
          </a:p>
        </p:txBody>
      </p:sp>
    </p:spTree>
    <p:extLst>
      <p:ext uri="{BB962C8B-B14F-4D97-AF65-F5344CB8AC3E}">
        <p14:creationId xmlns:p14="http://schemas.microsoft.com/office/powerpoint/2010/main" val="1502282548"/>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14480" y="285728"/>
            <a:ext cx="7015154" cy="857256"/>
          </a:xfrm>
        </p:spPr>
        <p:txBody>
          <a:bodyPr>
            <a:normAutofit/>
          </a:bodyPr>
          <a:lstStyle/>
          <a:p>
            <a:pPr algn="ctr"/>
            <a:r>
              <a:rPr lang="mn-MN" sz="2400" u="sng" dirty="0">
                <a:solidFill>
                  <a:srgbClr val="002060"/>
                </a:solidFill>
                <a:effectLst/>
                <a:latin typeface="Arial" pitchFamily="34" charset="0"/>
                <a:cs typeface="Arial" pitchFamily="34" charset="0"/>
              </a:rPr>
              <a:t>Тайлангийн бүрдэл, тавигдах шаардлага</a:t>
            </a:r>
            <a:r>
              <a:rPr lang="en-US" sz="2400" dirty="0">
                <a:solidFill>
                  <a:srgbClr val="002060"/>
                </a:solidFill>
                <a:effectLst/>
                <a:latin typeface="Arial" pitchFamily="34" charset="0"/>
                <a:cs typeface="Arial" pitchFamily="34" charset="0"/>
              </a:rPr>
              <a:t/>
            </a:r>
            <a:br>
              <a:rPr lang="en-US" sz="2400" dirty="0">
                <a:solidFill>
                  <a:srgbClr val="002060"/>
                </a:solidFill>
                <a:effectLst/>
                <a:latin typeface="Arial" pitchFamily="34" charset="0"/>
                <a:cs typeface="Arial" pitchFamily="34" charset="0"/>
              </a:rPr>
            </a:br>
            <a:endParaRPr lang="en-US" sz="2400" u="sng" dirty="0">
              <a:solidFill>
                <a:srgbClr val="002060"/>
              </a:solidFill>
              <a:effectLst/>
              <a:latin typeface="Times New Roman" pitchFamily="18" charset="0"/>
              <a:cs typeface="Times New Roman" pitchFamily="18" charset="0"/>
            </a:endParaRPr>
          </a:p>
        </p:txBody>
      </p:sp>
      <p:sp>
        <p:nvSpPr>
          <p:cNvPr id="2" name="Subtitle 1"/>
          <p:cNvSpPr>
            <a:spLocks noGrp="1"/>
          </p:cNvSpPr>
          <p:nvPr>
            <p:ph type="subTitle" idx="1"/>
          </p:nvPr>
        </p:nvSpPr>
        <p:spPr>
          <a:xfrm>
            <a:off x="179512" y="1412776"/>
            <a:ext cx="8856984" cy="5184576"/>
          </a:xfrm>
        </p:spPr>
        <p:txBody>
          <a:bodyPr>
            <a:normAutofit/>
          </a:bodyPr>
          <a:lstStyle/>
          <a:p>
            <a:pPr algn="just"/>
            <a:r>
              <a:rPr lang="mn-MN" sz="1800" dirty="0">
                <a:solidFill>
                  <a:srgbClr val="00B0F0"/>
                </a:solidFill>
                <a:latin typeface="Arial" pitchFamily="34" charset="0"/>
                <a:cs typeface="Arial" pitchFamily="34" charset="0"/>
              </a:rPr>
              <a:t>6.1.3. Захиргааны байгууллагын үйл ажиллагаанд хууль тогтоомж, тогтоол шийдвэрийн баримт бичиг, Бодлогын баримт бичгийн хүрээнд хэрэгжүүлсэн үйл ажиллагаанаас бусад нь </a:t>
            </a:r>
            <a:r>
              <a:rPr lang="mn-MN" sz="1800" dirty="0" smtClean="0">
                <a:solidFill>
                  <a:srgbClr val="00B0F0"/>
                </a:solidFill>
                <a:latin typeface="Arial" pitchFamily="34" charset="0"/>
                <a:cs typeface="Arial" pitchFamily="34" charset="0"/>
              </a:rPr>
              <a:t>хамаарагдана. </a:t>
            </a:r>
            <a:r>
              <a:rPr lang="mn-MN" sz="1800" b="1" dirty="0" smtClean="0">
                <a:solidFill>
                  <a:srgbClr val="00B0F0"/>
                </a:solidFill>
                <a:latin typeface="Arial" pitchFamily="34" charset="0"/>
                <a:cs typeface="Arial" pitchFamily="34" charset="0"/>
              </a:rPr>
              <a:t>Үүнд</a:t>
            </a:r>
            <a:r>
              <a:rPr lang="mn-MN" sz="1800" b="1" dirty="0">
                <a:solidFill>
                  <a:srgbClr val="00B0F0"/>
                </a:solidFill>
                <a:latin typeface="Arial" pitchFamily="34" charset="0"/>
                <a:cs typeface="Arial" pitchFamily="34" charset="0"/>
              </a:rPr>
              <a:t>:</a:t>
            </a:r>
            <a:endParaRPr lang="en-US" sz="1800" dirty="0">
              <a:solidFill>
                <a:srgbClr val="00B0F0"/>
              </a:solidFill>
              <a:latin typeface="Arial" pitchFamily="34" charset="0"/>
              <a:cs typeface="Arial" pitchFamily="34" charset="0"/>
            </a:endParaRPr>
          </a:p>
          <a:p>
            <a:pPr algn="l"/>
            <a:r>
              <a:rPr lang="mn-MN" sz="1800" dirty="0">
                <a:solidFill>
                  <a:schemeClr val="tx1"/>
                </a:solidFill>
                <a:latin typeface="Arial" pitchFamily="34" charset="0"/>
                <a:cs typeface="Arial" pitchFamily="34" charset="0"/>
              </a:rPr>
              <a:t>1. Эдийн засаг, нийгмийн хөгжлийн үзүүлэлтийн биелэлт</a:t>
            </a:r>
            <a:endParaRPr lang="en-US" sz="1800" dirty="0">
              <a:solidFill>
                <a:schemeClr val="tx1"/>
              </a:solidFill>
              <a:latin typeface="Arial" pitchFamily="34" charset="0"/>
              <a:cs typeface="Arial" pitchFamily="34" charset="0"/>
            </a:endParaRPr>
          </a:p>
          <a:p>
            <a:pPr algn="l"/>
            <a:r>
              <a:rPr lang="mn-MN" sz="1800" dirty="0">
                <a:solidFill>
                  <a:schemeClr val="tx1"/>
                </a:solidFill>
                <a:latin typeface="Arial" pitchFamily="34" charset="0"/>
                <a:cs typeface="Arial" pitchFamily="34" charset="0"/>
              </a:rPr>
              <a:t>2. Тухайн жилийн үйл ажиллагааны төлөвлөгөөнд тусгагдсан зорилт, арга хэмжээний биелэлт</a:t>
            </a:r>
            <a:endParaRPr lang="en-US" sz="1800" dirty="0">
              <a:solidFill>
                <a:schemeClr val="tx1"/>
              </a:solidFill>
              <a:latin typeface="Arial" pitchFamily="34" charset="0"/>
              <a:cs typeface="Arial" pitchFamily="34" charset="0"/>
            </a:endParaRPr>
          </a:p>
          <a:p>
            <a:pPr algn="l"/>
            <a:r>
              <a:rPr lang="mn-MN" sz="1800" dirty="0">
                <a:solidFill>
                  <a:schemeClr val="tx1"/>
                </a:solidFill>
                <a:latin typeface="Arial" pitchFamily="34" charset="0"/>
                <a:cs typeface="Arial" pitchFamily="34" charset="0"/>
              </a:rPr>
              <a:t>3. Ил тод байдлыг хангах талаар хэрэгжүүлсэн үйл ажиллагаа</a:t>
            </a:r>
            <a:endParaRPr lang="en-US" sz="1800" dirty="0">
              <a:solidFill>
                <a:schemeClr val="tx1"/>
              </a:solidFill>
              <a:latin typeface="Arial" pitchFamily="34" charset="0"/>
              <a:cs typeface="Arial" pitchFamily="34" charset="0"/>
            </a:endParaRPr>
          </a:p>
          <a:p>
            <a:pPr algn="l"/>
            <a:r>
              <a:rPr lang="mn-MN" sz="1800" dirty="0">
                <a:solidFill>
                  <a:schemeClr val="tx1"/>
                </a:solidFill>
                <a:latin typeface="Arial" pitchFamily="34" charset="0"/>
                <a:cs typeface="Arial" pitchFamily="34" charset="0"/>
              </a:rPr>
              <a:t>4. Шилэн дансны хөтлөлт</a:t>
            </a:r>
            <a:endParaRPr lang="en-US" sz="1800" dirty="0">
              <a:solidFill>
                <a:schemeClr val="tx1"/>
              </a:solidFill>
              <a:latin typeface="Arial" pitchFamily="34" charset="0"/>
              <a:cs typeface="Arial" pitchFamily="34" charset="0"/>
            </a:endParaRPr>
          </a:p>
          <a:p>
            <a:pPr algn="l"/>
            <a:r>
              <a:rPr lang="mn-MN" sz="1800" dirty="0">
                <a:solidFill>
                  <a:schemeClr val="tx1"/>
                </a:solidFill>
                <a:latin typeface="Arial" pitchFamily="34" charset="0"/>
                <a:cs typeface="Arial" pitchFamily="34" charset="0"/>
              </a:rPr>
              <a:t>5. Шударга байдлыг хангах талаар хэрэгжүүлсэн үйл ажиллагаа</a:t>
            </a:r>
            <a:endParaRPr lang="en-US" sz="1800" dirty="0">
              <a:solidFill>
                <a:schemeClr val="tx1"/>
              </a:solidFill>
              <a:latin typeface="Arial" pitchFamily="34" charset="0"/>
              <a:cs typeface="Arial" pitchFamily="34" charset="0"/>
            </a:endParaRPr>
          </a:p>
          <a:p>
            <a:pPr algn="l"/>
            <a:r>
              <a:rPr lang="mn-MN" sz="1800" dirty="0">
                <a:solidFill>
                  <a:schemeClr val="tx1"/>
                </a:solidFill>
                <a:latin typeface="Arial" pitchFamily="34" charset="0"/>
                <a:cs typeface="Arial" pitchFamily="34" charset="0"/>
              </a:rPr>
              <a:t>6. Засгийн газрын гишүүнээс аймаг, нийслэлийн Засаг дарга нартай байгуулсан гэрээний үүргийн биелэлт</a:t>
            </a:r>
            <a:endParaRPr lang="en-US" sz="1800" dirty="0">
              <a:solidFill>
                <a:schemeClr val="tx1"/>
              </a:solidFill>
              <a:latin typeface="Arial" pitchFamily="34" charset="0"/>
              <a:cs typeface="Arial" pitchFamily="34" charset="0"/>
            </a:endParaRPr>
          </a:p>
          <a:p>
            <a:pPr algn="l"/>
            <a:r>
              <a:rPr lang="mn-MN" sz="1800" dirty="0">
                <a:solidFill>
                  <a:schemeClr val="tx1"/>
                </a:solidFill>
                <a:latin typeface="Arial" pitchFamily="34" charset="0"/>
                <a:cs typeface="Arial" pitchFamily="34" charset="0"/>
              </a:rPr>
              <a:t>7. Хүний нөөцийг чадавхжуулах, тогтвор суурьшилтай ажиллуулах талаар хэрэгжүүлсэн үйл ажиллагаа</a:t>
            </a:r>
            <a:endParaRPr lang="en-US" sz="1800" dirty="0">
              <a:solidFill>
                <a:schemeClr val="tx1"/>
              </a:solidFill>
              <a:latin typeface="Arial" pitchFamily="34" charset="0"/>
              <a:cs typeface="Arial" pitchFamily="34" charset="0"/>
            </a:endParaRPr>
          </a:p>
          <a:p>
            <a:pPr algn="l"/>
            <a:r>
              <a:rPr lang="mn-MN" sz="1800" dirty="0">
                <a:solidFill>
                  <a:schemeClr val="tx1"/>
                </a:solidFill>
                <a:latin typeface="Arial" pitchFamily="34" charset="0"/>
                <a:cs typeface="Arial" pitchFamily="34" charset="0"/>
              </a:rPr>
              <a:t>8. Хэрэглэгчийн үнэлгээний тайлан </a:t>
            </a:r>
          </a:p>
          <a:p>
            <a:pPr algn="l"/>
            <a:endParaRPr lang="en-US" sz="1800" strike="sngStrike" dirty="0">
              <a:solidFill>
                <a:schemeClr val="tx1"/>
              </a:solidFill>
              <a:latin typeface="Times New Roman" pitchFamily="18" charset="0"/>
              <a:cs typeface="Times New Roman" pitchFamily="18" charset="0"/>
            </a:endParaRPr>
          </a:p>
        </p:txBody>
      </p:sp>
      <p:pic>
        <p:nvPicPr>
          <p:cNvPr id="4" name="Picture 3" descr="C:\Users\Home\Desktop\Bayantal LOGO.jpg"/>
          <p:cNvPicPr>
            <a:picLocks noChangeAspect="1" noChangeArrowheads="1"/>
          </p:cNvPicPr>
          <p:nvPr/>
        </p:nvPicPr>
        <p:blipFill>
          <a:blip r:embed="rId2" cstate="print"/>
          <a:srcRect/>
          <a:stretch>
            <a:fillRect/>
          </a:stretch>
        </p:blipFill>
        <p:spPr bwMode="auto">
          <a:xfrm>
            <a:off x="285720" y="214290"/>
            <a:ext cx="1052101" cy="1071570"/>
          </a:xfrm>
          <a:prstGeom prst="rect">
            <a:avLst/>
          </a:prstGeom>
          <a:ln>
            <a:noFill/>
          </a:ln>
          <a:effectLst>
            <a:outerShdw blurRad="292100" dist="139700" dir="2700000" algn="tl" rotWithShape="0">
              <a:srgbClr val="333333">
                <a:alpha val="65000"/>
              </a:srgbClr>
            </a:outerShdw>
          </a:effectLst>
        </p:spPr>
      </p:pic>
      <p:sp>
        <p:nvSpPr>
          <p:cNvPr id="6" name="Rectangle 5"/>
          <p:cNvSpPr/>
          <p:nvPr/>
        </p:nvSpPr>
        <p:spPr>
          <a:xfrm>
            <a:off x="179512" y="3212976"/>
            <a:ext cx="8712968" cy="707886"/>
          </a:xfrm>
          <a:prstGeom prst="rect">
            <a:avLst/>
          </a:prstGeom>
        </p:spPr>
        <p:txBody>
          <a:bodyPr wrap="square">
            <a:spAutoFit/>
          </a:bodyPr>
          <a:lstStyle/>
          <a:p>
            <a:pPr algn="just"/>
            <a:endParaRPr lang="mn-MN" sz="2000" dirty="0" smtClean="0"/>
          </a:p>
          <a:p>
            <a:pPr algn="just"/>
            <a:endParaRPr lang="mn-MN" sz="2000" dirty="0"/>
          </a:p>
        </p:txBody>
      </p:sp>
    </p:spTree>
    <p:extLst>
      <p:ext uri="{BB962C8B-B14F-4D97-AF65-F5344CB8AC3E}">
        <p14:creationId xmlns:p14="http://schemas.microsoft.com/office/powerpoint/2010/main" val="2140466654"/>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14480" y="285728"/>
            <a:ext cx="7015154" cy="857256"/>
          </a:xfrm>
        </p:spPr>
        <p:txBody>
          <a:bodyPr>
            <a:normAutofit/>
          </a:bodyPr>
          <a:lstStyle/>
          <a:p>
            <a:pPr algn="ctr"/>
            <a:r>
              <a:rPr lang="mn-MN" sz="3200" u="sng" dirty="0" smtClean="0">
                <a:solidFill>
                  <a:srgbClr val="002060"/>
                </a:solidFill>
                <a:effectLst/>
                <a:latin typeface="Times New Roman" pitchFamily="18" charset="0"/>
                <a:cs typeface="Times New Roman" pitchFamily="18" charset="0"/>
              </a:rPr>
              <a:t>Цаашид анхаарах асуудлууд</a:t>
            </a:r>
            <a:r>
              <a:rPr lang="mn-MN"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2" name="Subtitle 1"/>
          <p:cNvSpPr>
            <a:spLocks noGrp="1"/>
          </p:cNvSpPr>
          <p:nvPr>
            <p:ph type="subTitle" idx="1"/>
          </p:nvPr>
        </p:nvSpPr>
        <p:spPr>
          <a:xfrm>
            <a:off x="179512" y="1412776"/>
            <a:ext cx="8856984" cy="5112567"/>
          </a:xfrm>
        </p:spPr>
        <p:txBody>
          <a:bodyPr>
            <a:noAutofit/>
          </a:bodyPr>
          <a:lstStyle/>
          <a:p>
            <a:pPr marL="285750" marR="75565" algn="just" fontAlgn="t">
              <a:lnSpc>
                <a:spcPct val="115000"/>
              </a:lnSpc>
              <a:spcBef>
                <a:spcPts val="0"/>
              </a:spcBef>
            </a:pPr>
            <a:r>
              <a:rPr lang="mn-MN" sz="2000" b="1" dirty="0">
                <a:solidFill>
                  <a:srgbClr val="0070C0"/>
                </a:solidFill>
                <a:latin typeface="0 Arial " pitchFamily="34" charset="-52"/>
                <a:ea typeface="Times New Roman" panose="02020603050405020304" pitchFamily="18" charset="0"/>
              </a:rPr>
              <a:t>6.2.  Мэдээ тайлан нь дараах шаардлагуудыг хангасан байна. Үүнд: </a:t>
            </a:r>
            <a:endParaRPr lang="en-US" sz="2400" b="1" dirty="0">
              <a:solidFill>
                <a:srgbClr val="0070C0"/>
              </a:solidFill>
              <a:latin typeface="Times New Roman" panose="02020603050405020304" pitchFamily="18" charset="0"/>
              <a:ea typeface="Times New Roman" panose="02020603050405020304" pitchFamily="18" charset="0"/>
            </a:endParaRPr>
          </a:p>
          <a:p>
            <a:pPr marL="270510" marR="75565" indent="360045" algn="l">
              <a:lnSpc>
                <a:spcPct val="115000"/>
              </a:lnSpc>
              <a:spcBef>
                <a:spcPts val="0"/>
              </a:spcBef>
            </a:pPr>
            <a:r>
              <a:rPr lang="mn-MN" sz="1800" dirty="0">
                <a:solidFill>
                  <a:schemeClr val="tx1"/>
                </a:solidFill>
                <a:latin typeface="0 Arial " pitchFamily="34" charset="-52"/>
                <a:ea typeface="Calibri" panose="020F0502020204030204" pitchFamily="34" charset="0"/>
                <a:cs typeface="Mongolian Baiti" panose="03000500000000000000" pitchFamily="66" charset="0"/>
              </a:rPr>
              <a:t>6.2.1. Үр дүнд суурилсан, үнэн бодитой, утга найруулга сайтай товч бөгөөд тодорхой бичигдсэн байх.</a:t>
            </a:r>
            <a:endParaRPr lang="en-US" sz="1800" dirty="0">
              <a:solidFill>
                <a:schemeClr val="tx1"/>
              </a:solidFill>
              <a:latin typeface="Calibri" panose="020F0502020204030204" pitchFamily="34" charset="0"/>
              <a:ea typeface="Calibri" panose="020F0502020204030204" pitchFamily="34" charset="0"/>
              <a:cs typeface="Mongolian Baiti" panose="03000500000000000000" pitchFamily="66" charset="0"/>
            </a:endParaRPr>
          </a:p>
          <a:p>
            <a:pPr marL="270510" marR="75565" indent="360045" algn="l">
              <a:lnSpc>
                <a:spcPct val="115000"/>
              </a:lnSpc>
              <a:spcBef>
                <a:spcPts val="0"/>
              </a:spcBef>
            </a:pPr>
            <a:r>
              <a:rPr lang="mn-MN" sz="1800" dirty="0">
                <a:solidFill>
                  <a:schemeClr val="tx1"/>
                </a:solidFill>
                <a:latin typeface="0 Arial " pitchFamily="34" charset="-52"/>
                <a:ea typeface="Calibri" panose="020F0502020204030204" pitchFamily="34" charset="0"/>
                <a:cs typeface="Mongolian Baiti" panose="03000500000000000000" pitchFamily="66" charset="0"/>
              </a:rPr>
              <a:t>6.2.2. Өмнөх оны суурь үзүүлэлттэй харьцуулсан үзүүлэлт, графикаар харуулсан байх</a:t>
            </a:r>
            <a:endParaRPr lang="en-US" sz="1800" dirty="0">
              <a:solidFill>
                <a:schemeClr val="tx1"/>
              </a:solidFill>
              <a:latin typeface="Calibri" panose="020F0502020204030204" pitchFamily="34" charset="0"/>
              <a:ea typeface="Calibri" panose="020F0502020204030204" pitchFamily="34" charset="0"/>
              <a:cs typeface="Mongolian Baiti" panose="03000500000000000000" pitchFamily="66" charset="0"/>
            </a:endParaRPr>
          </a:p>
          <a:p>
            <a:pPr marL="270510" marR="75565" indent="360045" algn="l">
              <a:lnSpc>
                <a:spcPct val="115000"/>
              </a:lnSpc>
              <a:spcBef>
                <a:spcPts val="0"/>
              </a:spcBef>
            </a:pPr>
            <a:r>
              <a:rPr lang="mn-MN" sz="1800" dirty="0">
                <a:solidFill>
                  <a:schemeClr val="tx1"/>
                </a:solidFill>
                <a:latin typeface="0 Arial " pitchFamily="34" charset="-52"/>
                <a:ea typeface="Calibri" panose="020F0502020204030204" pitchFamily="34" charset="0"/>
                <a:cs typeface="Mongolian Baiti" panose="03000500000000000000" pitchFamily="66" charset="0"/>
              </a:rPr>
              <a:t>6.2.3. Тухайн салбарын тайлант онд хийгдсэн ажил /хөрөнгө оруулалт, бүтээн байгуулалт/-ын баримт зураг оруулах</a:t>
            </a:r>
            <a:endParaRPr lang="en-US" sz="1800" dirty="0">
              <a:solidFill>
                <a:schemeClr val="tx1"/>
              </a:solidFill>
              <a:latin typeface="Calibri" panose="020F0502020204030204" pitchFamily="34" charset="0"/>
              <a:ea typeface="Calibri" panose="020F0502020204030204" pitchFamily="34" charset="0"/>
              <a:cs typeface="Mongolian Baiti" panose="03000500000000000000" pitchFamily="66" charset="0"/>
            </a:endParaRPr>
          </a:p>
          <a:p>
            <a:pPr marL="270510" marR="75565" indent="360045" algn="l" fontAlgn="t">
              <a:lnSpc>
                <a:spcPct val="115000"/>
              </a:lnSpc>
              <a:spcBef>
                <a:spcPts val="0"/>
              </a:spcBef>
            </a:pPr>
            <a:r>
              <a:rPr lang="mn-MN" sz="1800" dirty="0">
                <a:solidFill>
                  <a:schemeClr val="tx1"/>
                </a:solidFill>
                <a:latin typeface="0 Arial " pitchFamily="34" charset="-52"/>
                <a:ea typeface="Times New Roman" panose="02020603050405020304" pitchFamily="18" charset="0"/>
              </a:rPr>
              <a:t>6.2.4. Тухайн жилийн үйл ажиллагааны үнэлгээний үр дүнг үнэлэхдээ сумдын Засаг даргын Тамгын газрыг  3 дугаар хавсралтаар, агентлагийг 4 дүгээр хавсралтаар батлагдсан маягтын дагуу үнэлнэ.</a:t>
            </a:r>
            <a:endParaRPr lang="en-US" sz="1800" dirty="0">
              <a:solidFill>
                <a:schemeClr val="tx1"/>
              </a:solidFill>
              <a:latin typeface="Times New Roman" panose="02020603050405020304" pitchFamily="18" charset="0"/>
              <a:ea typeface="Times New Roman" panose="02020603050405020304" pitchFamily="18" charset="0"/>
            </a:endParaRPr>
          </a:p>
          <a:p>
            <a:pPr marL="270510" marR="75565" indent="360045" algn="l" fontAlgn="t">
              <a:lnSpc>
                <a:spcPct val="115000"/>
              </a:lnSpc>
              <a:spcBef>
                <a:spcPts val="0"/>
              </a:spcBef>
            </a:pPr>
            <a:r>
              <a:rPr lang="mn-MN" sz="1800" dirty="0">
                <a:solidFill>
                  <a:schemeClr val="tx1"/>
                </a:solidFill>
                <a:latin typeface="0 Arial " pitchFamily="34" charset="-52"/>
                <a:ea typeface="Times New Roman" panose="02020603050405020304" pitchFamily="18" charset="0"/>
              </a:rPr>
              <a:t>6.2.5. Нутгийн захиргааны байгууллага нь нийгэм, эдийн засгийн хөгжлийн </a:t>
            </a:r>
            <a:endParaRPr lang="mn-MN" sz="1800" dirty="0" smtClean="0">
              <a:solidFill>
                <a:schemeClr val="tx1"/>
              </a:solidFill>
              <a:latin typeface="0 Arial " pitchFamily="34" charset="-52"/>
              <a:ea typeface="Times New Roman" panose="02020603050405020304" pitchFamily="18" charset="0"/>
            </a:endParaRPr>
          </a:p>
          <a:p>
            <a:pPr marL="270510" marR="75565" indent="360045" algn="l" fontAlgn="t">
              <a:lnSpc>
                <a:spcPct val="115000"/>
              </a:lnSpc>
              <a:spcBef>
                <a:spcPts val="0"/>
              </a:spcBef>
            </a:pPr>
            <a:endParaRPr lang="mn-MN" sz="1800" dirty="0">
              <a:solidFill>
                <a:schemeClr val="tx1"/>
              </a:solidFill>
              <a:latin typeface="0 Arial " pitchFamily="34" charset="-52"/>
              <a:ea typeface="Times New Roman" panose="02020603050405020304" pitchFamily="18" charset="0"/>
            </a:endParaRPr>
          </a:p>
          <a:p>
            <a:pPr marL="270510" marR="75565" indent="360045" algn="l" fontAlgn="t">
              <a:lnSpc>
                <a:spcPct val="115000"/>
              </a:lnSpc>
              <a:spcBef>
                <a:spcPts val="0"/>
              </a:spcBef>
            </a:pPr>
            <a:r>
              <a:rPr lang="mn-MN" sz="1800" dirty="0" smtClean="0">
                <a:solidFill>
                  <a:schemeClr val="tx1"/>
                </a:solidFill>
                <a:latin typeface="0 Arial " pitchFamily="34" charset="-52"/>
                <a:ea typeface="Times New Roman" panose="02020603050405020304" pitchFamily="18" charset="0"/>
              </a:rPr>
              <a:t>үзүүлэлтийн </a:t>
            </a:r>
            <a:r>
              <a:rPr lang="mn-MN" sz="1800" dirty="0">
                <a:solidFill>
                  <a:schemeClr val="tx1"/>
                </a:solidFill>
                <a:latin typeface="0 Arial " pitchFamily="34" charset="-52"/>
                <a:ea typeface="Times New Roman" panose="02020603050405020304" pitchFamily="18" charset="0"/>
              </a:rPr>
              <a:t>холбогдох заалтыг бүрэн хангаж ажилласан байна.</a:t>
            </a:r>
            <a:endParaRPr lang="en-US" sz="1800" dirty="0">
              <a:solidFill>
                <a:schemeClr val="tx1"/>
              </a:solidFill>
              <a:latin typeface="Times New Roman" panose="02020603050405020304" pitchFamily="18" charset="0"/>
              <a:ea typeface="Times New Roman" panose="02020603050405020304" pitchFamily="18" charset="0"/>
            </a:endParaRPr>
          </a:p>
        </p:txBody>
      </p:sp>
      <p:pic>
        <p:nvPicPr>
          <p:cNvPr id="4" name="Picture 3" descr="C:\Users\Home\Desktop\Bayantal LOGO.jpg"/>
          <p:cNvPicPr>
            <a:picLocks noChangeAspect="1" noChangeArrowheads="1"/>
          </p:cNvPicPr>
          <p:nvPr/>
        </p:nvPicPr>
        <p:blipFill>
          <a:blip r:embed="rId2" cstate="print"/>
          <a:srcRect/>
          <a:stretch>
            <a:fillRect/>
          </a:stretch>
        </p:blipFill>
        <p:spPr bwMode="auto">
          <a:xfrm>
            <a:off x="285720" y="214290"/>
            <a:ext cx="1052101" cy="1071570"/>
          </a:xfrm>
          <a:prstGeom prst="rect">
            <a:avLst/>
          </a:prstGeom>
          <a:ln>
            <a:noFill/>
          </a:ln>
          <a:effectLst>
            <a:outerShdw blurRad="292100" dist="139700" dir="2700000" algn="tl" rotWithShape="0">
              <a:srgbClr val="333333">
                <a:alpha val="65000"/>
              </a:srgbClr>
            </a:outerShdw>
          </a:effectLst>
        </p:spPr>
      </p:pic>
      <p:sp>
        <p:nvSpPr>
          <p:cNvPr id="6" name="Rectangle 5"/>
          <p:cNvSpPr/>
          <p:nvPr/>
        </p:nvSpPr>
        <p:spPr>
          <a:xfrm>
            <a:off x="179512" y="3212976"/>
            <a:ext cx="8712968" cy="707886"/>
          </a:xfrm>
          <a:prstGeom prst="rect">
            <a:avLst/>
          </a:prstGeom>
        </p:spPr>
        <p:txBody>
          <a:bodyPr wrap="square">
            <a:spAutoFit/>
          </a:bodyPr>
          <a:lstStyle/>
          <a:p>
            <a:pPr algn="just"/>
            <a:endParaRPr lang="mn-MN" sz="2000" dirty="0" smtClean="0"/>
          </a:p>
          <a:p>
            <a:pPr algn="just"/>
            <a:endParaRPr lang="mn-MN" sz="2000" dirty="0"/>
          </a:p>
        </p:txBody>
      </p:sp>
    </p:spTree>
    <p:extLst>
      <p:ext uri="{BB962C8B-B14F-4D97-AF65-F5344CB8AC3E}">
        <p14:creationId xmlns:p14="http://schemas.microsoft.com/office/powerpoint/2010/main" val="1887738335"/>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14480" y="285728"/>
            <a:ext cx="7015154" cy="695000"/>
          </a:xfrm>
        </p:spPr>
        <p:txBody>
          <a:bodyPr>
            <a:normAutofit/>
          </a:bodyPr>
          <a:lstStyle/>
          <a:p>
            <a:pPr algn="ctr" fontAlgn="t"/>
            <a:r>
              <a:rPr lang="mn-MN" sz="2400" u="sng" dirty="0">
                <a:solidFill>
                  <a:schemeClr val="tx1"/>
                </a:solidFill>
                <a:effectLst/>
                <a:latin typeface="Arial" pitchFamily="34" charset="0"/>
                <a:cs typeface="Arial" pitchFamily="34" charset="0"/>
              </a:rPr>
              <a:t>7.2. Хяналт-шинжилгээ, үнэлгээний арга зүй:</a:t>
            </a:r>
            <a:endParaRPr lang="en-US" sz="2400" u="sng" dirty="0">
              <a:solidFill>
                <a:schemeClr val="tx1"/>
              </a:solidFill>
              <a:effectLst/>
              <a:latin typeface="Arial" pitchFamily="34" charset="0"/>
              <a:cs typeface="Arial" pitchFamily="34" charset="0"/>
            </a:endParaRPr>
          </a:p>
        </p:txBody>
      </p:sp>
      <p:sp>
        <p:nvSpPr>
          <p:cNvPr id="2" name="Subtitle 1"/>
          <p:cNvSpPr>
            <a:spLocks noGrp="1"/>
          </p:cNvSpPr>
          <p:nvPr>
            <p:ph type="subTitle" idx="1"/>
          </p:nvPr>
        </p:nvSpPr>
        <p:spPr>
          <a:xfrm>
            <a:off x="179512" y="1412776"/>
            <a:ext cx="8856984" cy="5112567"/>
          </a:xfrm>
        </p:spPr>
        <p:txBody>
          <a:bodyPr>
            <a:noAutofit/>
          </a:bodyPr>
          <a:lstStyle/>
          <a:p>
            <a:pPr algn="just" fontAlgn="t"/>
            <a:r>
              <a:rPr lang="mn-MN" sz="1600" b="1" dirty="0">
                <a:solidFill>
                  <a:schemeClr val="tx1"/>
                </a:solidFill>
                <a:latin typeface="Arial" pitchFamily="34" charset="0"/>
                <a:cs typeface="Arial" pitchFamily="34" charset="0"/>
              </a:rPr>
              <a:t>7.2.1.Бодлогын баримт бичгийн зорилт, арга хэмжээний хэрэгжилтийн үнэлгээг дараах аргачлалаар тооцно:</a:t>
            </a:r>
            <a:endParaRPr lang="en-US" sz="1600" dirty="0">
              <a:solidFill>
                <a:schemeClr val="tx1"/>
              </a:solidFill>
              <a:latin typeface="Arial" pitchFamily="34" charset="0"/>
              <a:cs typeface="Arial" pitchFamily="34" charset="0"/>
            </a:endParaRPr>
          </a:p>
          <a:p>
            <a:pPr algn="l" fontAlgn="t"/>
            <a:r>
              <a:rPr lang="mn-MN" sz="1600" dirty="0">
                <a:solidFill>
                  <a:schemeClr val="tx1"/>
                </a:solidFill>
                <a:latin typeface="Arial" pitchFamily="34" charset="0"/>
                <a:cs typeface="Arial" pitchFamily="34" charset="0"/>
              </a:rPr>
              <a:t>7.2.1.1. </a:t>
            </a:r>
            <a:r>
              <a:rPr lang="mn-MN" sz="1600" b="1" dirty="0">
                <a:solidFill>
                  <a:schemeClr val="tx1"/>
                </a:solidFill>
                <a:latin typeface="Arial" pitchFamily="34" charset="0"/>
                <a:cs typeface="Arial" pitchFamily="34" charset="0"/>
              </a:rPr>
              <a:t>“үр дүнтэй”–</a:t>
            </a:r>
            <a:r>
              <a:rPr lang="mn-MN" sz="1600" dirty="0">
                <a:solidFill>
                  <a:schemeClr val="tx1"/>
                </a:solidFill>
                <a:latin typeface="Arial" pitchFamily="34" charset="0"/>
                <a:cs typeface="Arial" pitchFamily="34" charset="0"/>
              </a:rPr>
              <a:t>зорилт, арга хэмжээ нь оновчтой тодорхойлогдсон, шалгуур үзүүлэлт, зорилтот түвшиндээ бүрэн хүрсэн, удирдлага зохион байгуулалт сайн, үр дүн гарсан бол </a:t>
            </a:r>
            <a:r>
              <a:rPr lang="mn-MN" sz="1600" dirty="0">
                <a:solidFill>
                  <a:srgbClr val="FF0000"/>
                </a:solidFill>
                <a:latin typeface="Arial" pitchFamily="34" charset="0"/>
                <a:cs typeface="Arial" pitchFamily="34" charset="0"/>
              </a:rPr>
              <a:t>100 хувь </a:t>
            </a:r>
            <a:r>
              <a:rPr lang="mn-MN" sz="1600" dirty="0">
                <a:solidFill>
                  <a:srgbClr val="0070C0"/>
                </a:solidFill>
                <a:latin typeface="Arial" pitchFamily="34" charset="0"/>
                <a:cs typeface="Arial" pitchFamily="34" charset="0"/>
              </a:rPr>
              <a:t>(90-100 хүртэл хувь)</a:t>
            </a:r>
            <a:endParaRPr lang="en-US" sz="1600" dirty="0">
              <a:solidFill>
                <a:srgbClr val="0070C0"/>
              </a:solidFill>
              <a:latin typeface="Arial" pitchFamily="34" charset="0"/>
              <a:cs typeface="Arial" pitchFamily="34" charset="0"/>
            </a:endParaRPr>
          </a:p>
          <a:p>
            <a:pPr algn="l" fontAlgn="t"/>
            <a:r>
              <a:rPr lang="mn-MN" sz="1600" dirty="0">
                <a:solidFill>
                  <a:schemeClr val="tx1"/>
                </a:solidFill>
                <a:latin typeface="Arial" pitchFamily="34" charset="0"/>
                <a:cs typeface="Arial" pitchFamily="34" charset="0"/>
              </a:rPr>
              <a:t>7.2.1.2. </a:t>
            </a:r>
            <a:r>
              <a:rPr lang="mn-MN" sz="1600" b="1" dirty="0">
                <a:solidFill>
                  <a:schemeClr val="tx1"/>
                </a:solidFill>
                <a:latin typeface="Arial" pitchFamily="34" charset="0"/>
                <a:cs typeface="Arial" pitchFamily="34" charset="0"/>
              </a:rPr>
              <a:t>“тодорхой үр дүнд хүрсэн”-</a:t>
            </a:r>
            <a:r>
              <a:rPr lang="mn-MN" sz="1600" dirty="0">
                <a:solidFill>
                  <a:schemeClr val="tx1"/>
                </a:solidFill>
                <a:latin typeface="Arial" pitchFamily="34" charset="0"/>
                <a:cs typeface="Arial" pitchFamily="34" charset="0"/>
              </a:rPr>
              <a:t>зорилт, арга хэмжээ нь шалгуур үзүүлэлт, зорилтот түвшиндээ бүрэн хүрээгүй, тодорхой үр дүн гарч эхэлж байгаа, хэрэгжилт, үр дүнг нэмэгдүүлэх шаардлагатай бол </a:t>
            </a:r>
            <a:r>
              <a:rPr lang="mn-MN" sz="1600" dirty="0">
                <a:solidFill>
                  <a:srgbClr val="FF0000"/>
                </a:solidFill>
                <a:latin typeface="Arial" pitchFamily="34" charset="0"/>
                <a:cs typeface="Arial" pitchFamily="34" charset="0"/>
              </a:rPr>
              <a:t>70 хувь </a:t>
            </a:r>
            <a:r>
              <a:rPr lang="mn-MN" sz="1600" dirty="0">
                <a:solidFill>
                  <a:srgbClr val="0070C0"/>
                </a:solidFill>
                <a:latin typeface="Arial" pitchFamily="34" charset="0"/>
                <a:cs typeface="Arial" pitchFamily="34" charset="0"/>
              </a:rPr>
              <a:t>(60-89 хүртэл хувь)</a:t>
            </a:r>
          </a:p>
          <a:p>
            <a:pPr algn="l" fontAlgn="t"/>
            <a:r>
              <a:rPr lang="mn-MN" sz="1600" dirty="0">
                <a:solidFill>
                  <a:schemeClr val="tx1"/>
                </a:solidFill>
                <a:latin typeface="Arial" pitchFamily="34" charset="0"/>
                <a:cs typeface="Arial" pitchFamily="34" charset="0"/>
              </a:rPr>
              <a:t>7.2.1.3. </a:t>
            </a:r>
            <a:r>
              <a:rPr lang="mn-MN" sz="1600" b="1" dirty="0">
                <a:solidFill>
                  <a:schemeClr val="tx1"/>
                </a:solidFill>
                <a:latin typeface="Arial" pitchFamily="34" charset="0"/>
                <a:cs typeface="Arial" pitchFamily="34" charset="0"/>
              </a:rPr>
              <a:t>“эрчимжүүлэх шаардлагатай</a:t>
            </a:r>
            <a:r>
              <a:rPr lang="mn-MN" sz="1600" dirty="0">
                <a:solidFill>
                  <a:schemeClr val="tx1"/>
                </a:solidFill>
                <a:latin typeface="Arial" pitchFamily="34" charset="0"/>
                <a:cs typeface="Arial" pitchFamily="34" charset="0"/>
              </a:rPr>
              <a:t>”-зорилт, арга хэмжээ нь шалгуур үзүүлэлт, зорилтот түвшиндээ хүрээгүй, удирдлага, зохион байгуулалт, хариуцлагыг сайжруулж, үйл ажиллагааг эрчимжүүлэх шаардлагатай бол </a:t>
            </a:r>
            <a:r>
              <a:rPr lang="mn-MN" sz="1600" dirty="0">
                <a:solidFill>
                  <a:srgbClr val="FF0000"/>
                </a:solidFill>
                <a:latin typeface="Arial" pitchFamily="34" charset="0"/>
                <a:cs typeface="Arial" pitchFamily="34" charset="0"/>
              </a:rPr>
              <a:t>40 хувь</a:t>
            </a:r>
            <a:r>
              <a:rPr lang="mn-MN" sz="1600" dirty="0">
                <a:solidFill>
                  <a:schemeClr val="tx1"/>
                </a:solidFill>
                <a:latin typeface="Arial" pitchFamily="34" charset="0"/>
                <a:cs typeface="Arial" pitchFamily="34" charset="0"/>
              </a:rPr>
              <a:t>    </a:t>
            </a:r>
            <a:r>
              <a:rPr lang="mn-MN" sz="1600" dirty="0">
                <a:solidFill>
                  <a:srgbClr val="0070C0"/>
                </a:solidFill>
                <a:latin typeface="Arial" pitchFamily="34" charset="0"/>
                <a:cs typeface="Arial" pitchFamily="34" charset="0"/>
              </a:rPr>
              <a:t> (31-59 хүртэл хувь);</a:t>
            </a:r>
            <a:endParaRPr lang="en-US" sz="1600" dirty="0">
              <a:solidFill>
                <a:srgbClr val="0070C0"/>
              </a:solidFill>
              <a:latin typeface="Arial" pitchFamily="34" charset="0"/>
              <a:cs typeface="Arial" pitchFamily="34" charset="0"/>
            </a:endParaRPr>
          </a:p>
          <a:p>
            <a:pPr algn="l" fontAlgn="t"/>
            <a:r>
              <a:rPr lang="mn-MN" sz="1600" dirty="0">
                <a:solidFill>
                  <a:schemeClr val="tx1"/>
                </a:solidFill>
                <a:latin typeface="Arial" pitchFamily="34" charset="0"/>
                <a:cs typeface="Arial" pitchFamily="34" charset="0"/>
              </a:rPr>
              <a:t>7.2.1.4. </a:t>
            </a:r>
            <a:r>
              <a:rPr lang="mn-MN" sz="1600" b="1" dirty="0">
                <a:solidFill>
                  <a:schemeClr val="tx1"/>
                </a:solidFill>
                <a:latin typeface="Arial" pitchFamily="34" charset="0"/>
                <a:cs typeface="Arial" pitchFamily="34" charset="0"/>
              </a:rPr>
              <a:t>“үр дүнгүй”</a:t>
            </a:r>
            <a:r>
              <a:rPr lang="mn-MN" sz="1600" dirty="0">
                <a:solidFill>
                  <a:schemeClr val="tx1"/>
                </a:solidFill>
                <a:latin typeface="Arial" pitchFamily="34" charset="0"/>
                <a:cs typeface="Arial" pitchFamily="34" charset="0"/>
              </a:rPr>
              <a:t>–зорилго, зорилт, арга хэмжээг илүү сайн тодорхойлох шаардлагатай, шалгуур үзүүлэлт, зорилтот түвшиндээ хүрээгүй, төсөв хөрөнгийг үр дүнтэй зарцуулж чадаагүй, удирдлага зохион байгуулалт хангалтгүй бол </a:t>
            </a:r>
            <a:r>
              <a:rPr lang="mn-MN" sz="1600" dirty="0">
                <a:solidFill>
                  <a:srgbClr val="FF0000"/>
                </a:solidFill>
                <a:latin typeface="Arial" pitchFamily="34" charset="0"/>
                <a:cs typeface="Arial" pitchFamily="34" charset="0"/>
              </a:rPr>
              <a:t>0 хувь </a:t>
            </a:r>
            <a:r>
              <a:rPr lang="mn-MN" sz="1600" dirty="0">
                <a:solidFill>
                  <a:srgbClr val="0070C0"/>
                </a:solidFill>
                <a:latin typeface="Arial" pitchFamily="34" charset="0"/>
                <a:cs typeface="Arial" pitchFamily="34" charset="0"/>
              </a:rPr>
              <a:t>(0-30 хүртэл хувь);</a:t>
            </a:r>
            <a:endParaRPr lang="en-US" sz="1600" dirty="0">
              <a:solidFill>
                <a:srgbClr val="0070C0"/>
              </a:solidFill>
              <a:latin typeface="Arial" pitchFamily="34" charset="0"/>
              <a:cs typeface="Arial" pitchFamily="34" charset="0"/>
            </a:endParaRPr>
          </a:p>
          <a:p>
            <a:pPr algn="l" fontAlgn="t"/>
            <a:r>
              <a:rPr lang="mn-MN" sz="1600" dirty="0">
                <a:solidFill>
                  <a:schemeClr val="tx1"/>
                </a:solidFill>
                <a:latin typeface="Arial" pitchFamily="34" charset="0"/>
                <a:cs typeface="Arial" pitchFamily="34" charset="0"/>
              </a:rPr>
              <a:t>7.2.1.5</a:t>
            </a:r>
            <a:r>
              <a:rPr lang="mn-MN" sz="1600" b="1" dirty="0">
                <a:solidFill>
                  <a:schemeClr val="tx1"/>
                </a:solidFill>
                <a:latin typeface="Arial" pitchFamily="34" charset="0"/>
                <a:cs typeface="Arial" pitchFamily="34" charset="0"/>
              </a:rPr>
              <a:t>. “үнэлэх боломжгүй”-</a:t>
            </a:r>
            <a:r>
              <a:rPr lang="mn-MN" sz="1600" dirty="0">
                <a:solidFill>
                  <a:schemeClr val="tx1"/>
                </a:solidFill>
                <a:latin typeface="Arial" pitchFamily="34" charset="0"/>
                <a:cs typeface="Arial" pitchFamily="34" charset="0"/>
              </a:rPr>
              <a:t>зорилго нь тодорхойгүй, шалгуур үзүүлэлт нь шаардлага хангаагүй, эсхүл шалгуур үзүүлэлттэй боловч </a:t>
            </a:r>
            <a:r>
              <a:rPr lang="mn-MN" sz="1600" dirty="0">
                <a:solidFill>
                  <a:schemeClr val="bg1"/>
                </a:solidFill>
                <a:latin typeface="Arial" pitchFamily="34" charset="0"/>
                <a:cs typeface="Arial" pitchFamily="34" charset="0"/>
              </a:rPr>
              <a:t>гүйцэтгэлийг үнэлэхэд хангалттай мэдээлэл байхгүй, төсөв хөрөнгө тодорхойгүй, гадаад хүчин зүйлээс шалтгаалсан зэргийг баримтаар нотолсон бол</a:t>
            </a:r>
          </a:p>
          <a:p>
            <a:pPr marL="285750" marR="75565" algn="l" fontAlgn="t">
              <a:lnSpc>
                <a:spcPct val="115000"/>
              </a:lnSpc>
              <a:spcBef>
                <a:spcPts val="0"/>
              </a:spcBef>
            </a:pPr>
            <a:endParaRPr lang="en-US" sz="1600" dirty="0">
              <a:solidFill>
                <a:schemeClr val="tx1"/>
              </a:solidFill>
              <a:latin typeface="Times New Roman" panose="02020603050405020304" pitchFamily="18" charset="0"/>
              <a:ea typeface="Times New Roman" panose="02020603050405020304" pitchFamily="18" charset="0"/>
            </a:endParaRPr>
          </a:p>
        </p:txBody>
      </p:sp>
      <p:pic>
        <p:nvPicPr>
          <p:cNvPr id="4" name="Picture 3" descr="C:\Users\Home\Desktop\Bayantal LOGO.jpg"/>
          <p:cNvPicPr>
            <a:picLocks noChangeAspect="1" noChangeArrowheads="1"/>
          </p:cNvPicPr>
          <p:nvPr/>
        </p:nvPicPr>
        <p:blipFill>
          <a:blip r:embed="rId2" cstate="print"/>
          <a:srcRect/>
          <a:stretch>
            <a:fillRect/>
          </a:stretch>
        </p:blipFill>
        <p:spPr bwMode="auto">
          <a:xfrm>
            <a:off x="285720" y="214290"/>
            <a:ext cx="1052101" cy="1071570"/>
          </a:xfrm>
          <a:prstGeom prst="rect">
            <a:avLst/>
          </a:prstGeom>
          <a:ln>
            <a:noFill/>
          </a:ln>
          <a:effectLst>
            <a:outerShdw blurRad="292100" dist="139700" dir="2700000" algn="tl" rotWithShape="0">
              <a:srgbClr val="333333">
                <a:alpha val="65000"/>
              </a:srgbClr>
            </a:outerShdw>
          </a:effectLst>
        </p:spPr>
      </p:pic>
      <p:sp>
        <p:nvSpPr>
          <p:cNvPr id="6" name="Rectangle 5"/>
          <p:cNvSpPr/>
          <p:nvPr/>
        </p:nvSpPr>
        <p:spPr>
          <a:xfrm>
            <a:off x="179512" y="3212976"/>
            <a:ext cx="8712968" cy="707886"/>
          </a:xfrm>
          <a:prstGeom prst="rect">
            <a:avLst/>
          </a:prstGeom>
        </p:spPr>
        <p:txBody>
          <a:bodyPr wrap="square">
            <a:spAutoFit/>
          </a:bodyPr>
          <a:lstStyle/>
          <a:p>
            <a:pPr algn="just"/>
            <a:endParaRPr lang="mn-MN" sz="2000" dirty="0" smtClean="0"/>
          </a:p>
          <a:p>
            <a:pPr algn="just"/>
            <a:endParaRPr lang="mn-MN" sz="2000" dirty="0"/>
          </a:p>
        </p:txBody>
      </p:sp>
    </p:spTree>
    <p:extLst>
      <p:ext uri="{BB962C8B-B14F-4D97-AF65-F5344CB8AC3E}">
        <p14:creationId xmlns:p14="http://schemas.microsoft.com/office/powerpoint/2010/main" val="4076366871"/>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14480" y="285728"/>
            <a:ext cx="7015154" cy="857256"/>
          </a:xfrm>
        </p:spPr>
        <p:txBody>
          <a:bodyPr>
            <a:normAutofit/>
          </a:bodyPr>
          <a:lstStyle/>
          <a:p>
            <a:pPr algn="ctr" fontAlgn="t"/>
            <a:r>
              <a:rPr lang="mn-MN" sz="1800" u="sng" dirty="0">
                <a:solidFill>
                  <a:srgbClr val="002060"/>
                </a:solidFill>
                <a:effectLst/>
                <a:latin typeface="Arial" pitchFamily="34" charset="0"/>
                <a:cs typeface="Arial" pitchFamily="34" charset="0"/>
              </a:rPr>
              <a:t>7.3. Хууль тогтоомж, тогтоол шийдвэрийн зүйл, заалтын хэрэгжилтийн үнэлгээг дараах аргачлалаар тооцно:</a:t>
            </a:r>
          </a:p>
        </p:txBody>
      </p:sp>
      <p:sp>
        <p:nvSpPr>
          <p:cNvPr id="2" name="Subtitle 1"/>
          <p:cNvSpPr>
            <a:spLocks noGrp="1"/>
          </p:cNvSpPr>
          <p:nvPr>
            <p:ph type="subTitle" idx="1"/>
          </p:nvPr>
        </p:nvSpPr>
        <p:spPr>
          <a:xfrm>
            <a:off x="179512" y="1412776"/>
            <a:ext cx="8856984" cy="5112567"/>
          </a:xfrm>
        </p:spPr>
        <p:txBody>
          <a:bodyPr>
            <a:noAutofit/>
          </a:bodyPr>
          <a:lstStyle/>
          <a:p>
            <a:pPr algn="just" fontAlgn="t"/>
            <a:r>
              <a:rPr lang="mn-MN" sz="1800" dirty="0">
                <a:solidFill>
                  <a:schemeClr val="tx1"/>
                </a:solidFill>
                <a:latin typeface="Arial" pitchFamily="34" charset="0"/>
                <a:cs typeface="Arial" pitchFamily="34" charset="0"/>
              </a:rPr>
              <a:t>7.3.1. </a:t>
            </a:r>
            <a:r>
              <a:rPr lang="mn-MN" sz="1800" b="1" dirty="0">
                <a:solidFill>
                  <a:schemeClr val="tx1"/>
                </a:solidFill>
                <a:latin typeface="Arial" pitchFamily="34" charset="0"/>
                <a:cs typeface="Arial" pitchFamily="34" charset="0"/>
              </a:rPr>
              <a:t>“бүрэн хэрэгжсэн”-</a:t>
            </a:r>
            <a:r>
              <a:rPr lang="mn-MN" sz="1800" dirty="0">
                <a:solidFill>
                  <a:schemeClr val="tx1"/>
                </a:solidFill>
                <a:latin typeface="Arial" pitchFamily="34" charset="0"/>
                <a:cs typeface="Arial" pitchFamily="34" charset="0"/>
              </a:rPr>
              <a:t>холбогдох шийдвэр гарч тавьсан зорилтдоо бүрэн хүрсэн, үр дүн гарсан бол </a:t>
            </a:r>
            <a:r>
              <a:rPr lang="mn-MN" sz="1800" dirty="0">
                <a:solidFill>
                  <a:srgbClr val="FF0000"/>
                </a:solidFill>
                <a:latin typeface="Arial" pitchFamily="34" charset="0"/>
                <a:cs typeface="Arial" pitchFamily="34" charset="0"/>
              </a:rPr>
              <a:t>100 хувь </a:t>
            </a:r>
            <a:r>
              <a:rPr lang="mn-MN" sz="1800" dirty="0">
                <a:solidFill>
                  <a:srgbClr val="0070C0"/>
                </a:solidFill>
                <a:latin typeface="Arial" pitchFamily="34" charset="0"/>
                <a:cs typeface="Arial" pitchFamily="34" charset="0"/>
              </a:rPr>
              <a:t>(90-100 хүртэл хувь)</a:t>
            </a:r>
            <a:endParaRPr lang="en-US" sz="1800" dirty="0">
              <a:solidFill>
                <a:srgbClr val="0070C0"/>
              </a:solidFill>
              <a:latin typeface="Arial" pitchFamily="34" charset="0"/>
              <a:cs typeface="Arial" pitchFamily="34" charset="0"/>
            </a:endParaRPr>
          </a:p>
          <a:p>
            <a:pPr algn="just" fontAlgn="t"/>
            <a:r>
              <a:rPr lang="mn-MN" sz="1800" dirty="0">
                <a:solidFill>
                  <a:schemeClr val="tx1"/>
                </a:solidFill>
                <a:latin typeface="Arial" pitchFamily="34" charset="0"/>
                <a:cs typeface="Arial" pitchFamily="34" charset="0"/>
              </a:rPr>
              <a:t>7.3.2. </a:t>
            </a:r>
            <a:r>
              <a:rPr lang="mn-MN" sz="1800" b="1" dirty="0">
                <a:solidFill>
                  <a:schemeClr val="tx1"/>
                </a:solidFill>
                <a:latin typeface="Arial" pitchFamily="34" charset="0"/>
                <a:cs typeface="Arial" pitchFamily="34" charset="0"/>
              </a:rPr>
              <a:t>“хэрэгжих шатанд”</a:t>
            </a:r>
            <a:r>
              <a:rPr lang="mn-MN" sz="1800" dirty="0">
                <a:solidFill>
                  <a:schemeClr val="tx1"/>
                </a:solidFill>
                <a:latin typeface="Arial" pitchFamily="34" charset="0"/>
                <a:cs typeface="Arial" pitchFamily="34" charset="0"/>
              </a:rPr>
              <a:t>-тавьсан зорилтдоо бүрэн хүрээгүй боловч төсөв, хөрөнгө санхүүтэй холбоотой асуудлыг шийдвэрлэсэн, зохион байгуулалтын арга хэмжээ авсан, дээд шатны байгууллагад өргөн барьсан, холбогдох байгууллагын шийдвэр гарсан, гол үр дүн нь гарч байгаа бол </a:t>
            </a:r>
            <a:r>
              <a:rPr lang="mn-MN" sz="1800" dirty="0">
                <a:solidFill>
                  <a:srgbClr val="FF0000"/>
                </a:solidFill>
                <a:latin typeface="Arial" pitchFamily="34" charset="0"/>
                <a:cs typeface="Arial" pitchFamily="34" charset="0"/>
              </a:rPr>
              <a:t>70 хувь </a:t>
            </a:r>
            <a:r>
              <a:rPr lang="mn-MN" sz="1800" dirty="0">
                <a:solidFill>
                  <a:srgbClr val="0070C0"/>
                </a:solidFill>
                <a:latin typeface="Arial" pitchFamily="34" charset="0"/>
                <a:cs typeface="Arial" pitchFamily="34" charset="0"/>
              </a:rPr>
              <a:t>(50-89 хүртэл хувь</a:t>
            </a:r>
            <a:r>
              <a:rPr lang="mn-MN" sz="1800" dirty="0">
                <a:solidFill>
                  <a:schemeClr val="tx1"/>
                </a:solidFill>
                <a:latin typeface="Arial" pitchFamily="34" charset="0"/>
                <a:cs typeface="Arial" pitchFamily="34" charset="0"/>
              </a:rPr>
              <a:t>)</a:t>
            </a:r>
          </a:p>
          <a:p>
            <a:pPr algn="just" fontAlgn="t"/>
            <a:r>
              <a:rPr lang="mn-MN" sz="1800" b="1" u="sng" dirty="0">
                <a:solidFill>
                  <a:schemeClr val="tx1"/>
                </a:solidFill>
                <a:latin typeface="Arial" pitchFamily="34" charset="0"/>
                <a:cs typeface="Arial" pitchFamily="34" charset="0"/>
              </a:rPr>
              <a:t> </a:t>
            </a:r>
            <a:r>
              <a:rPr lang="mn-MN" sz="1800" dirty="0">
                <a:solidFill>
                  <a:schemeClr val="tx1"/>
                </a:solidFill>
                <a:latin typeface="Arial" pitchFamily="34" charset="0"/>
                <a:cs typeface="Arial" pitchFamily="34" charset="0"/>
              </a:rPr>
              <a:t>7.3.3. </a:t>
            </a:r>
            <a:r>
              <a:rPr lang="mn-MN" sz="1800" b="1" dirty="0">
                <a:solidFill>
                  <a:schemeClr val="tx1"/>
                </a:solidFill>
                <a:latin typeface="Arial" pitchFamily="34" charset="0"/>
                <a:cs typeface="Arial" pitchFamily="34" charset="0"/>
              </a:rPr>
              <a:t>“хэрэгжилт хангалтгүй”-</a:t>
            </a:r>
            <a:r>
              <a:rPr lang="mn-MN" sz="1800" dirty="0">
                <a:solidFill>
                  <a:schemeClr val="tx1"/>
                </a:solidFill>
                <a:latin typeface="Arial" pitchFamily="34" charset="0"/>
                <a:cs typeface="Arial" pitchFamily="34" charset="0"/>
              </a:rPr>
              <a:t>тухайн зорилтыг хэрэгжүүлэх бэлтгэл ажил хийгдэж дууссан боловч зохион байгуулалт, төсөв, хөрөнгөтэй холбоотой асуудал шийдвэрлэгдээгүй бол </a:t>
            </a:r>
            <a:r>
              <a:rPr lang="mn-MN" sz="1800" dirty="0">
                <a:solidFill>
                  <a:srgbClr val="FF0000"/>
                </a:solidFill>
                <a:latin typeface="Arial" pitchFamily="34" charset="0"/>
                <a:cs typeface="Arial" pitchFamily="34" charset="0"/>
              </a:rPr>
              <a:t>30 хувь </a:t>
            </a:r>
            <a:r>
              <a:rPr lang="mn-MN" sz="1800" dirty="0">
                <a:solidFill>
                  <a:srgbClr val="0070C0"/>
                </a:solidFill>
                <a:latin typeface="Arial" pitchFamily="34" charset="0"/>
                <a:cs typeface="Arial" pitchFamily="34" charset="0"/>
              </a:rPr>
              <a:t>(10-49 хүртэл хувь)</a:t>
            </a:r>
            <a:endParaRPr lang="en-US" sz="1800" dirty="0">
              <a:solidFill>
                <a:srgbClr val="0070C0"/>
              </a:solidFill>
              <a:latin typeface="Arial" pitchFamily="34" charset="0"/>
              <a:cs typeface="Arial" pitchFamily="34" charset="0"/>
            </a:endParaRPr>
          </a:p>
          <a:p>
            <a:pPr algn="just" fontAlgn="t"/>
            <a:r>
              <a:rPr lang="mn-MN" sz="1800" dirty="0">
                <a:solidFill>
                  <a:schemeClr val="tx1"/>
                </a:solidFill>
                <a:latin typeface="Arial" pitchFamily="34" charset="0"/>
                <a:cs typeface="Arial" pitchFamily="34" charset="0"/>
              </a:rPr>
              <a:t>7.3.4. </a:t>
            </a:r>
            <a:r>
              <a:rPr lang="mn-MN" sz="1800" b="1" dirty="0">
                <a:solidFill>
                  <a:schemeClr val="tx1"/>
                </a:solidFill>
                <a:latin typeface="Arial" pitchFamily="34" charset="0"/>
                <a:cs typeface="Arial" pitchFamily="34" charset="0"/>
              </a:rPr>
              <a:t>“хэрэгжээгүй”-</a:t>
            </a:r>
            <a:r>
              <a:rPr lang="mn-MN" sz="1800" dirty="0">
                <a:solidFill>
                  <a:schemeClr val="tx1"/>
                </a:solidFill>
                <a:latin typeface="Arial" pitchFamily="34" charset="0"/>
                <a:cs typeface="Arial" pitchFamily="34" charset="0"/>
              </a:rPr>
              <a:t>тухайн зорилтыг хэрэгжүүлэхэд шаардлагатай тооцоо, судалгаа, бэлтгэл ажил боловсруулалтын шатанд байгаа, хэрэгжүүлэх талаар ямар нэгэн ажил зохион байгуулаагүй бол </a:t>
            </a:r>
            <a:r>
              <a:rPr lang="mn-MN" sz="1800" dirty="0">
                <a:solidFill>
                  <a:srgbClr val="FF0000"/>
                </a:solidFill>
                <a:latin typeface="Arial" pitchFamily="34" charset="0"/>
                <a:cs typeface="Arial" pitchFamily="34" charset="0"/>
              </a:rPr>
              <a:t>0 хувь </a:t>
            </a:r>
            <a:r>
              <a:rPr lang="mn-MN" sz="1800" dirty="0">
                <a:solidFill>
                  <a:schemeClr val="tx1"/>
                </a:solidFill>
                <a:latin typeface="Arial" pitchFamily="34" charset="0"/>
                <a:cs typeface="Arial" pitchFamily="34" charset="0"/>
              </a:rPr>
              <a:t>(</a:t>
            </a:r>
            <a:r>
              <a:rPr lang="mn-MN" sz="1800" dirty="0">
                <a:solidFill>
                  <a:srgbClr val="0070C0"/>
                </a:solidFill>
                <a:latin typeface="Arial" pitchFamily="34" charset="0"/>
                <a:cs typeface="Arial" pitchFamily="34" charset="0"/>
              </a:rPr>
              <a:t>0-9 хүртэл хувь)</a:t>
            </a:r>
            <a:endParaRPr lang="en-US" sz="1800" dirty="0">
              <a:solidFill>
                <a:srgbClr val="0070C0"/>
              </a:solidFill>
              <a:latin typeface="Arial" pitchFamily="34" charset="0"/>
              <a:cs typeface="Arial" pitchFamily="34" charset="0"/>
            </a:endParaRPr>
          </a:p>
          <a:p>
            <a:pPr algn="just" fontAlgn="t"/>
            <a:r>
              <a:rPr lang="mn-MN" sz="1800" dirty="0">
                <a:solidFill>
                  <a:schemeClr val="tx1"/>
                </a:solidFill>
                <a:latin typeface="Arial" pitchFamily="34" charset="0"/>
                <a:cs typeface="Arial" pitchFamily="34" charset="0"/>
              </a:rPr>
              <a:t>7.3.5. </a:t>
            </a:r>
            <a:r>
              <a:rPr lang="mn-MN" sz="1800" b="1" dirty="0">
                <a:solidFill>
                  <a:schemeClr val="tx1"/>
                </a:solidFill>
                <a:latin typeface="Arial" pitchFamily="34" charset="0"/>
                <a:cs typeface="Arial" pitchFamily="34" charset="0"/>
              </a:rPr>
              <a:t>”хэрэгжилтийг тооцох хугацаа болоогүй”.</a:t>
            </a:r>
            <a:endParaRPr lang="en-US" sz="1800" b="1" dirty="0">
              <a:solidFill>
                <a:schemeClr val="tx1"/>
              </a:solidFill>
              <a:latin typeface="Arial" pitchFamily="34" charset="0"/>
              <a:cs typeface="Arial" pitchFamily="34" charset="0"/>
            </a:endParaRPr>
          </a:p>
          <a:p>
            <a:pPr marL="285750" marR="75565" algn="just" fontAlgn="t">
              <a:lnSpc>
                <a:spcPct val="115000"/>
              </a:lnSpc>
              <a:spcBef>
                <a:spcPts val="0"/>
              </a:spcBef>
            </a:pPr>
            <a:endParaRPr lang="en-US" sz="1800" dirty="0">
              <a:solidFill>
                <a:schemeClr val="tx1"/>
              </a:solidFill>
              <a:latin typeface="Times New Roman" panose="02020603050405020304" pitchFamily="18" charset="0"/>
              <a:ea typeface="Times New Roman" panose="02020603050405020304" pitchFamily="18" charset="0"/>
            </a:endParaRPr>
          </a:p>
        </p:txBody>
      </p:sp>
      <p:pic>
        <p:nvPicPr>
          <p:cNvPr id="4" name="Picture 3" descr="C:\Users\Home\Desktop\Bayantal LOGO.jpg"/>
          <p:cNvPicPr>
            <a:picLocks noChangeAspect="1" noChangeArrowheads="1"/>
          </p:cNvPicPr>
          <p:nvPr/>
        </p:nvPicPr>
        <p:blipFill>
          <a:blip r:embed="rId2" cstate="print"/>
          <a:srcRect/>
          <a:stretch>
            <a:fillRect/>
          </a:stretch>
        </p:blipFill>
        <p:spPr bwMode="auto">
          <a:xfrm>
            <a:off x="285720" y="214290"/>
            <a:ext cx="1052101" cy="1071570"/>
          </a:xfrm>
          <a:prstGeom prst="rect">
            <a:avLst/>
          </a:prstGeom>
          <a:ln>
            <a:noFill/>
          </a:ln>
          <a:effectLst>
            <a:outerShdw blurRad="292100" dist="139700" dir="2700000" algn="tl" rotWithShape="0">
              <a:srgbClr val="333333">
                <a:alpha val="65000"/>
              </a:srgbClr>
            </a:outerShdw>
          </a:effectLst>
        </p:spPr>
      </p:pic>
      <p:sp>
        <p:nvSpPr>
          <p:cNvPr id="6" name="Rectangle 5"/>
          <p:cNvSpPr/>
          <p:nvPr/>
        </p:nvSpPr>
        <p:spPr>
          <a:xfrm>
            <a:off x="437728" y="3212976"/>
            <a:ext cx="8712968" cy="707886"/>
          </a:xfrm>
          <a:prstGeom prst="rect">
            <a:avLst/>
          </a:prstGeom>
        </p:spPr>
        <p:txBody>
          <a:bodyPr wrap="square">
            <a:spAutoFit/>
          </a:bodyPr>
          <a:lstStyle/>
          <a:p>
            <a:pPr algn="just"/>
            <a:endParaRPr lang="mn-MN" sz="2000" dirty="0" smtClean="0"/>
          </a:p>
          <a:p>
            <a:pPr algn="just"/>
            <a:endParaRPr lang="mn-MN" sz="2000" dirty="0"/>
          </a:p>
        </p:txBody>
      </p:sp>
    </p:spTree>
    <p:extLst>
      <p:ext uri="{BB962C8B-B14F-4D97-AF65-F5344CB8AC3E}">
        <p14:creationId xmlns:p14="http://schemas.microsoft.com/office/powerpoint/2010/main" val="1741788863"/>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7504" y="404664"/>
            <a:ext cx="8856984" cy="1584176"/>
          </a:xfrm>
        </p:spPr>
        <p:txBody>
          <a:bodyPr/>
          <a:lstStyle/>
          <a:p>
            <a:pPr algn="ctr"/>
            <a:r>
              <a:rPr lang="mn-MN" dirty="0" smtClean="0">
                <a:solidFill>
                  <a:schemeClr val="tx1"/>
                </a:solidFill>
                <a:effectLst/>
                <a:latin typeface="Times New Roman" pitchFamily="18" charset="0"/>
                <a:cs typeface="Times New Roman" pitchFamily="18" charset="0"/>
              </a:rPr>
              <a:t>АНХААРАЛ ХАНДУУЛСАНД БАЯРЛАЛАА</a:t>
            </a:r>
            <a:endParaRPr lang="en-US" dirty="0">
              <a:solidFill>
                <a:schemeClr val="tx1"/>
              </a:solidFill>
              <a:effectLst/>
              <a:latin typeface="Times New Roman" pitchFamily="18" charset="0"/>
              <a:cs typeface="Times New Roman" pitchFamily="18" charset="0"/>
            </a:endParaRPr>
          </a:p>
        </p:txBody>
      </p:sp>
      <p:pic>
        <p:nvPicPr>
          <p:cNvPr id="5" name="Picture 4" descr="C:\Users\User\Documents\f2ca773fb0fd527c4a8ae444e206a6c1.jpg"/>
          <p:cNvPicPr>
            <a:picLocks noGrp="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060848"/>
            <a:ext cx="4912711" cy="30861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2890</TotalTime>
  <Words>708</Words>
  <Application>Microsoft Office PowerPoint</Application>
  <PresentationFormat>On-screen Show (4:3)</PresentationFormat>
  <Paragraphs>62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БОДЛОГЫН БИЧИГ БАРИМТЫГ БОЛОВСРУУЛАХ,  ЦААШИД АНХААРАХ АСУУДАЛ 2019.04.15  ДАХМЭРГЭЖИЛТЭН  С.ЭНХЦЭЦЭГ </vt:lpstr>
      <vt:lpstr>    Тайлангийн бүрдэл, тавигдах шаардлага </vt:lpstr>
      <vt:lpstr> Тайлангийн бүрдэл, тавигдах шаардлага </vt:lpstr>
      <vt:lpstr>Тайлангийн бүрдэл, тавигдах шаардлага </vt:lpstr>
      <vt:lpstr>Цаашид анхаарах асуудлууд:</vt:lpstr>
      <vt:lpstr>7.2. Хяналт-шинжилгээ, үнэлгээний арга зүй:</vt:lpstr>
      <vt:lpstr>7.3. Хууль тогтоомж, тогтоол шийдвэрийн зүйл, заалтын хэрэгжилтийн үнэлгээг дараах аргачлалаар тооцно:</vt:lpstr>
      <vt:lpstr>АНХААРАЛ ХАНДУУЛСАНД БАЯРЛАЛАА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Dotood-ajiltan</cp:lastModifiedBy>
  <cp:revision>492</cp:revision>
  <cp:lastPrinted>2019-03-04T01:09:34Z</cp:lastPrinted>
  <dcterms:created xsi:type="dcterms:W3CDTF">2017-08-20T20:49:05Z</dcterms:created>
  <dcterms:modified xsi:type="dcterms:W3CDTF">2019-04-14T03:02:17Z</dcterms:modified>
</cp:coreProperties>
</file>