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7" r:id="rId2"/>
    <p:sldId id="258" r:id="rId3"/>
    <p:sldId id="276" r:id="rId4"/>
    <p:sldId id="263" r:id="rId5"/>
    <p:sldId id="260" r:id="rId6"/>
    <p:sldId id="261" r:id="rId7"/>
    <p:sldId id="259" r:id="rId8"/>
    <p:sldId id="267" r:id="rId9"/>
    <p:sldId id="266" r:id="rId10"/>
    <p:sldId id="264" r:id="rId11"/>
    <p:sldId id="262" r:id="rId12"/>
    <p:sldId id="265" r:id="rId13"/>
    <p:sldId id="268" r:id="rId14"/>
    <p:sldId id="277" r:id="rId15"/>
    <p:sldId id="269" r:id="rId16"/>
    <p:sldId id="272" r:id="rId17"/>
    <p:sldId id="273" r:id="rId18"/>
    <p:sldId id="274" r:id="rId19"/>
    <p:sldId id="275" r:id="rId20"/>
    <p:sldId id="270" r:id="rId21"/>
    <p:sldId id="271" r:id="rId22"/>
    <p:sldId id="278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7282D-81FA-4687-9F16-49CD34BA12BB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EE7FB-A318-4043-A8E7-7B1EEB6C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2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5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8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8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0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9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520A-C29C-4BB6-98A1-FD875B76779E}" type="datetimeFigureOut">
              <a:rPr lang="en-US" smtClean="0"/>
              <a:t>2019-03-29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2E7E-00C6-47C1-9862-92E6756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2650" y="2379517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АРХИДАЛТЫН ЭСРЭГ ХАМТДАА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4444" y="616181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16" y="1490662"/>
            <a:ext cx="6969702" cy="52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51" y="1553007"/>
            <a:ext cx="7873711" cy="48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8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06" y="1459489"/>
            <a:ext cx="6845012" cy="513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4" y="1553008"/>
            <a:ext cx="6502111" cy="48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664" y="311727"/>
            <a:ext cx="83023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000" dirty="0">
                <a:solidFill>
                  <a:schemeClr val="accent2"/>
                </a:solidFill>
              </a:rPr>
              <a:t>СОГТУУ ХҮМҮҮСИЙН </a:t>
            </a:r>
            <a:endParaRPr lang="en-US" sz="4000" dirty="0" smtClean="0">
              <a:solidFill>
                <a:schemeClr val="accent2"/>
              </a:solidFill>
            </a:endParaRPr>
          </a:p>
          <a:p>
            <a:pPr algn="just"/>
            <a:r>
              <a:rPr lang="en-US" sz="4000" dirty="0">
                <a:solidFill>
                  <a:schemeClr val="accent2"/>
                </a:solidFill>
              </a:rPr>
              <a:t>-</a:t>
            </a:r>
            <a:r>
              <a:rPr lang="mn-MN" sz="4000" dirty="0" smtClean="0">
                <a:solidFill>
                  <a:schemeClr val="accent2"/>
                </a:solidFill>
              </a:rPr>
              <a:t>40</a:t>
            </a:r>
            <a:r>
              <a:rPr lang="mn-MN" sz="4000" dirty="0">
                <a:solidFill>
                  <a:schemeClr val="accent2"/>
                </a:solidFill>
              </a:rPr>
              <a:t>% НЬ АВТОМАШИНЫ ОСЛООР НАС БАРДАГ</a:t>
            </a:r>
          </a:p>
          <a:p>
            <a:pPr algn="just"/>
            <a:r>
              <a:rPr lang="en-US" sz="4000" dirty="0" smtClean="0">
                <a:solidFill>
                  <a:schemeClr val="accent2"/>
                </a:solidFill>
              </a:rPr>
              <a:t>-</a:t>
            </a:r>
            <a:r>
              <a:rPr lang="mn-MN" sz="4000" dirty="0" smtClean="0">
                <a:solidFill>
                  <a:schemeClr val="accent2"/>
                </a:solidFill>
              </a:rPr>
              <a:t> </a:t>
            </a:r>
            <a:r>
              <a:rPr lang="mn-MN" sz="4000" dirty="0">
                <a:solidFill>
                  <a:schemeClr val="accent2"/>
                </a:solidFill>
              </a:rPr>
              <a:t>50% нь гэмт хэрэгтэн болдог</a:t>
            </a:r>
          </a:p>
          <a:p>
            <a:pPr algn="just"/>
            <a:r>
              <a:rPr lang="en-US" sz="4000" dirty="0" smtClean="0">
                <a:solidFill>
                  <a:schemeClr val="accent2"/>
                </a:solidFill>
              </a:rPr>
              <a:t>-</a:t>
            </a:r>
            <a:r>
              <a:rPr lang="mn-MN" sz="4000" dirty="0" smtClean="0">
                <a:solidFill>
                  <a:schemeClr val="accent2"/>
                </a:solidFill>
              </a:rPr>
              <a:t>25</a:t>
            </a:r>
            <a:r>
              <a:rPr lang="mn-MN" sz="4000" dirty="0">
                <a:solidFill>
                  <a:schemeClr val="accent2"/>
                </a:solidFill>
              </a:rPr>
              <a:t>% нь хүнд өвчинтэй болж хөдөлмөрийн чадвараа алддаг</a:t>
            </a:r>
          </a:p>
          <a:p>
            <a:pPr algn="just"/>
            <a:r>
              <a:rPr lang="en-US" sz="4000" dirty="0">
                <a:solidFill>
                  <a:schemeClr val="accent2"/>
                </a:solidFill>
              </a:rPr>
              <a:t>-</a:t>
            </a:r>
            <a:r>
              <a:rPr lang="mn-MN" sz="4000" dirty="0" smtClean="0">
                <a:solidFill>
                  <a:schemeClr val="accent2"/>
                </a:solidFill>
              </a:rPr>
              <a:t> Сэтгэл </a:t>
            </a:r>
            <a:r>
              <a:rPr lang="mn-MN" sz="4000" dirty="0">
                <a:solidFill>
                  <a:schemeClr val="accent2"/>
                </a:solidFill>
              </a:rPr>
              <a:t>гутрал Ой тогтоолт муудах Амиа хорлолт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0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35" y="1258598"/>
            <a:ext cx="6811674" cy="5445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3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4563" y="914400"/>
            <a:ext cx="97882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800" dirty="0">
                <a:solidFill>
                  <a:schemeClr val="accent2"/>
                </a:solidFill>
              </a:rPr>
              <a:t>Нэг удаагийн стандарт уулт</a:t>
            </a:r>
          </a:p>
          <a:p>
            <a:pPr algn="ctr"/>
            <a:r>
              <a:rPr lang="mn-MN" sz="2800" dirty="0">
                <a:solidFill>
                  <a:schemeClr val="accent2"/>
                </a:solidFill>
              </a:rPr>
              <a:t>/Тохируулах </a:t>
            </a:r>
            <a:r>
              <a:rPr lang="mn-MN" sz="2800" dirty="0" smtClean="0">
                <a:solidFill>
                  <a:schemeClr val="accent2"/>
                </a:solidFill>
              </a:rPr>
              <a:t>хэрэглэх хэмжээ/</a:t>
            </a:r>
            <a:endParaRPr lang="mn-MN" sz="2800" dirty="0">
              <a:solidFill>
                <a:schemeClr val="accent2"/>
              </a:solidFill>
            </a:endParaRPr>
          </a:p>
          <a:p>
            <a:endParaRPr lang="mn-MN" sz="2800" dirty="0">
              <a:solidFill>
                <a:schemeClr val="accent2"/>
              </a:solidFill>
            </a:endParaRPr>
          </a:p>
          <a:p>
            <a:endParaRPr lang="mn-MN" dirty="0"/>
          </a:p>
          <a:p>
            <a:r>
              <a:rPr lang="mn-MN" dirty="0"/>
              <a:t>• </a:t>
            </a:r>
            <a:r>
              <a:rPr lang="mn-MN" sz="2800" dirty="0">
                <a:solidFill>
                  <a:srgbClr val="FF0000"/>
                </a:solidFill>
              </a:rPr>
              <a:t>Шар айраг - 250мл</a:t>
            </a:r>
          </a:p>
          <a:p>
            <a:endParaRPr lang="mn-MN" sz="2800" dirty="0">
              <a:solidFill>
                <a:srgbClr val="FF0000"/>
              </a:solidFill>
            </a:endParaRPr>
          </a:p>
          <a:p>
            <a:r>
              <a:rPr lang="mn-MN" sz="2800" dirty="0">
                <a:solidFill>
                  <a:srgbClr val="FF0000"/>
                </a:solidFill>
              </a:rPr>
              <a:t>• Цагаан архи - 25мл</a:t>
            </a:r>
          </a:p>
          <a:p>
            <a:endParaRPr lang="mn-MN" sz="2800" dirty="0">
              <a:solidFill>
                <a:srgbClr val="FF0000"/>
              </a:solidFill>
            </a:endParaRPr>
          </a:p>
          <a:p>
            <a:r>
              <a:rPr lang="mn-MN" sz="2800" dirty="0">
                <a:solidFill>
                  <a:srgbClr val="FF0000"/>
                </a:solidFill>
              </a:rPr>
              <a:t>• Дарс - 100мл</a:t>
            </a:r>
          </a:p>
          <a:p>
            <a:endParaRPr lang="mn-MN" sz="2800" dirty="0">
              <a:solidFill>
                <a:srgbClr val="FF0000"/>
              </a:solidFill>
            </a:endParaRPr>
          </a:p>
          <a:p>
            <a:r>
              <a:rPr lang="mn-MN" sz="2800" dirty="0">
                <a:solidFill>
                  <a:srgbClr val="FF0000"/>
                </a:solidFill>
              </a:rPr>
              <a:t>• Эдгээр тус бүрт 10гр цэвэр этилийн спирт агуулагдана.</a:t>
            </a:r>
          </a:p>
        </p:txBody>
      </p:sp>
    </p:spTree>
    <p:extLst>
      <p:ext uri="{BB962C8B-B14F-4D97-AF65-F5344CB8AC3E}">
        <p14:creationId xmlns:p14="http://schemas.microsoft.com/office/powerpoint/2010/main" val="398759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810" y="1454728"/>
            <a:ext cx="103181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dirty="0">
                <a:solidFill>
                  <a:schemeClr val="accent5"/>
                </a:solidFill>
              </a:rPr>
              <a:t>Архинд донтох өвчин гэж юу вэ?</a:t>
            </a:r>
          </a:p>
          <a:p>
            <a:endParaRPr lang="mn-MN" sz="2800" dirty="0">
              <a:solidFill>
                <a:schemeClr val="accent5"/>
              </a:solidFill>
            </a:endParaRPr>
          </a:p>
          <a:p>
            <a:pPr algn="just"/>
            <a:r>
              <a:rPr lang="mn-MN" sz="3600" dirty="0" smtClean="0">
                <a:solidFill>
                  <a:schemeClr val="accent5"/>
                </a:solidFill>
              </a:rPr>
              <a:t>	Архины </a:t>
            </a:r>
            <a:r>
              <a:rPr lang="mn-MN" sz="3600" dirty="0">
                <a:solidFill>
                  <a:schemeClr val="accent5"/>
                </a:solidFill>
              </a:rPr>
              <a:t>төрлийн ундаа /архи, пиво, вино, цагаан архи/ нь хүний сэтгэцийг мансууруулах үйлчилгээтэй улмаар хүнийг донтуулдаг бүтээгдэхүүн юм. Архийг эмх замбараагүй, удаан хугацаагаар хэрэглэсэн хүн архины хараат байдалд орох бөгөөд үүнийг архинд донтох эмгэг гэж нэрлэдэг.</a:t>
            </a: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43764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181" y="550717"/>
            <a:ext cx="108896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800" dirty="0">
                <a:solidFill>
                  <a:schemeClr val="accent5"/>
                </a:solidFill>
              </a:rPr>
              <a:t>Тодорхой шинж тэмдгүүд байдаг уу? </a:t>
            </a:r>
          </a:p>
          <a:p>
            <a:pPr algn="just"/>
            <a:endParaRPr lang="mn-MN" sz="2800" dirty="0">
              <a:solidFill>
                <a:schemeClr val="accent5"/>
              </a:solidFill>
            </a:endParaRPr>
          </a:p>
          <a:p>
            <a:pPr algn="just"/>
            <a:r>
              <a:rPr lang="mn-MN" sz="2800" dirty="0" smtClean="0">
                <a:solidFill>
                  <a:schemeClr val="accent5"/>
                </a:solidFill>
              </a:rPr>
              <a:t>	Архинд </a:t>
            </a:r>
            <a:r>
              <a:rPr lang="mn-MN" sz="2800" dirty="0">
                <a:solidFill>
                  <a:schemeClr val="accent5"/>
                </a:solidFill>
              </a:rPr>
              <a:t>донтох өвчнийг </a:t>
            </a:r>
            <a:r>
              <a:rPr lang="mn-MN" sz="2800" dirty="0">
                <a:solidFill>
                  <a:srgbClr val="FF0000"/>
                </a:solidFill>
              </a:rPr>
              <a:t>эхэн үе, дунд үе, төгсгөлийн үе </a:t>
            </a:r>
            <a:r>
              <a:rPr lang="mn-MN" sz="2800" dirty="0">
                <a:solidFill>
                  <a:schemeClr val="accent5"/>
                </a:solidFill>
              </a:rPr>
              <a:t>гэж хуваана. Шарталт гэдэг нь архины төрлийн согтууруулах ундааг олон жилээр хэтрүүлэн хэрэглэсэн хүмүүс тухайн бодисыг их хэмжээгээр хэрэглэх үед 24-72 цагийн дараа бие махбодид нь янз бүрийн таагүй байдал илэрч эхлэхийг хэлнэ. Эрт үедээ байгаа хүмүүс ямар нэг шалтаг, шалтгаанаар архинд татагддаг.</a:t>
            </a:r>
          </a:p>
          <a:p>
            <a:pPr algn="just"/>
            <a:endParaRPr lang="mn-MN" sz="2800" dirty="0">
              <a:solidFill>
                <a:schemeClr val="accent5"/>
              </a:solidFill>
            </a:endParaRPr>
          </a:p>
          <a:p>
            <a:pPr algn="just"/>
            <a:r>
              <a:rPr lang="mn-MN" sz="2800" dirty="0" smtClean="0">
                <a:solidFill>
                  <a:schemeClr val="accent5"/>
                </a:solidFill>
              </a:rPr>
              <a:t>	Өвчний </a:t>
            </a:r>
            <a:r>
              <a:rPr lang="mn-MN" sz="2800" dirty="0">
                <a:solidFill>
                  <a:schemeClr val="accent5"/>
                </a:solidFill>
              </a:rPr>
              <a:t>дунд үе хүртэл тухайн хүний гэмшил, татгалзах хүслээс шалтгаалан тодорхой хугацаанд хүртэл архи уухгүй байх чадвар нь хадгалагддаг. Энэ чадвар нь буурсаар тодорхой хугацаанд уудаггүй байсан хүн 2-3 сар, сүүлдээ бүр гурав хоног ч архигүй байж чадахгүйд хүртлээ энэ өвчин даамжирдаг.</a:t>
            </a:r>
          </a:p>
        </p:txBody>
      </p:sp>
    </p:spTree>
    <p:extLst>
      <p:ext uri="{BB962C8B-B14F-4D97-AF65-F5344CB8AC3E}">
        <p14:creationId xmlns:p14="http://schemas.microsoft.com/office/powerpoint/2010/main" val="244233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055" y="571500"/>
            <a:ext cx="1099358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800" dirty="0">
                <a:solidFill>
                  <a:schemeClr val="accent5"/>
                </a:solidFill>
              </a:rPr>
              <a:t>Архины хамааралтай эсэхээ өөрөө оношилж болох уу?</a:t>
            </a:r>
          </a:p>
          <a:p>
            <a:pPr algn="just"/>
            <a:endParaRPr lang="mn-MN" sz="2800" dirty="0">
              <a:solidFill>
                <a:schemeClr val="accent5"/>
              </a:solidFill>
            </a:endParaRPr>
          </a:p>
          <a:p>
            <a:pPr algn="just"/>
            <a:r>
              <a:rPr lang="mn-MN" sz="2800" dirty="0">
                <a:solidFill>
                  <a:schemeClr val="accent5"/>
                </a:solidFill>
              </a:rPr>
              <a:t>Үүнийг мэдэхийн тулд дараахи сорилын асуултад хариулна уу.</a:t>
            </a:r>
          </a:p>
          <a:p>
            <a:pPr algn="just"/>
            <a:endParaRPr lang="mn-MN" sz="2800" dirty="0">
              <a:solidFill>
                <a:schemeClr val="accent5"/>
              </a:solidFill>
            </a:endParaRPr>
          </a:p>
          <a:p>
            <a:pPr algn="just"/>
            <a:r>
              <a:rPr lang="mn-MN" sz="2800" dirty="0">
                <a:solidFill>
                  <a:schemeClr val="accent5"/>
                </a:solidFill>
              </a:rPr>
              <a:t>   </a:t>
            </a:r>
            <a:r>
              <a:rPr lang="mn-MN" sz="2800" dirty="0" smtClean="0">
                <a:solidFill>
                  <a:schemeClr val="accent5"/>
                </a:solidFill>
              </a:rPr>
              <a:t>1. </a:t>
            </a:r>
            <a:r>
              <a:rPr lang="mn-MN" sz="2800" dirty="0">
                <a:solidFill>
                  <a:schemeClr val="accent5"/>
                </a:solidFill>
              </a:rPr>
              <a:t>Танд архи уухаа больё гэсэн сэтгэгдэл хэзээ нэгэн цагт төрж байсан уу ?</a:t>
            </a:r>
          </a:p>
          <a:p>
            <a:pPr algn="just"/>
            <a:r>
              <a:rPr lang="mn-MN" sz="2800" dirty="0">
                <a:solidFill>
                  <a:schemeClr val="accent5"/>
                </a:solidFill>
              </a:rPr>
              <a:t>    </a:t>
            </a:r>
            <a:r>
              <a:rPr lang="mn-MN" sz="2800" dirty="0" smtClean="0">
                <a:solidFill>
                  <a:schemeClr val="accent5"/>
                </a:solidFill>
              </a:rPr>
              <a:t>2.Эргэн </a:t>
            </a:r>
            <a:r>
              <a:rPr lang="mn-MN" sz="2800" dirty="0">
                <a:solidFill>
                  <a:schemeClr val="accent5"/>
                </a:solidFill>
              </a:rPr>
              <a:t>тойрны чинь хүмүүс таныг шүүмжлэхэд харамсах сэтгэгдэл төрж байсан уу ?</a:t>
            </a:r>
          </a:p>
          <a:p>
            <a:pPr algn="just"/>
            <a:r>
              <a:rPr lang="mn-MN" sz="2800" dirty="0">
                <a:solidFill>
                  <a:schemeClr val="accent5"/>
                </a:solidFill>
              </a:rPr>
              <a:t>   </a:t>
            </a:r>
            <a:r>
              <a:rPr lang="mn-MN" sz="2800" dirty="0" smtClean="0">
                <a:solidFill>
                  <a:schemeClr val="accent5"/>
                </a:solidFill>
              </a:rPr>
              <a:t>3. </a:t>
            </a:r>
            <a:r>
              <a:rPr lang="mn-MN" sz="2800" dirty="0">
                <a:solidFill>
                  <a:schemeClr val="accent5"/>
                </a:solidFill>
              </a:rPr>
              <a:t>Архидаж байгаагаа буруутгах сэтгэгдэл танд төрж байсан уу ?</a:t>
            </a:r>
          </a:p>
          <a:p>
            <a:pPr algn="just"/>
            <a:r>
              <a:rPr lang="mn-MN" sz="2800" dirty="0">
                <a:solidFill>
                  <a:schemeClr val="accent5"/>
                </a:solidFill>
              </a:rPr>
              <a:t>   </a:t>
            </a:r>
            <a:r>
              <a:rPr lang="mn-MN" sz="2800" dirty="0" smtClean="0">
                <a:solidFill>
                  <a:schemeClr val="accent5"/>
                </a:solidFill>
              </a:rPr>
              <a:t>4. </a:t>
            </a:r>
            <a:r>
              <a:rPr lang="mn-MN" sz="2800" dirty="0">
                <a:solidFill>
                  <a:schemeClr val="accent5"/>
                </a:solidFill>
              </a:rPr>
              <a:t>Шараа тайлах нэрээр та өглөө нь архи ууж байсан уу ?</a:t>
            </a:r>
          </a:p>
          <a:p>
            <a:pPr algn="just"/>
            <a:endParaRPr lang="mn-MN" sz="2800" dirty="0">
              <a:solidFill>
                <a:schemeClr val="accent5"/>
              </a:solidFill>
            </a:endParaRPr>
          </a:p>
          <a:p>
            <a:pPr algn="just"/>
            <a:r>
              <a:rPr lang="mn-MN" sz="2800" dirty="0">
                <a:solidFill>
                  <a:schemeClr val="accent5"/>
                </a:solidFill>
              </a:rPr>
              <a:t>Хэрэв та дээрхи сорилын 4 асуултын 2–т нь “Тийм” гэж хариулсан бол мэргэжлийн сэтгэцийн эмчээс зөвлөгөө аваарай.</a:t>
            </a: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45601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82" y="1542616"/>
            <a:ext cx="7980218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88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7237" y="1634571"/>
            <a:ext cx="80841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11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дүгээр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зүйл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Албадан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эрүүлжүүлэх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11.1.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Согтууруулах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ундаа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хэтрүүлэн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хэрэглэсэн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этгээдийг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албадан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эрүүлжүүлэх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ажиллагааг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хуулиар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зохицуулна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 12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дугаар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зүйл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Эмчилгээ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12.1.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Архинд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донтох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өвчтэй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болсон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этгээд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өөрийн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санаачилгаар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эмнэлгийн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байгууллагад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хандаж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дурын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үндсэн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дээр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эмчлүүлэх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хүсэлт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гаргасан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тохиолдолд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түүнд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ердийн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журмаар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эмчилгээ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үйлчилгээ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үзүүлнэ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12.2.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Архинд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донтох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өвчтэй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нь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эмнэлгийн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байгууллагын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дүгнэлтээр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тогтоогдсон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боловч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дураар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эмчлүүлэхээс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зайлсхийсэн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этгээдийг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шүүхийн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шийдвэрээр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албадан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эмчлэхтэй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холбогдсон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харилцааг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Согтуурах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мансуурах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донтой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өвчтэй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хүмүүсийг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захиргааны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журмаар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албадан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эмчлэх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албадан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хөдөлмөр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хийлгэх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тухай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хуулиар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зохицуулна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3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8909" y="2804775"/>
            <a:ext cx="7987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16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дугаар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зүйл.Хууль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зөрчигчид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хүлээлгэх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хариуцлага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16.1.Энэ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хуулийг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зөрчсөн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албан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тушаалтны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үйлдэл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нь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гэмт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хэргийн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шинжгүй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бол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Төрийн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албаны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тухай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хуульд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заасан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хариуцлага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хүлээлгэнэ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16.2.Энэ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хуулийг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зөрчсөн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хүн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хуулийн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этгээдэд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Эрүүгийн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хууль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эсхүл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Зөрчлийн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тухай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хуульд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заасан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хариуцлага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хүлээлгэнэ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2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0555"/>
            <a:ext cx="84582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solidFill>
                  <a:srgbClr val="FF0000"/>
                </a:solidFill>
              </a:rPr>
              <a:t>АНХААРАХ ЗҮЙЛ</a:t>
            </a:r>
          </a:p>
          <a:p>
            <a:pPr algn="just"/>
            <a:r>
              <a:rPr lang="mn-MN" sz="2400" dirty="0" smtClean="0"/>
              <a:t>	</a:t>
            </a:r>
            <a:r>
              <a:rPr lang="mn-MN" sz="2800" dirty="0" smtClean="0"/>
              <a:t>1.Зочноо </a:t>
            </a:r>
            <a:r>
              <a:rPr lang="mn-MN" sz="2800" dirty="0"/>
              <a:t>заавал согтууруулах ундаагаар дайлж, архи дарсаар шахдаг гаж зуршлаас салцгаая. </a:t>
            </a:r>
            <a:endParaRPr lang="mn-MN" sz="2800" dirty="0" smtClean="0"/>
          </a:p>
          <a:p>
            <a:pPr algn="just"/>
            <a:r>
              <a:rPr lang="mn-MN" sz="2800" dirty="0"/>
              <a:t> </a:t>
            </a:r>
            <a:r>
              <a:rPr lang="mn-MN" sz="2800" dirty="0" smtClean="0"/>
              <a:t> 	2.Гэр </a:t>
            </a:r>
            <a:r>
              <a:rPr lang="mn-MN" sz="2800" dirty="0"/>
              <a:t>бүлийн нандин холбоог таслагч архи согтууруулах ундааг хэрэглэхгүй байхыг үр хүүхэддээ зааж, зөвлөж </a:t>
            </a:r>
            <a:r>
              <a:rPr lang="mn-MN" sz="2800" dirty="0" smtClean="0"/>
              <a:t>өгөх</a:t>
            </a:r>
          </a:p>
          <a:p>
            <a:pPr algn="just"/>
            <a:r>
              <a:rPr lang="mn-MN" sz="2800" dirty="0"/>
              <a:t>	</a:t>
            </a:r>
            <a:r>
              <a:rPr lang="mn-MN" sz="2800" dirty="0" smtClean="0"/>
              <a:t> </a:t>
            </a:r>
            <a:r>
              <a:rPr lang="mn-MN" sz="2800" dirty="0"/>
              <a:t>3. Хэвлэл мэдээллийн байгуууллага архи согтууруулах ундааг сурталчилахгүй байх </a:t>
            </a:r>
            <a:endParaRPr lang="mn-MN" sz="2800" dirty="0" smtClean="0"/>
          </a:p>
          <a:p>
            <a:pPr algn="just"/>
            <a:r>
              <a:rPr lang="mn-MN" sz="2800" dirty="0"/>
              <a:t>	</a:t>
            </a:r>
            <a:r>
              <a:rPr lang="mn-MN" sz="2800" dirty="0" smtClean="0"/>
              <a:t>4</a:t>
            </a:r>
            <a:r>
              <a:rPr lang="mn-MN" sz="2800" dirty="0"/>
              <a:t>. Архидан согтуурахтай тэмцэх асуудалтай холбогдож гарсан төрийн хууль, захирамж, тушаал шийдвэрийг иргэн бүр, төр, төрийн бус, аж ахуйн нэгж байгууллагууд хариуцлагатай </a:t>
            </a:r>
            <a:r>
              <a:rPr lang="mn-MN" sz="2800" dirty="0" smtClean="0"/>
              <a:t>биелүүлцгээе.</a:t>
            </a:r>
          </a:p>
          <a:p>
            <a:pPr algn="just"/>
            <a:r>
              <a:rPr lang="mn-MN" sz="2800" dirty="0"/>
              <a:t>	</a:t>
            </a:r>
            <a:r>
              <a:rPr lang="mn-MN" sz="2800" dirty="0" smtClean="0"/>
              <a:t> </a:t>
            </a:r>
            <a:r>
              <a:rPr lang="mn-MN" sz="2800" dirty="0"/>
              <a:t>5. Архинд толгойгоо мэдүүлж, цаашлаад нийгэмд хор хохирол учруулах аюулыг сөрж зогсох зориг тэвчээр, хориг цээрийн ухамсарт цоожийг хүн бүр оюун санаандаа баттай суулгацгаая.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96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191" y="613064"/>
            <a:ext cx="111910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	</a:t>
            </a:r>
            <a:r>
              <a:rPr lang="mn-MN" sz="3600" dirty="0" smtClean="0"/>
              <a:t>Архи </a:t>
            </a:r>
            <a:r>
              <a:rPr lang="mn-MN" sz="3600" dirty="0"/>
              <a:t>нь мэдрэлийн системд нөлөөлж, тархины үйл ажиллагааг бууруулдаг дарангуйлах үйлчилгээтэй бодис юм. • 20% нь ходоодны салст бүрхэвчээр шимэгдэж цусанд ордог. Үлдсэн хэсэг нь нарийн гэдсээр дамжин цус руу ордог ба цусаар дамжиж тархины үйл ажиллагаанд нөлөөлж, бие махбодийг хянах, удирдах чадварыг бууруулдаг.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977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4" y="1417925"/>
            <a:ext cx="6699539" cy="50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183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8" y="2072986"/>
            <a:ext cx="4334206" cy="3579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8" y="2072986"/>
            <a:ext cx="4111336" cy="35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4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69" y="1410566"/>
            <a:ext cx="7637318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0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485884"/>
            <a:ext cx="8925790" cy="53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4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2" y="2608118"/>
            <a:ext cx="44323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2265218"/>
            <a:ext cx="43243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242</Words>
  <Application>Microsoft Office PowerPoint</Application>
  <PresentationFormat>Custom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Hishigee</dc:creator>
  <cp:lastModifiedBy>BichigHereg</cp:lastModifiedBy>
  <cp:revision>10</cp:revision>
  <cp:lastPrinted>2019-03-29T08:26:04Z</cp:lastPrinted>
  <dcterms:created xsi:type="dcterms:W3CDTF">2017-11-14T19:05:43Z</dcterms:created>
  <dcterms:modified xsi:type="dcterms:W3CDTF">2019-03-29T08:31:38Z</dcterms:modified>
</cp:coreProperties>
</file>