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sldIdLst>
    <p:sldId id="256" r:id="rId2"/>
    <p:sldId id="259" r:id="rId3"/>
    <p:sldId id="258"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p:scale>
          <a:sx n="63" d="100"/>
          <a:sy n="63" d="100"/>
        </p:scale>
        <p:origin x="-72"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1778065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847722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6580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3144041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697797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663570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13234910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305158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771721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545D0-255C-41E2-AD5D-53B551FEA579}"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1878642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F545D0-255C-41E2-AD5D-53B551FEA579}"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3607365808"/>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F545D0-255C-41E2-AD5D-53B551FEA579}" type="datetimeFigureOut">
              <a:rPr lang="en-US" smtClean="0"/>
              <a:t>4/15/2019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1088121582"/>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F545D0-255C-41E2-AD5D-53B551FEA579}" type="datetimeFigureOut">
              <a:rPr lang="en-US" smtClean="0"/>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312218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545D0-255C-41E2-AD5D-53B551FEA579}"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7865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545D0-255C-41E2-AD5D-53B551FEA579}"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D6C5E5-6A2A-4B9F-A7A6-6931598DAA34}" type="slidenum">
              <a:rPr lang="en-US" smtClean="0"/>
              <a:t>‹#›</a:t>
            </a:fld>
            <a:endParaRPr lang="en-US"/>
          </a:p>
        </p:txBody>
      </p:sp>
    </p:spTree>
    <p:extLst>
      <p:ext uri="{BB962C8B-B14F-4D97-AF65-F5344CB8AC3E}">
        <p14:creationId xmlns:p14="http://schemas.microsoft.com/office/powerpoint/2010/main" val="456301944"/>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D6C5E5-6A2A-4B9F-A7A6-6931598DAA34}" type="slidenum">
              <a:rPr lang="en-US" smtClean="0"/>
              <a:t>‹#›</a:t>
            </a:fld>
            <a:endParaRPr lang="en-US"/>
          </a:p>
        </p:txBody>
      </p:sp>
      <p:sp>
        <p:nvSpPr>
          <p:cNvPr id="5" name="Date Placeholder 4"/>
          <p:cNvSpPr>
            <a:spLocks noGrp="1"/>
          </p:cNvSpPr>
          <p:nvPr>
            <p:ph type="dt" sz="half" idx="10"/>
          </p:nvPr>
        </p:nvSpPr>
        <p:spPr/>
        <p:txBody>
          <a:bodyPr/>
          <a:lstStyle/>
          <a:p>
            <a:fld id="{3DF545D0-255C-41E2-AD5D-53B551FEA579}" type="datetimeFigureOut">
              <a:rPr lang="en-US" smtClean="0"/>
              <a:t>4/15/2019</a:t>
            </a:fld>
            <a:endParaRPr lang="en-US"/>
          </a:p>
        </p:txBody>
      </p:sp>
    </p:spTree>
    <p:extLst>
      <p:ext uri="{BB962C8B-B14F-4D97-AF65-F5344CB8AC3E}">
        <p14:creationId xmlns:p14="http://schemas.microsoft.com/office/powerpoint/2010/main" val="20147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F545D0-255C-41E2-AD5D-53B551FEA579}" type="datetimeFigureOut">
              <a:rPr lang="en-US" smtClean="0"/>
              <a:t>4/15/2019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D6C5E5-6A2A-4B9F-A7A6-6931598DAA34}" type="slidenum">
              <a:rPr lang="en-US" smtClean="0"/>
              <a:t>‹#›</a:t>
            </a:fld>
            <a:endParaRPr lang="en-US"/>
          </a:p>
        </p:txBody>
      </p:sp>
    </p:spTree>
    <p:extLst>
      <p:ext uri="{BB962C8B-B14F-4D97-AF65-F5344CB8AC3E}">
        <p14:creationId xmlns:p14="http://schemas.microsoft.com/office/powerpoint/2010/main" val="2201572149"/>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 id="2147483947" r:id="rId12"/>
    <p:sldLayoutId id="2147483948" r:id="rId13"/>
    <p:sldLayoutId id="2147483949" r:id="rId14"/>
    <p:sldLayoutId id="2147483950" r:id="rId15"/>
    <p:sldLayoutId id="214748395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5758"/>
            <a:ext cx="12192000" cy="6883758"/>
          </a:xfrm>
          <a:prstGeom prst="rect">
            <a:avLst/>
          </a:prstGeom>
        </p:spPr>
      </p:pic>
      <p:sp>
        <p:nvSpPr>
          <p:cNvPr id="6" name="Title 5"/>
          <p:cNvSpPr>
            <a:spLocks noGrp="1"/>
          </p:cNvSpPr>
          <p:nvPr>
            <p:ph type="ctrTitle"/>
          </p:nvPr>
        </p:nvSpPr>
        <p:spPr>
          <a:xfrm>
            <a:off x="811369" y="0"/>
            <a:ext cx="8179299" cy="2704564"/>
          </a:xfrm>
        </p:spPr>
        <p:txBody>
          <a:bodyPr>
            <a:noAutofit/>
          </a:bodyPr>
          <a:lstStyle/>
          <a:p>
            <a:pPr algn="ctr"/>
            <a:r>
              <a:rPr lang="mn-MN" sz="4400" b="1" dirty="0" smtClean="0">
                <a:solidFill>
                  <a:schemeClr val="accent2">
                    <a:lumMod val="75000"/>
                  </a:schemeClr>
                </a:solidFill>
                <a:latin typeface="Arial" panose="020B0604020202020204" pitchFamily="34" charset="0"/>
                <a:cs typeface="Arial" panose="020B0604020202020204" pitchFamily="34" charset="0"/>
              </a:rPr>
              <a:t>АЛБАН </a:t>
            </a:r>
            <a:r>
              <a:rPr lang="mn-MN" sz="4400" b="1" smtClean="0">
                <a:solidFill>
                  <a:schemeClr val="accent2">
                    <a:lumMod val="75000"/>
                  </a:schemeClr>
                </a:solidFill>
                <a:latin typeface="Arial" panose="020B0604020202020204" pitchFamily="34" charset="0"/>
                <a:cs typeface="Arial" panose="020B0604020202020204" pitchFamily="34" charset="0"/>
              </a:rPr>
              <a:t>ХЭРЭГ ХӨТЛӨЛТ, </a:t>
            </a:r>
            <a:r>
              <a:rPr lang="mn-MN" sz="4400" b="1" dirty="0" smtClean="0">
                <a:solidFill>
                  <a:schemeClr val="accent2">
                    <a:lumMod val="75000"/>
                  </a:schemeClr>
                </a:solidFill>
                <a:latin typeface="Arial" panose="020B0604020202020204" pitchFamily="34" charset="0"/>
                <a:cs typeface="Arial" panose="020B0604020202020204" pitchFamily="34" charset="0"/>
              </a:rPr>
              <a:t>ЦААШИД АНХААРАХ АСУУДЛУУД</a:t>
            </a:r>
            <a:endParaRPr lang="en-US" sz="4400" b="1" dirty="0">
              <a:solidFill>
                <a:schemeClr val="accent2">
                  <a:lumMod val="75000"/>
                </a:schemeClr>
              </a:solidFill>
              <a:latin typeface="Arial" panose="020B0604020202020204" pitchFamily="34" charset="0"/>
              <a:cs typeface="Arial" panose="020B0604020202020204" pitchFamily="34" charset="0"/>
            </a:endParaRPr>
          </a:p>
        </p:txBody>
      </p:sp>
      <p:sp>
        <p:nvSpPr>
          <p:cNvPr id="9" name="Subtitle 8"/>
          <p:cNvSpPr>
            <a:spLocks noGrp="1"/>
          </p:cNvSpPr>
          <p:nvPr>
            <p:ph type="subTitle" idx="1"/>
          </p:nvPr>
        </p:nvSpPr>
        <p:spPr>
          <a:xfrm>
            <a:off x="6606862" y="4494727"/>
            <a:ext cx="5281553" cy="2363273"/>
          </a:xfrm>
        </p:spPr>
        <p:txBody>
          <a:bodyPr>
            <a:noAutofit/>
          </a:bodyPr>
          <a:lstStyle/>
          <a:p>
            <a:pPr algn="ctr"/>
            <a:r>
              <a:rPr lang="mn-MN" b="1" dirty="0" smtClean="0">
                <a:solidFill>
                  <a:schemeClr val="accent2">
                    <a:lumMod val="75000"/>
                  </a:schemeClr>
                </a:solidFill>
                <a:latin typeface="Arial" panose="020B0604020202020204" pitchFamily="34" charset="0"/>
                <a:cs typeface="Arial" panose="020B0604020202020204" pitchFamily="34" charset="0"/>
              </a:rPr>
              <a:t>Засаг даргынТамгын газрын Архив, бичиг </a:t>
            </a:r>
          </a:p>
          <a:p>
            <a:pPr algn="ctr"/>
            <a:r>
              <a:rPr lang="mn-MN" b="1" dirty="0" smtClean="0">
                <a:solidFill>
                  <a:schemeClr val="accent2">
                    <a:lumMod val="75000"/>
                  </a:schemeClr>
                </a:solidFill>
                <a:latin typeface="Arial" panose="020B0604020202020204" pitchFamily="34" charset="0"/>
                <a:cs typeface="Arial" panose="020B0604020202020204" pitchFamily="34" charset="0"/>
              </a:rPr>
              <a:t>хэргийн эрхлэгч Д.Сувд-Эрдэнэ</a:t>
            </a:r>
          </a:p>
          <a:p>
            <a:pPr algn="ctr"/>
            <a:endParaRPr lang="mn-MN" b="1" dirty="0" smtClean="0">
              <a:solidFill>
                <a:schemeClr val="accent2">
                  <a:lumMod val="75000"/>
                </a:schemeClr>
              </a:solidFill>
              <a:latin typeface="Arial" panose="020B0604020202020204" pitchFamily="34" charset="0"/>
              <a:cs typeface="Arial" panose="020B0604020202020204" pitchFamily="34" charset="0"/>
            </a:endParaRPr>
          </a:p>
          <a:p>
            <a:pPr algn="ctr"/>
            <a:endParaRPr lang="mn-MN" b="1" dirty="0">
              <a:solidFill>
                <a:schemeClr val="accent2">
                  <a:lumMod val="75000"/>
                </a:schemeClr>
              </a:solidFill>
              <a:latin typeface="Arial" panose="020B0604020202020204" pitchFamily="34" charset="0"/>
              <a:cs typeface="Arial" panose="020B0604020202020204" pitchFamily="34" charset="0"/>
            </a:endParaRPr>
          </a:p>
          <a:p>
            <a:pPr algn="ctr"/>
            <a:endParaRPr lang="mn-MN" b="1" dirty="0" smtClean="0">
              <a:solidFill>
                <a:schemeClr val="accent2">
                  <a:lumMod val="75000"/>
                </a:schemeClr>
              </a:solidFill>
              <a:latin typeface="Arial" panose="020B0604020202020204" pitchFamily="34" charset="0"/>
              <a:cs typeface="Arial" panose="020B0604020202020204" pitchFamily="34" charset="0"/>
            </a:endParaRPr>
          </a:p>
          <a:p>
            <a:pPr algn="ctr"/>
            <a:r>
              <a:rPr lang="mn-MN" b="1" dirty="0" smtClean="0">
                <a:solidFill>
                  <a:schemeClr val="accent2">
                    <a:lumMod val="75000"/>
                  </a:schemeClr>
                </a:solidFill>
                <a:latin typeface="Arial" panose="020B0604020202020204" pitchFamily="34" charset="0"/>
                <a:cs typeface="Arial" panose="020B0604020202020204" pitchFamily="34" charset="0"/>
              </a:rPr>
              <a:t>2019 он</a:t>
            </a:r>
            <a:endParaRPr lang="mn-MN" b="1" dirty="0">
              <a:solidFill>
                <a:schemeClr val="accent2">
                  <a:lumMod val="75000"/>
                </a:schemeClr>
              </a:solidFill>
              <a:latin typeface="Arial" panose="020B0604020202020204" pitchFamily="34" charset="0"/>
              <a:cs typeface="Arial" panose="020B0604020202020204" pitchFamily="34" charset="0"/>
            </a:endParaRPr>
          </a:p>
          <a:p>
            <a:pPr algn="ctr"/>
            <a:endParaRPr lang="mn-MN" dirty="0" smtClean="0">
              <a:solidFill>
                <a:schemeClr val="accent2">
                  <a:lumMod val="75000"/>
                </a:schemeClr>
              </a:solidFill>
              <a:latin typeface="Arial" panose="020B0604020202020204" pitchFamily="34" charset="0"/>
              <a:cs typeface="Arial" panose="020B0604020202020204" pitchFamily="34" charset="0"/>
            </a:endParaRPr>
          </a:p>
          <a:p>
            <a:pPr algn="ctr"/>
            <a:endParaRPr lang="mn-MN" dirty="0">
              <a:solidFill>
                <a:schemeClr val="accent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4265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270" y="-90152"/>
            <a:ext cx="12352270" cy="6948152"/>
          </a:xfrm>
          <a:prstGeom prst="rect">
            <a:avLst/>
          </a:prstGeom>
        </p:spPr>
      </p:pic>
      <p:sp>
        <p:nvSpPr>
          <p:cNvPr id="3" name="Title 2"/>
          <p:cNvSpPr>
            <a:spLocks noGrp="1"/>
          </p:cNvSpPr>
          <p:nvPr>
            <p:ph type="title"/>
          </p:nvPr>
        </p:nvSpPr>
        <p:spPr>
          <a:xfrm>
            <a:off x="579550" y="283335"/>
            <a:ext cx="10174310" cy="7933385"/>
          </a:xfrm>
        </p:spPr>
        <p:txBody>
          <a:bodyPr>
            <a:normAutofit/>
          </a:bodyPr>
          <a:lstStyle/>
          <a:p>
            <a:pPr>
              <a:lnSpc>
                <a:spcPct val="150000"/>
              </a:lnSpc>
            </a:pPr>
            <a:r>
              <a:rPr lang="mn-MN" sz="2800" dirty="0">
                <a:solidFill>
                  <a:schemeClr val="accent2">
                    <a:lumMod val="75000"/>
                  </a:schemeClr>
                </a:solidFill>
                <a:latin typeface="Arial" panose="020B0604020202020204" pitchFamily="34" charset="0"/>
                <a:cs typeface="Arial" panose="020B0604020202020204" pitchFamily="34" charset="0"/>
              </a:rPr>
              <a:t>1. </a:t>
            </a:r>
            <a:r>
              <a:rPr lang="mn-MN" sz="2800" dirty="0" smtClean="0">
                <a:solidFill>
                  <a:schemeClr val="accent2">
                    <a:lumMod val="75000"/>
                  </a:schemeClr>
                </a:solidFill>
                <a:latin typeface="Arial" panose="020B0604020202020204" pitchFamily="34" charset="0"/>
                <a:cs typeface="Arial" panose="020B0604020202020204" pitchFamily="34" charset="0"/>
              </a:rPr>
              <a:t>“Төрийн </a:t>
            </a:r>
            <a:r>
              <a:rPr lang="mn-MN" sz="2800" dirty="0">
                <a:solidFill>
                  <a:schemeClr val="accent2">
                    <a:lumMod val="75000"/>
                  </a:schemeClr>
                </a:solidFill>
                <a:latin typeface="Arial" panose="020B0604020202020204" pitchFamily="34" charset="0"/>
                <a:cs typeface="Arial" panose="020B0604020202020204" pitchFamily="34" charset="0"/>
              </a:rPr>
              <a:t>албан хэрэг хөтлөлтийн үндсэн </a:t>
            </a:r>
            <a:r>
              <a:rPr lang="mn-MN" sz="2800" dirty="0" smtClean="0">
                <a:solidFill>
                  <a:schemeClr val="accent2">
                    <a:lumMod val="75000"/>
                  </a:schemeClr>
                </a:solidFill>
                <a:latin typeface="Arial" panose="020B0604020202020204" pitchFamily="34" charset="0"/>
                <a:cs typeface="Arial" panose="020B0604020202020204" pitchFamily="34" charset="0"/>
              </a:rPr>
              <a:t>заавар” АЕГ, 2009 он </a:t>
            </a:r>
            <a:r>
              <a:rPr lang="mn-MN" sz="2800" dirty="0">
                <a:solidFill>
                  <a:schemeClr val="accent2">
                    <a:lumMod val="75000"/>
                  </a:schemeClr>
                </a:solidFill>
                <a:latin typeface="Arial" panose="020B0604020202020204" pitchFamily="34" charset="0"/>
                <a:cs typeface="Arial" panose="020B0604020202020204" pitchFamily="34" charset="0"/>
              </a:rPr>
              <a:t>номыг уншиж, судлах</a:t>
            </a:r>
            <a:br>
              <a:rPr lang="mn-MN" sz="2800" dirty="0">
                <a:solidFill>
                  <a:schemeClr val="accent2">
                    <a:lumMod val="75000"/>
                  </a:schemeClr>
                </a:solidFill>
                <a:latin typeface="Arial" panose="020B0604020202020204" pitchFamily="34" charset="0"/>
                <a:cs typeface="Arial" panose="020B0604020202020204" pitchFamily="34" charset="0"/>
              </a:rPr>
            </a:br>
            <a:r>
              <a:rPr lang="mn-MN" sz="2800" dirty="0">
                <a:solidFill>
                  <a:schemeClr val="accent2">
                    <a:lumMod val="75000"/>
                  </a:schemeClr>
                </a:solidFill>
                <a:latin typeface="Arial" panose="020B0604020202020204" pitchFamily="34" charset="0"/>
                <a:cs typeface="Arial" panose="020B0604020202020204" pitchFamily="34" charset="0"/>
              </a:rPr>
              <a:t>2. Албан хэрэг хөтлөлтийн стандартыг баримталж ажиллах</a:t>
            </a:r>
            <a:br>
              <a:rPr lang="mn-MN" sz="2800" dirty="0">
                <a:solidFill>
                  <a:schemeClr val="accent2">
                    <a:lumMod val="75000"/>
                  </a:schemeClr>
                </a:solidFill>
                <a:latin typeface="Arial" panose="020B0604020202020204" pitchFamily="34" charset="0"/>
                <a:cs typeface="Arial" panose="020B0604020202020204" pitchFamily="34" charset="0"/>
              </a:rPr>
            </a:br>
            <a:r>
              <a:rPr lang="mn-MN" sz="2800" dirty="0">
                <a:solidFill>
                  <a:schemeClr val="accent2">
                    <a:lumMod val="75000"/>
                  </a:schemeClr>
                </a:solidFill>
                <a:latin typeface="Arial" panose="020B0604020202020204" pitchFamily="34" charset="0"/>
                <a:cs typeface="Arial" panose="020B0604020202020204" pitchFamily="34" charset="0"/>
              </a:rPr>
              <a:t>3. Стандартын дагуу баримт бичгийг төлөвлөж гаргах</a:t>
            </a:r>
            <a:br>
              <a:rPr lang="mn-MN" sz="2800" dirty="0">
                <a:solidFill>
                  <a:schemeClr val="accent2">
                    <a:lumMod val="75000"/>
                  </a:schemeClr>
                </a:solidFill>
                <a:latin typeface="Arial" panose="020B0604020202020204" pitchFamily="34" charset="0"/>
                <a:cs typeface="Arial" panose="020B0604020202020204" pitchFamily="34" charset="0"/>
              </a:rPr>
            </a:br>
            <a:r>
              <a:rPr lang="mn-MN" sz="2800" dirty="0">
                <a:solidFill>
                  <a:schemeClr val="accent2">
                    <a:lumMod val="75000"/>
                  </a:schemeClr>
                </a:solidFill>
                <a:latin typeface="Arial" panose="020B0604020202020204" pitchFamily="34" charset="0"/>
                <a:cs typeface="Arial" panose="020B0604020202020204" pitchFamily="34" charset="0"/>
              </a:rPr>
              <a:t>4. </a:t>
            </a:r>
            <a:r>
              <a:rPr lang="mn-MN" sz="2800" dirty="0" smtClean="0">
                <a:solidFill>
                  <a:schemeClr val="accent2">
                    <a:lumMod val="75000"/>
                  </a:schemeClr>
                </a:solidFill>
                <a:latin typeface="Arial" panose="020B0604020202020204" pitchFamily="34" charset="0"/>
                <a:cs typeface="Arial" panose="020B0604020202020204" pitchFamily="34" charset="0"/>
              </a:rPr>
              <a:t>Бари</a:t>
            </a:r>
            <a:r>
              <a:rPr lang="mn-MN" sz="2800" dirty="0">
                <a:solidFill>
                  <a:schemeClr val="accent2">
                    <a:lumMod val="75000"/>
                  </a:schemeClr>
                </a:solidFill>
                <a:latin typeface="Arial" panose="020B0604020202020204" pitchFamily="34" charset="0"/>
                <a:cs typeface="Arial" panose="020B0604020202020204" pitchFamily="34" charset="0"/>
              </a:rPr>
              <a:t>м</a:t>
            </a:r>
            <a:r>
              <a:rPr lang="mn-MN" sz="2800" dirty="0" smtClean="0">
                <a:solidFill>
                  <a:schemeClr val="accent2">
                    <a:lumMod val="75000"/>
                  </a:schemeClr>
                </a:solidFill>
                <a:latin typeface="Arial" panose="020B0604020202020204" pitchFamily="34" charset="0"/>
                <a:cs typeface="Arial" panose="020B0604020202020204" pitchFamily="34" charset="0"/>
              </a:rPr>
              <a:t>т </a:t>
            </a:r>
            <a:r>
              <a:rPr lang="mn-MN" sz="2800" dirty="0">
                <a:solidFill>
                  <a:schemeClr val="accent2">
                    <a:lumMod val="75000"/>
                  </a:schemeClr>
                </a:solidFill>
                <a:latin typeface="Arial" panose="020B0604020202020204" pitchFamily="34" charset="0"/>
                <a:cs typeface="Arial" panose="020B0604020202020204" pitchFamily="34" charset="0"/>
              </a:rPr>
              <a:t>бичгийн төлөвлөлт, найруулга, стандартад байгууллагын удирдлага хяналт тавьдаг байх</a:t>
            </a:r>
            <a:r>
              <a:rPr lang="mn-MN" dirty="0">
                <a:latin typeface="Arial" panose="020B0604020202020204" pitchFamily="34" charset="0"/>
                <a:cs typeface="Arial" panose="020B0604020202020204" pitchFamily="34" charset="0"/>
              </a:rPr>
              <a:t/>
            </a:r>
            <a:br>
              <a:rPr lang="mn-MN"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10671571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3031"/>
            <a:ext cx="12192000" cy="6961031"/>
          </a:xfrm>
          <a:prstGeom prst="rect">
            <a:avLst/>
          </a:prstGeom>
        </p:spPr>
      </p:pic>
      <p:sp>
        <p:nvSpPr>
          <p:cNvPr id="3" name="Title 2"/>
          <p:cNvSpPr>
            <a:spLocks noGrp="1"/>
          </p:cNvSpPr>
          <p:nvPr>
            <p:ph type="title"/>
          </p:nvPr>
        </p:nvSpPr>
        <p:spPr>
          <a:xfrm>
            <a:off x="731520" y="-1"/>
            <a:ext cx="10485979" cy="4267201"/>
          </a:xfrm>
        </p:spPr>
        <p:txBody>
          <a:bodyPr>
            <a:normAutofit fontScale="90000"/>
          </a:bodyPr>
          <a:lstStyle/>
          <a:p>
            <a:pPr>
              <a:lnSpc>
                <a:spcPct val="150000"/>
              </a:lnSpc>
            </a:pPr>
            <a:r>
              <a:rPr lang="mn-MN" sz="3100" dirty="0">
                <a:solidFill>
                  <a:schemeClr val="accent2">
                    <a:lumMod val="75000"/>
                  </a:schemeClr>
                </a:solidFill>
                <a:latin typeface="Arial" panose="020B0604020202020204" pitchFamily="34" charset="0"/>
                <a:cs typeface="Arial" panose="020B0604020202020204" pitchFamily="34" charset="0"/>
              </a:rPr>
              <a:t>5. Бүртгэл хяналтын картыг ашиглаж хэвших</a:t>
            </a:r>
            <a:br>
              <a:rPr lang="mn-MN" sz="3100" dirty="0">
                <a:solidFill>
                  <a:schemeClr val="accent2">
                    <a:lumMod val="75000"/>
                  </a:schemeClr>
                </a:solidFill>
                <a:latin typeface="Arial" panose="020B0604020202020204" pitchFamily="34" charset="0"/>
                <a:cs typeface="Arial" panose="020B0604020202020204" pitchFamily="34" charset="0"/>
              </a:rPr>
            </a:br>
            <a:r>
              <a:rPr lang="mn-MN" sz="3100" dirty="0">
                <a:solidFill>
                  <a:schemeClr val="accent2">
                    <a:lumMod val="75000"/>
                  </a:schemeClr>
                </a:solidFill>
                <a:latin typeface="Arial" panose="020B0604020202020204" pitchFamily="34" charset="0"/>
                <a:cs typeface="Arial" panose="020B0604020202020204" pitchFamily="34" charset="0"/>
              </a:rPr>
              <a:t>6. Хариутай бичиг, өргөдөл гомдлын шийдвэрлэлтийг бүртгэл хяналтын карт болон бүртгэлийн дэвтэр дээр бичиж тэмдэглэн, картыг хаах</a:t>
            </a:r>
            <a:br>
              <a:rPr lang="mn-MN" sz="3100" dirty="0">
                <a:solidFill>
                  <a:schemeClr val="accent2">
                    <a:lumMod val="75000"/>
                  </a:schemeClr>
                </a:solidFill>
                <a:latin typeface="Arial" panose="020B0604020202020204" pitchFamily="34" charset="0"/>
                <a:cs typeface="Arial" panose="020B0604020202020204" pitchFamily="34" charset="0"/>
              </a:rPr>
            </a:br>
            <a:r>
              <a:rPr lang="mn-MN" sz="3100" dirty="0">
                <a:solidFill>
                  <a:schemeClr val="accent2">
                    <a:lumMod val="75000"/>
                  </a:schemeClr>
                </a:solidFill>
                <a:latin typeface="Arial" panose="020B0604020202020204" pitchFamily="34" charset="0"/>
                <a:cs typeface="Arial" panose="020B0604020202020204" pitchFamily="34" charset="0"/>
              </a:rPr>
              <a:t>7. Бүртгэлийн дэвтрийг зөв хөтөлдөг болох</a:t>
            </a:r>
            <a:br>
              <a:rPr lang="mn-MN" sz="3100" dirty="0">
                <a:solidFill>
                  <a:schemeClr val="accent2">
                    <a:lumMod val="75000"/>
                  </a:schemeClr>
                </a:solidFill>
                <a:latin typeface="Arial" panose="020B0604020202020204" pitchFamily="34" charset="0"/>
                <a:cs typeface="Arial" panose="020B0604020202020204" pitchFamily="34" charset="0"/>
              </a:rPr>
            </a:br>
            <a:r>
              <a:rPr lang="mn-MN" sz="3100" dirty="0">
                <a:solidFill>
                  <a:schemeClr val="accent2">
                    <a:lumMod val="75000"/>
                  </a:schemeClr>
                </a:solidFill>
                <a:latin typeface="Arial" panose="020B0604020202020204" pitchFamily="34" charset="0"/>
                <a:cs typeface="Arial" panose="020B0604020202020204" pitchFamily="34" charset="0"/>
              </a:rPr>
              <a:t>8. Гарын үсэг, тамга тэмдэггүй албан бичиг, тушаал гаргахгүй байх</a:t>
            </a:r>
            <a:br>
              <a:rPr lang="mn-MN" sz="3100" dirty="0">
                <a:solidFill>
                  <a:schemeClr val="accent2">
                    <a:lumMod val="75000"/>
                  </a:schemeClr>
                </a:solidFill>
                <a:latin typeface="Arial" panose="020B0604020202020204" pitchFamily="34" charset="0"/>
                <a:cs typeface="Arial" panose="020B0604020202020204" pitchFamily="34" charset="0"/>
              </a:rPr>
            </a:br>
            <a:r>
              <a:rPr lang="mn-MN" dirty="0">
                <a:latin typeface="Arial" panose="020B0604020202020204" pitchFamily="34" charset="0"/>
                <a:cs typeface="Arial" panose="020B0604020202020204" pitchFamily="34" charset="0"/>
              </a:rPr>
              <a:t/>
            </a:r>
            <a:br>
              <a:rPr lang="mn-MN" dirty="0">
                <a:latin typeface="Arial" panose="020B0604020202020204" pitchFamily="34" charset="0"/>
                <a:cs typeface="Arial" panose="020B0604020202020204" pitchFamily="34" charset="0"/>
              </a:rPr>
            </a:br>
            <a:endParaRPr lang="en-US" dirty="0"/>
          </a:p>
        </p:txBody>
      </p:sp>
    </p:spTree>
    <p:extLst>
      <p:ext uri="{BB962C8B-B14F-4D97-AF65-F5344CB8AC3E}">
        <p14:creationId xmlns:p14="http://schemas.microsoft.com/office/powerpoint/2010/main" val="2870086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7732" y="2112135"/>
            <a:ext cx="6575872" cy="4224337"/>
          </a:xfrm>
          <a:prstGeom prst="rect">
            <a:avLst/>
          </a:prstGeom>
        </p:spPr>
      </p:pic>
      <p:sp>
        <p:nvSpPr>
          <p:cNvPr id="4" name="Title 3"/>
          <p:cNvSpPr>
            <a:spLocks noGrp="1"/>
          </p:cNvSpPr>
          <p:nvPr>
            <p:ph type="title"/>
          </p:nvPr>
        </p:nvSpPr>
        <p:spPr>
          <a:xfrm>
            <a:off x="1120462" y="609599"/>
            <a:ext cx="8153540" cy="1914659"/>
          </a:xfrm>
        </p:spPr>
        <p:txBody>
          <a:bodyPr>
            <a:normAutofit/>
          </a:bodyPr>
          <a:lstStyle/>
          <a:p>
            <a:pPr algn="ctr">
              <a:lnSpc>
                <a:spcPct val="150000"/>
              </a:lnSpc>
            </a:pPr>
            <a:r>
              <a:rPr lang="mn-MN" b="1" dirty="0" smtClean="0">
                <a:solidFill>
                  <a:schemeClr val="accent2">
                    <a:lumMod val="75000"/>
                  </a:schemeClr>
                </a:solidFill>
                <a:latin typeface="Arial" panose="020B0604020202020204" pitchFamily="34" charset="0"/>
                <a:cs typeface="Arial" panose="020B0604020202020204" pitchFamily="34" charset="0"/>
              </a:rPr>
              <a:t>АНХААРАЛ ХАНДУУЛСАН ТА БҮХЭНДЭЭ БАЯРЛАЛАА</a:t>
            </a:r>
            <a:endParaRPr lang="en-US" b="1" dirty="0">
              <a:solidFill>
                <a:schemeClr val="accent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3450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34</TotalTime>
  <Words>48</Words>
  <Application>Microsoft Office PowerPoint</Application>
  <PresentationFormat>Custom</PresentationFormat>
  <Paragraphs>10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Facet</vt:lpstr>
      <vt:lpstr>АЛБАН ХЭРЭГ ХӨТЛӨЛТ, ЦААШИД АНХААРАХ АСУУДЛУУД</vt:lpstr>
      <vt:lpstr>1. “Төрийн албан хэрэг хөтлөлтийн үндсэн заавар” АЕГ, 2009 он номыг уншиж, судлах 2. Албан хэрэг хөтлөлтийн стандартыг баримталж ажиллах 3. Стандартын дагуу баримт бичгийг төлөвлөж гаргах 4. Баримт бичгийн төлөвлөлт, найруулга, стандартад байгууллагын удирдлага хяналт тавьдаг байх </vt:lpstr>
      <vt:lpstr>5. Бүртгэл хяналтын картыг ашиглаж хэвших 6. Хариутай бичиг, өргөдөл гомдлын шийдвэрлэлтийг бүртгэл хяналтын карт болон бүртгэлийн дэвтэр дээр бичиж тэмдэглэн, картыг хаах 7. Бүртгэлийн дэвтрийг зөв хөтөлдөг болох 8. Гарын үсэг, тамга тэмдэггүй албан бичиг, тушаал гаргахгүй байх  </vt:lpstr>
      <vt:lpstr>АНХААРАЛ ХАНДУУЛСАН ТА БҮХЭНДЭЭ БАЯРЛАЛАА</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АЛБАН ХЭРЭГ ХӨЛТӨЛТӨНД ЦААШИД АНХААРАХ АСУУДЛУУД</dc:title>
  <dc:creator>User</dc:creator>
  <cp:lastModifiedBy>Dotood-ajiltan</cp:lastModifiedBy>
  <cp:revision>8</cp:revision>
  <dcterms:created xsi:type="dcterms:W3CDTF">2019-04-13T07:12:00Z</dcterms:created>
  <dcterms:modified xsi:type="dcterms:W3CDTF">2019-04-15T01:43:52Z</dcterms:modified>
</cp:coreProperties>
</file>