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3" r:id="rId6"/>
    <p:sldId id="265" r:id="rId7"/>
    <p:sldId id="266" r:id="rId8"/>
    <p:sldId id="264" r:id="rId9"/>
    <p:sldId id="261" r:id="rId10"/>
    <p:sldId id="262"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A5CAA-762E-4742-9710-6DC3ED49D90B}" type="datetimeFigureOut">
              <a:rPr lang="en-US" smtClean="0"/>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BF999-BE30-4F6C-B685-B86D9526F2C4}" type="slidenum">
              <a:rPr lang="en-US" smtClean="0"/>
              <a:t>‹#›</a:t>
            </a:fld>
            <a:endParaRPr lang="en-US"/>
          </a:p>
        </p:txBody>
      </p:sp>
    </p:spTree>
    <p:extLst>
      <p:ext uri="{BB962C8B-B14F-4D97-AF65-F5344CB8AC3E}">
        <p14:creationId xmlns:p14="http://schemas.microsoft.com/office/powerpoint/2010/main" val="186103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3D35B-3700-46AA-BF3E-46E1F7CBA528}" type="slidenum">
              <a:rPr lang="en-US" smtClean="0"/>
              <a:t>1</a:t>
            </a:fld>
            <a:endParaRPr lang="en-US"/>
          </a:p>
        </p:txBody>
      </p:sp>
    </p:spTree>
    <p:extLst>
      <p:ext uri="{BB962C8B-B14F-4D97-AF65-F5344CB8AC3E}">
        <p14:creationId xmlns:p14="http://schemas.microsoft.com/office/powerpoint/2010/main" val="298668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6FF91-59FE-4FFA-A6F5-C33E215C444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786691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6FF91-59FE-4FFA-A6F5-C33E215C444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58152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6FF91-59FE-4FFA-A6F5-C33E215C444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344291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6FF91-59FE-4FFA-A6F5-C33E215C444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109433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6FF91-59FE-4FFA-A6F5-C33E215C444E}"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17198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6FF91-59FE-4FFA-A6F5-C33E215C444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59403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6FF91-59FE-4FFA-A6F5-C33E215C444E}"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322849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6FF91-59FE-4FFA-A6F5-C33E215C444E}"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217019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6FF91-59FE-4FFA-A6F5-C33E215C444E}"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105745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6FF91-59FE-4FFA-A6F5-C33E215C444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2806593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6FF91-59FE-4FFA-A6F5-C33E215C444E}"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33957-1FFA-4373-A28E-F6CA90DBBC61}" type="slidenum">
              <a:rPr lang="en-US" smtClean="0"/>
              <a:t>‹#›</a:t>
            </a:fld>
            <a:endParaRPr lang="en-US"/>
          </a:p>
        </p:txBody>
      </p:sp>
    </p:spTree>
    <p:extLst>
      <p:ext uri="{BB962C8B-B14F-4D97-AF65-F5344CB8AC3E}">
        <p14:creationId xmlns:p14="http://schemas.microsoft.com/office/powerpoint/2010/main" val="285871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6FF91-59FE-4FFA-A6F5-C33E215C444E}" type="datetimeFigureOut">
              <a:rPr lang="en-US" smtClean="0"/>
              <a:t>12/6/2019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33957-1FFA-4373-A28E-F6CA90DBBC61}" type="slidenum">
              <a:rPr lang="en-US" smtClean="0"/>
              <a:t>‹#›</a:t>
            </a:fld>
            <a:endParaRPr lang="en-US"/>
          </a:p>
        </p:txBody>
      </p:sp>
    </p:spTree>
    <p:extLst>
      <p:ext uri="{BB962C8B-B14F-4D97-AF65-F5344CB8AC3E}">
        <p14:creationId xmlns:p14="http://schemas.microsoft.com/office/powerpoint/2010/main" val="274549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214686"/>
            <a:ext cx="8429684" cy="3000396"/>
          </a:xfrm>
        </p:spPr>
        <p:txBody>
          <a:bodyPr>
            <a:normAutofit/>
          </a:bodyPr>
          <a:lstStyle/>
          <a:p>
            <a:r>
              <a:rPr lang="mn-MN" sz="4800" b="1" dirty="0" smtClean="0">
                <a:solidFill>
                  <a:srgbClr val="00B050"/>
                </a:solidFill>
                <a:latin typeface="Times New Roman" pitchFamily="18" charset="0"/>
                <a:cs typeface="Times New Roman" pitchFamily="18" charset="0"/>
              </a:rPr>
              <a:t>ГОВЬСҮМБЭР АЙМГИЙН БАЯНТАЛ СУМ</a:t>
            </a: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mn-MN" sz="4800" b="1" dirty="0" smtClean="0">
                <a:solidFill>
                  <a:srgbClr val="00B050"/>
                </a:solidFill>
                <a:latin typeface="Times New Roman" pitchFamily="18" charset="0"/>
                <a:cs typeface="Times New Roman" pitchFamily="18" charset="0"/>
              </a:rPr>
              <a:t>    </a:t>
            </a:r>
            <a:r>
              <a:rPr lang="en-US" sz="4800" b="1" dirty="0" smtClean="0">
                <a:solidFill>
                  <a:srgbClr val="00B050"/>
                </a:solidFill>
                <a:latin typeface="Times New Roman" pitchFamily="18" charset="0"/>
                <a:cs typeface="Times New Roman" pitchFamily="18" charset="0"/>
              </a:rPr>
              <a:t>2019.12.09</a:t>
            </a:r>
            <a:r>
              <a:rPr lang="mn-MN" sz="4800" b="1" dirty="0" smtClean="0">
                <a:solidFill>
                  <a:srgbClr val="00B050"/>
                </a:solidFill>
                <a:latin typeface="Times New Roman" pitchFamily="18" charset="0"/>
                <a:cs typeface="Times New Roman" pitchFamily="18" charset="0"/>
              </a:rPr>
              <a:t>   </a:t>
            </a:r>
            <a:r>
              <a:rPr lang="mn-MN" sz="1400" b="1" dirty="0" smtClean="0">
                <a:solidFill>
                  <a:srgbClr val="00B050"/>
                </a:solidFill>
                <a:latin typeface="Times New Roman" pitchFamily="18" charset="0"/>
                <a:cs typeface="Times New Roman" pitchFamily="18" charset="0"/>
              </a:rPr>
              <a:t>/</a:t>
            </a:r>
            <a:endParaRPr lang="en-US" sz="4800" b="1" dirty="0">
              <a:solidFill>
                <a:srgbClr val="00B050"/>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3286116" y="214290"/>
            <a:ext cx="2665322" cy="2714644"/>
          </a:xfrm>
          <a:prstGeom prst="ellipse">
            <a:avLst/>
          </a:prstGeom>
          <a:ln>
            <a:noFill/>
          </a:ln>
          <a:effectLst>
            <a:softEdge rad="112500"/>
          </a:effectLst>
        </p:spPr>
      </p:pic>
    </p:spTree>
    <p:extLst>
      <p:ext uri="{BB962C8B-B14F-4D97-AF65-F5344CB8AC3E}">
        <p14:creationId xmlns:p14="http://schemas.microsoft.com/office/powerpoint/2010/main" val="210206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1143000"/>
          </a:xfrm>
        </p:spPr>
        <p:txBody>
          <a:bodyPr>
            <a:normAutofit/>
          </a:bodyPr>
          <a:lstStyle/>
          <a:p>
            <a:r>
              <a:rPr lang="mn-MN" sz="3200" dirty="0" smtClean="0">
                <a:latin typeface="0 Arial " pitchFamily="34" charset="-52"/>
              </a:rPr>
              <a:t>Байгаль орчны бодлогын хүрээнд:</a:t>
            </a:r>
            <a:endParaRPr lang="en-US" sz="3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3074" name="Picture 2" descr="https://scontent.fuln1-1.fna.fbcdn.net/v/t1.15752-9/79530870_513428255913973_1591461158999556096_n.jpg?_nc_cat=102&amp;_nc_ohc=kqAaeAUcNkUAQmKjXu107yHWUwXG8V2B6QnKnq4sRk5Yvy3ys0szOkvsg&amp;_nc_ht=scontent.fuln1-1.fna&amp;oh=3c38d118e7f03800fef1d20e5832f971&amp;oe=5E82D2A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19940"/>
            <a:ext cx="4038600" cy="26186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scontent.fuln1-1.fna.fbcdn.net/v/t1.15752-9/78504324_574933566402020_4884466606941405184_n.jpg?_nc_cat=102&amp;_nc_ohc=qY6c3a7uk4sAQlmUx9C5s1MI3P6omYIH4VJH3RIr15WbTO84TbimBXeFQ&amp;_nc_ht=scontent.fuln1-1.fna&amp;oh=d7b91d2b88e3467ee83747b2c3aba942&amp;oe=5E836A8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419940"/>
            <a:ext cx="4112620" cy="26186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720" y="4648200"/>
            <a:ext cx="8475100" cy="1200329"/>
          </a:xfrm>
          <a:prstGeom prst="rect">
            <a:avLst/>
          </a:prstGeom>
        </p:spPr>
        <p:txBody>
          <a:bodyPr wrap="square">
            <a:spAutoFit/>
          </a:bodyPr>
          <a:lstStyle/>
          <a:p>
            <a:pPr algn="just"/>
            <a:r>
              <a:rPr lang="mn-MN" sz="2400" dirty="0" smtClean="0">
                <a:latin typeface="0 Arial " pitchFamily="34" charset="-52"/>
              </a:rPr>
              <a:t>Сумын тахилгат “Сүлд овоо”-ны орчны хог туурийг </a:t>
            </a:r>
            <a:r>
              <a:rPr lang="mn-MN" sz="2400" dirty="0" smtClean="0">
                <a:latin typeface="0 Arial " pitchFamily="34" charset="-52"/>
              </a:rPr>
              <a:t>12 </a:t>
            </a:r>
            <a:r>
              <a:rPr lang="mn-MN" sz="2400" dirty="0">
                <a:latin typeface="0 Arial " pitchFamily="34" charset="-52"/>
              </a:rPr>
              <a:t>дугаар сарын 2-3-ны </a:t>
            </a:r>
            <a:r>
              <a:rPr lang="mn-MN" sz="2400" dirty="0" smtClean="0">
                <a:latin typeface="0 Arial " pitchFamily="34" charset="-52"/>
              </a:rPr>
              <a:t>өдрүүдэд цэвэрлэн </a:t>
            </a:r>
            <a:r>
              <a:rPr lang="mn-MN" sz="2400" dirty="0">
                <a:latin typeface="0 Arial " pitchFamily="34" charset="-52"/>
              </a:rPr>
              <a:t>булж   256 тн элсээр хучиж нөхөн сэргээлтийн ажлыг </a:t>
            </a:r>
            <a:r>
              <a:rPr lang="mn-MN" sz="2400" dirty="0" smtClean="0">
                <a:latin typeface="0 Arial " pitchFamily="34" charset="-52"/>
              </a:rPr>
              <a:t>хийсэн.</a:t>
            </a:r>
            <a:endParaRPr lang="en-US" sz="2400" dirty="0"/>
          </a:p>
        </p:txBody>
      </p:sp>
    </p:spTree>
    <p:extLst>
      <p:ext uri="{BB962C8B-B14F-4D97-AF65-F5344CB8AC3E}">
        <p14:creationId xmlns:p14="http://schemas.microsoft.com/office/powerpoint/2010/main" val="404059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a:bodyPr>
          <a:lstStyle/>
          <a:p>
            <a:r>
              <a:rPr lang="mn-MN" sz="2800" dirty="0" smtClean="0">
                <a:latin typeface="0 Arial " pitchFamily="34" charset="-52"/>
              </a:rPr>
              <a:t>Санхүү эдийн засгийн бодлогын хүрээнд:</a:t>
            </a:r>
            <a:endParaRPr lang="en-US" sz="2800" dirty="0"/>
          </a:p>
        </p:txBody>
      </p:sp>
      <p:sp>
        <p:nvSpPr>
          <p:cNvPr id="3" name="Content Placeholder 2"/>
          <p:cNvSpPr>
            <a:spLocks noGrp="1"/>
          </p:cNvSpPr>
          <p:nvPr>
            <p:ph idx="1"/>
          </p:nvPr>
        </p:nvSpPr>
        <p:spPr/>
        <p:txBody>
          <a:bodyPr>
            <a:normAutofit lnSpcReduction="10000"/>
          </a:bodyPr>
          <a:lstStyle/>
          <a:p>
            <a:pPr algn="just"/>
            <a:r>
              <a:rPr lang="mn-MN" dirty="0" smtClean="0"/>
              <a:t>2019 оны 12 дугаар сарын 06-ны өдрийн байдлаар орон нутгийн орлогын төлөвлөгөө 18,705,9  , гүйцэтгэл 113,667.4  мянган төгрөг төвлөрүүлж 607.66 хувьтай байна. Орон нутгийн  төсвийн байгууллагын өглөг 19,100.2 мянган төгрөг, Орон нутгийн төсвийн байгууллагын авлага 9,581.9,  тусгай зориулалтын байгууллагын авлага 4,684.6, нийт өглөг 50,699.4 мянган төгрөг байна.</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29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990600"/>
          </a:xfrm>
        </p:spPr>
        <p:txBody>
          <a:bodyPr>
            <a:noAutofit/>
          </a:bodyPr>
          <a:lstStyle/>
          <a:p>
            <a:pPr marL="0" indent="0" algn="ctr">
              <a:buNone/>
            </a:pPr>
            <a:r>
              <a:rPr lang="mn-MN" sz="4400" dirty="0" smtClean="0">
                <a:latin typeface="0 Arial " pitchFamily="34" charset="-52"/>
                <a:cs typeface="Times New Roman" pitchFamily="18" charset="0"/>
              </a:rPr>
              <a:t>АНХААРАЛ ХАНДУУЛСАНД БАЯРЛАЛАА</a:t>
            </a:r>
            <a:endParaRPr lang="en-US" sz="4400" dirty="0" smtClean="0">
              <a:latin typeface="Mogul Calligraph" pitchFamily="82" charset="0"/>
              <a:cs typeface="Times New Roman" pitchFamily="18" charset="0"/>
            </a:endParaRPr>
          </a:p>
          <a:p>
            <a:endParaRPr lang="en-US" sz="44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descr="C:\Users\User\Documents\f2ca773fb0fd527c4a8ae444e206a6c1.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95600"/>
            <a:ext cx="5486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1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rmAutofit/>
          </a:bodyPr>
          <a:lstStyle/>
          <a:p>
            <a:r>
              <a:rPr lang="mn-MN" sz="2700" dirty="0" smtClean="0">
                <a:solidFill>
                  <a:schemeClr val="tx1"/>
                </a:solidFill>
                <a:latin typeface="0 Arial " pitchFamily="34" charset="-52"/>
                <a:cs typeface="Times New Roman" pitchFamily="18" charset="0"/>
              </a:rPr>
              <a:t>Удирдлага зохион байгуулалтын хүрээнд</a:t>
            </a:r>
            <a:r>
              <a:rPr lang="mn-MN" dirty="0" smtClean="0">
                <a:solidFill>
                  <a:schemeClr val="tx1"/>
                </a:solidFill>
                <a:latin typeface="Times New Roman" pitchFamily="18" charset="0"/>
                <a:cs typeface="Times New Roman" pitchFamily="18" charset="0"/>
              </a:rPr>
              <a:t>:</a:t>
            </a:r>
            <a:endParaRPr lang="en-US"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381001" y="214290"/>
            <a:ext cx="1142999" cy="1071570"/>
          </a:xfrm>
          <a:prstGeom prst="rect">
            <a:avLst/>
          </a:prstGeom>
          <a:ln>
            <a:noFill/>
          </a:ln>
          <a:effectLst>
            <a:outerShdw blurRad="292100" dist="139700" dir="2700000" algn="tl" rotWithShape="0">
              <a:srgbClr val="333333">
                <a:alpha val="65000"/>
              </a:srgbClr>
            </a:outerShdw>
          </a:effectLst>
        </p:spPr>
      </p:pic>
      <p:pic>
        <p:nvPicPr>
          <p:cNvPr id="1034" name="Picture 10" descr="https://scontent.fuln1-1.fna.fbcdn.net/v/t1.15752-9/78861186_484861065712195_8960044344941740032_n.jpg?_nc_cat=105&amp;_nc_ohc=MXrS5agC8_sAQm4JwXToCeVc2rY1pWB5JD3SlF7QegqwVxJs83k4s-o7A&amp;_nc_ht=scontent.fuln1-1.fna&amp;oh=2f978666f31f782d496289b750173142&amp;oe=5E7C0E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23157"/>
            <a:ext cx="3832122" cy="23718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scontent.fuln1-2.fna.fbcdn.net/v/t1.15752-9/78370473_609813496491199_535430985559310336_n.jpg?_nc_cat=107&amp;_nc_ohc=7gPSH_dMMWMAQkzyHOunuTPXB3R_LDufceJZKmpLgmHoMMbIVyretO8tw&amp;_nc_ht=scontent.fuln1-2.fna&amp;oh=d08e1a98a59610a5d50cf287a16eb21c&amp;oe=5E7471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423157"/>
            <a:ext cx="4073524" cy="23964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4114800"/>
            <a:ext cx="8416923" cy="1631216"/>
          </a:xfrm>
          <a:prstGeom prst="rect">
            <a:avLst/>
          </a:prstGeom>
        </p:spPr>
        <p:txBody>
          <a:bodyPr wrap="square">
            <a:spAutoFit/>
          </a:bodyPr>
          <a:lstStyle/>
          <a:p>
            <a:pPr algn="just"/>
            <a:r>
              <a:rPr lang="mn-MN" sz="2000" dirty="0" smtClean="0">
                <a:latin typeface="0 Arial " pitchFamily="34" charset="-52"/>
              </a:rPr>
              <a:t>  С</a:t>
            </a:r>
            <a:r>
              <a:rPr lang="mn-MN" sz="2000" dirty="0" smtClean="0">
                <a:latin typeface="0 Arial " pitchFamily="34" charset="-52"/>
              </a:rPr>
              <a:t>умын хэмжээнд </a:t>
            </a:r>
            <a:r>
              <a:rPr lang="mn-MN" sz="2000" dirty="0" smtClean="0">
                <a:latin typeface="0 Arial " pitchFamily="34" charset="-52"/>
              </a:rPr>
              <a:t>2019 </a:t>
            </a:r>
            <a:r>
              <a:rPr lang="mn-MN" sz="2000" dirty="0">
                <a:latin typeface="0 Arial " pitchFamily="34" charset="-52"/>
              </a:rPr>
              <a:t>оны  12 дугаар сарын 02-ны </a:t>
            </a:r>
            <a:r>
              <a:rPr lang="mn-MN" sz="2000" dirty="0" smtClean="0">
                <a:latin typeface="0 Arial " pitchFamily="34" charset="-52"/>
              </a:rPr>
              <a:t>өдөр ” </a:t>
            </a:r>
            <a:r>
              <a:rPr lang="mn-MN" sz="2000" dirty="0">
                <a:latin typeface="0 Arial " pitchFamily="34" charset="-52"/>
              </a:rPr>
              <a:t>Иргэн төвтэй  үр дүнд чиглэсэн хуулийн цаг – 2019”  арга хэмжээний хүрээнд 4 дэх удаагийн сургалтыг зохион байгуулж </a:t>
            </a:r>
            <a:r>
              <a:rPr lang="mn-MN" sz="2000" dirty="0" smtClean="0">
                <a:latin typeface="0 Arial " pitchFamily="34" charset="-52"/>
              </a:rPr>
              <a:t>зорилтод бүлгийн иргэд болон сургууль, цэцэрлэгийн хүүхдүүдийн  эцэг, эхийн төлөөлөл зэрэг  нийт </a:t>
            </a:r>
            <a:r>
              <a:rPr lang="mn-MN" sz="2000" dirty="0">
                <a:latin typeface="0 Arial " pitchFamily="34" charset="-52"/>
              </a:rPr>
              <a:t>47 иргэн </a:t>
            </a:r>
            <a:r>
              <a:rPr lang="mn-MN" sz="2000" dirty="0" smtClean="0">
                <a:latin typeface="0 Arial " pitchFamily="34" charset="-52"/>
              </a:rPr>
              <a:t>хамрагдсан.</a:t>
            </a:r>
            <a:endParaRPr lang="en-US" sz="2000" dirty="0"/>
          </a:p>
        </p:txBody>
      </p:sp>
    </p:spTree>
    <p:extLst>
      <p:ext uri="{BB962C8B-B14F-4D97-AF65-F5344CB8AC3E}">
        <p14:creationId xmlns:p14="http://schemas.microsoft.com/office/powerpoint/2010/main" val="264874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r>
              <a:rPr lang="mn-MN" sz="2800" dirty="0" smtClean="0">
                <a:solidFill>
                  <a:schemeClr val="tx1"/>
                </a:solidFill>
                <a:latin typeface="Times New Roman" pitchFamily="18" charset="0"/>
                <a:cs typeface="Times New Roman" pitchFamily="18" charset="0"/>
              </a:rPr>
              <a:t>:</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8178" y="214290"/>
            <a:ext cx="1052101" cy="1071570"/>
          </a:xfrm>
          <a:prstGeom prst="rect">
            <a:avLst/>
          </a:prstGeom>
          <a:ln>
            <a:noFill/>
          </a:ln>
          <a:effectLst>
            <a:outerShdw blurRad="292100" dist="139700" dir="2700000" algn="tl" rotWithShape="0">
              <a:srgbClr val="333333">
                <a:alpha val="65000"/>
              </a:srgbClr>
            </a:outerShdw>
          </a:effectLst>
        </p:spPr>
      </p:pic>
      <p:pic>
        <p:nvPicPr>
          <p:cNvPr id="2052" name="Picture 4" descr="Image may contain: 5 people, including Д. Сувд-Эрдэнэ, Ш. Шинэбаяр and Мөөгий Дугарсүрэн, people standing, suit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5230"/>
            <a:ext cx="4038600" cy="25827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3 people, people standing and in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427856"/>
            <a:ext cx="3886200" cy="24814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452" y="4040057"/>
            <a:ext cx="8168148" cy="1938992"/>
          </a:xfrm>
          <a:prstGeom prst="rect">
            <a:avLst/>
          </a:prstGeom>
        </p:spPr>
        <p:txBody>
          <a:bodyPr wrap="square">
            <a:spAutoFit/>
          </a:bodyPr>
          <a:lstStyle/>
          <a:p>
            <a:pPr algn="just"/>
            <a:r>
              <a:rPr lang="mn-MN" sz="2400" dirty="0" smtClean="0">
                <a:latin typeface="0 Arial " pitchFamily="34" charset="-52"/>
              </a:rPr>
              <a:t>   2019 </a:t>
            </a:r>
            <a:r>
              <a:rPr lang="mn-MN" sz="2400" dirty="0">
                <a:latin typeface="0 Arial " pitchFamily="34" charset="-52"/>
              </a:rPr>
              <a:t>оны 12 </a:t>
            </a:r>
            <a:r>
              <a:rPr lang="mn-MN" sz="2400" dirty="0" smtClean="0">
                <a:latin typeface="0 Arial " pitchFamily="34" charset="-52"/>
              </a:rPr>
              <a:t>дугаар сарын 04-ны </a:t>
            </a:r>
            <a:r>
              <a:rPr lang="mn-MN" sz="2400" dirty="0">
                <a:latin typeface="0 Arial " pitchFamily="34" charset="-52"/>
              </a:rPr>
              <a:t>өдөр зохион байгуулагдсан аймгийн Залуучуудын салбар зөвлөлийн тайлант </a:t>
            </a:r>
            <a:r>
              <a:rPr lang="mn-MN" sz="2400" dirty="0" smtClean="0">
                <a:latin typeface="0 Arial " pitchFamily="34" charset="-52"/>
              </a:rPr>
              <a:t>өдөрлөгөөр сумын </a:t>
            </a:r>
            <a:r>
              <a:rPr lang="mn-MN" sz="2400" dirty="0">
                <a:latin typeface="0 Arial " pitchFamily="34" charset="-52"/>
              </a:rPr>
              <a:t>Залуучуудын холбоо нь энэ оны </a:t>
            </a:r>
            <a:r>
              <a:rPr lang="mn-MN" sz="2400" dirty="0" smtClean="0">
                <a:latin typeface="0 Arial " pitchFamily="34" charset="-52"/>
              </a:rPr>
              <a:t>ажил үйлсээрээ </a:t>
            </a:r>
            <a:r>
              <a:rPr lang="mn-MN" sz="2400" dirty="0">
                <a:latin typeface="0 Arial " pitchFamily="34" charset="-52"/>
              </a:rPr>
              <a:t>шалгарч </a:t>
            </a:r>
            <a:r>
              <a:rPr lang="mn-MN" sz="2400" dirty="0" smtClean="0">
                <a:latin typeface="0 Arial " pitchFamily="34" charset="-52"/>
              </a:rPr>
              <a:t>“Шилдэг Залуучуудын хөгжлийн салбар зөвлөл”-ийн  </a:t>
            </a:r>
            <a:r>
              <a:rPr lang="mn-MN" sz="2400" dirty="0">
                <a:latin typeface="0 Arial " pitchFamily="34" charset="-52"/>
              </a:rPr>
              <a:t>шагналыг гардан авсан</a:t>
            </a:r>
            <a:r>
              <a:rPr lang="mn-MN" dirty="0">
                <a:latin typeface="0 Arial " pitchFamily="34" charset="-52"/>
              </a:rPr>
              <a:t>.</a:t>
            </a:r>
            <a:endParaRPr lang="en-US" dirty="0"/>
          </a:p>
        </p:txBody>
      </p:sp>
    </p:spTree>
    <p:extLst>
      <p:ext uri="{BB962C8B-B14F-4D97-AF65-F5344CB8AC3E}">
        <p14:creationId xmlns:p14="http://schemas.microsoft.com/office/powerpoint/2010/main" val="120283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820" y="274638"/>
            <a:ext cx="7348979"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r>
              <a:rPr lang="mn-MN" sz="2800" dirty="0" smtClean="0">
                <a:solidFill>
                  <a:schemeClr val="tx1"/>
                </a:solidFill>
                <a:latin typeface="Times New Roman" pitchFamily="18" charset="0"/>
                <a:cs typeface="Times New Roman" pitchFamily="18" charset="0"/>
              </a:rPr>
              <a:t>:</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4098" name="Picture 2" descr="https://scontent.fuln1-1.fna.fbcdn.net/v/t1.15752-9/78100945_3267792023293323_3549225265332748288_n.jpg?_nc_cat=102&amp;_nc_ohc=CyWCAbcDOfkAQnkUrqJeJ9D6mB2RhQPyAKUPCOGKCidH4oQ-vet0E-EWA&amp;_nc_ht=scontent.fuln1-1.fna&amp;oh=8da3867e42db1a28a95c306bf4ec5d9d&amp;oe=5E72563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108" y="1445224"/>
            <a:ext cx="3875783" cy="29068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uln1-2.fna.fbcdn.net/v/t1.15752-9/78296385_1200285500164688_4316318381587300352_n.jpg?_nc_cat=110&amp;_nc_ohc=4qPr5fILp7UAQkadIIH9PMnS7qFJ0iwvt1wVf5bUlXrDVGsH7QsvwvJ9g&amp;_nc_ht=scontent.fuln1-2.fna&amp;oh=856ae8a0e053c72f05fe405ed5cff052&amp;oe=5E4042F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45224"/>
            <a:ext cx="4114800" cy="28881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8108" y="4800600"/>
            <a:ext cx="8338691" cy="1323439"/>
          </a:xfrm>
          <a:prstGeom prst="rect">
            <a:avLst/>
          </a:prstGeom>
        </p:spPr>
        <p:txBody>
          <a:bodyPr wrap="square">
            <a:spAutoFit/>
          </a:bodyPr>
          <a:lstStyle/>
          <a:p>
            <a:pPr algn="just"/>
            <a:r>
              <a:rPr lang="mn-MN" sz="2000" dirty="0" smtClean="0">
                <a:latin typeface="0 Arial " pitchFamily="34" charset="-52"/>
              </a:rPr>
              <a:t>  Сумын </a:t>
            </a:r>
            <a:r>
              <a:rPr lang="mn-MN" sz="2000" dirty="0">
                <a:latin typeface="0 Arial " pitchFamily="34" charset="-52"/>
              </a:rPr>
              <a:t>ИТХ-ын дарга, </a:t>
            </a:r>
            <a:r>
              <a:rPr lang="mn-MN" sz="2000" dirty="0" smtClean="0">
                <a:latin typeface="0 Arial " pitchFamily="34" charset="-52"/>
              </a:rPr>
              <a:t>сумын </a:t>
            </a:r>
            <a:r>
              <a:rPr lang="mn-MN" sz="2000" dirty="0">
                <a:latin typeface="0 Arial " pitchFamily="34" charset="-52"/>
              </a:rPr>
              <a:t>Засаг дарга ,Засаг даргын орлогч нарын бүрэлдэхүүнтэй  удирдлагууд  12 </a:t>
            </a:r>
            <a:r>
              <a:rPr lang="mn-MN" sz="2000" dirty="0" smtClean="0">
                <a:latin typeface="0 Arial " pitchFamily="34" charset="-52"/>
              </a:rPr>
              <a:t>дугаар сарын </a:t>
            </a:r>
            <a:r>
              <a:rPr lang="mn-MN" sz="2000" dirty="0">
                <a:latin typeface="0 Arial " pitchFamily="34" charset="-52"/>
              </a:rPr>
              <a:t>02-ны өдөр албан байгууллагуудын </a:t>
            </a:r>
            <a:r>
              <a:rPr lang="mn-MN" sz="2000" dirty="0" smtClean="0">
                <a:latin typeface="0 Arial " pitchFamily="34" charset="-52"/>
              </a:rPr>
              <a:t>ажилтай </a:t>
            </a:r>
            <a:r>
              <a:rPr lang="mn-MN" sz="2000" dirty="0">
                <a:latin typeface="0 Arial " pitchFamily="34" charset="-52"/>
              </a:rPr>
              <a:t>танилцаж үүрэг даалгавар өгч  ажиллаа. </a:t>
            </a:r>
            <a:endParaRPr lang="en-US" sz="2000" dirty="0"/>
          </a:p>
        </p:txBody>
      </p:sp>
    </p:spTree>
    <p:extLst>
      <p:ext uri="{BB962C8B-B14F-4D97-AF65-F5344CB8AC3E}">
        <p14:creationId xmlns:p14="http://schemas.microsoft.com/office/powerpoint/2010/main" val="1370705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78" y="274638"/>
            <a:ext cx="7346521" cy="1143000"/>
          </a:xfrm>
        </p:spPr>
        <p:txBody>
          <a:bodyPr>
            <a:normAutofit/>
          </a:bodyPr>
          <a:lstStyle/>
          <a:p>
            <a:r>
              <a:rPr lang="mn-MN" sz="2800" dirty="0" smtClean="0">
                <a:solidFill>
                  <a:schemeClr val="tx1"/>
                </a:solidFill>
                <a:latin typeface="0 Arial " pitchFamily="34" charset="-52"/>
                <a:cs typeface="Times New Roman" pitchFamily="18" charset="0"/>
              </a:rPr>
              <a:t>Удирдлага зохион байгуулалтын хүрээнд:</a:t>
            </a:r>
            <a:endParaRPr lang="en-US" sz="28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8178" y="214290"/>
            <a:ext cx="1052101" cy="1071570"/>
          </a:xfrm>
          <a:prstGeom prst="rect">
            <a:avLst/>
          </a:prstGeom>
          <a:ln>
            <a:noFill/>
          </a:ln>
          <a:effectLst>
            <a:outerShdw blurRad="292100" dist="139700" dir="2700000" algn="tl" rotWithShape="0">
              <a:srgbClr val="333333">
                <a:alpha val="65000"/>
              </a:srgbClr>
            </a:outerShdw>
          </a:effectLst>
        </p:spPr>
      </p:pic>
      <p:pic>
        <p:nvPicPr>
          <p:cNvPr id="5122" name="Picture 2" descr="Image may contain: 2 people, including Soeloo Buyan, people sitting, table and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59" y="1524002"/>
            <a:ext cx="4084719" cy="28955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may contain: one or more people, people sitt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4001"/>
            <a:ext cx="4267200"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88178" y="4572000"/>
            <a:ext cx="8551022" cy="1569660"/>
          </a:xfrm>
          <a:prstGeom prst="rect">
            <a:avLst/>
          </a:prstGeom>
        </p:spPr>
        <p:txBody>
          <a:bodyPr wrap="square">
            <a:spAutoFit/>
          </a:bodyPr>
          <a:lstStyle/>
          <a:p>
            <a:pPr algn="just"/>
            <a:r>
              <a:rPr lang="mn-MN" sz="2400" dirty="0" smtClean="0">
                <a:latin typeface="0 Arial " pitchFamily="34" charset="-52"/>
              </a:rPr>
              <a:t>  Сумын Засаг даргын захирамжаар томилогдсон ажлын хэсгийн бүрэлдэхүүн удирдамжийн дагуу төсвийн байгууллагуудын  үйл ажиллагаанд  төлөвлөгөөт хяналт шалгалтыг хийж зөвлөмж өгч ажилласан.</a:t>
            </a:r>
            <a:endParaRPr lang="en-US" sz="2400" dirty="0"/>
          </a:p>
        </p:txBody>
      </p:sp>
    </p:spTree>
    <p:extLst>
      <p:ext uri="{BB962C8B-B14F-4D97-AF65-F5344CB8AC3E}">
        <p14:creationId xmlns:p14="http://schemas.microsoft.com/office/powerpoint/2010/main" val="395943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78" y="274638"/>
            <a:ext cx="7346521" cy="1143000"/>
          </a:xfrm>
        </p:spPr>
        <p:txBody>
          <a:bodyPr>
            <a:normAutofit/>
          </a:bodyPr>
          <a:lstStyle/>
          <a:p>
            <a:r>
              <a:rPr lang="mn-MN" sz="2200" dirty="0" smtClean="0">
                <a:solidFill>
                  <a:schemeClr val="tx1"/>
                </a:solidFill>
                <a:latin typeface="0 Arial " pitchFamily="34" charset="-52"/>
                <a:cs typeface="Times New Roman" pitchFamily="18" charset="0"/>
              </a:rPr>
              <a:t>Боловсрол, Эрүүл мэнд, Соёлын салбарын хүрээнд:</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8178" y="214290"/>
            <a:ext cx="1052101" cy="1071570"/>
          </a:xfrm>
          <a:prstGeom prst="rect">
            <a:avLst/>
          </a:prstGeom>
          <a:ln>
            <a:noFill/>
          </a:ln>
          <a:effectLst>
            <a:outerShdw blurRad="292100" dist="139700" dir="2700000" algn="tl" rotWithShape="0">
              <a:srgbClr val="333333">
                <a:alpha val="65000"/>
              </a:srgbClr>
            </a:outerShdw>
          </a:effectLst>
        </p:spPr>
      </p:pic>
      <p:pic>
        <p:nvPicPr>
          <p:cNvPr id="6146" name="Picture 2" descr="Image may contain: 10 people, ind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78" y="1447800"/>
            <a:ext cx="4055222" cy="2743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may contain: 9 people, people sitting and indo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0"/>
            <a:ext cx="41148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flipH="1">
            <a:off x="288176" y="4419600"/>
            <a:ext cx="8551023" cy="1569660"/>
          </a:xfrm>
          <a:prstGeom prst="rect">
            <a:avLst/>
          </a:prstGeom>
        </p:spPr>
        <p:txBody>
          <a:bodyPr wrap="square">
            <a:spAutoFit/>
          </a:bodyPr>
          <a:lstStyle/>
          <a:p>
            <a:pPr algn="just"/>
            <a:r>
              <a:rPr lang="mn-MN" sz="2400" dirty="0" smtClean="0">
                <a:latin typeface="0 Arial " pitchFamily="34" charset="-52"/>
              </a:rPr>
              <a:t>     Сумын </a:t>
            </a:r>
            <a:r>
              <a:rPr lang="mn-MN" sz="2400" dirty="0">
                <a:latin typeface="0 Arial " pitchFamily="34" charset="-52"/>
              </a:rPr>
              <a:t>Эмэгтэйчүүдийн </a:t>
            </a:r>
            <a:r>
              <a:rPr lang="mn-MN" sz="2400" dirty="0" smtClean="0">
                <a:latin typeface="0 Arial " pitchFamily="34" charset="-52"/>
              </a:rPr>
              <a:t>зөвлөлийн хурлыг </a:t>
            </a:r>
            <a:r>
              <a:rPr lang="mn-MN" sz="2400" dirty="0">
                <a:latin typeface="0 Arial " pitchFamily="34" charset="-52"/>
              </a:rPr>
              <a:t>2019 оны </a:t>
            </a:r>
            <a:r>
              <a:rPr lang="mn-MN" sz="2400" dirty="0" smtClean="0">
                <a:latin typeface="0 Arial " pitchFamily="34" charset="-52"/>
              </a:rPr>
              <a:t>12 дугаар  </a:t>
            </a:r>
            <a:r>
              <a:rPr lang="mn-MN" sz="2400" dirty="0">
                <a:latin typeface="0 Arial " pitchFamily="34" charset="-52"/>
              </a:rPr>
              <a:t>сарын 05-ны өдөр ЗДТГазрын  Иргэний танхимд зохион байгуулж оны ажлаа </a:t>
            </a:r>
            <a:r>
              <a:rPr lang="mn-MN" sz="2400" dirty="0" smtClean="0">
                <a:latin typeface="0 Arial " pitchFamily="34" charset="-52"/>
              </a:rPr>
              <a:t>дүгнэж цаашид анхаарах асуудлуудаа хэлэлцэв.</a:t>
            </a:r>
            <a:endParaRPr lang="en-US" sz="2400" dirty="0"/>
          </a:p>
        </p:txBody>
      </p:sp>
    </p:spTree>
    <p:extLst>
      <p:ext uri="{BB962C8B-B14F-4D97-AF65-F5344CB8AC3E}">
        <p14:creationId xmlns:p14="http://schemas.microsoft.com/office/powerpoint/2010/main" val="237924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78" y="274638"/>
            <a:ext cx="7346521" cy="1143000"/>
          </a:xfrm>
        </p:spPr>
        <p:txBody>
          <a:bodyPr>
            <a:noAutofit/>
          </a:bodyPr>
          <a:lstStyle/>
          <a:p>
            <a:r>
              <a:rPr lang="mn-MN" sz="2200" dirty="0" smtClean="0">
                <a:solidFill>
                  <a:schemeClr val="tx1"/>
                </a:solidFill>
                <a:latin typeface="0 Arial " pitchFamily="34" charset="-52"/>
                <a:cs typeface="Times New Roman" pitchFamily="18" charset="0"/>
              </a:rPr>
              <a:t>Боловсрол, Эрүүл мэнд, Соёлын салбарын хүрээнд:</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dirty="0"/>
          </a:p>
        </p:txBody>
      </p:sp>
      <p:pic>
        <p:nvPicPr>
          <p:cNvPr id="8194" name="Picture 2" descr="Image may contain: 11 people, table and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19415"/>
            <a:ext cx="4038600" cy="270018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may contain: 1 person, screen and in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719415"/>
            <a:ext cx="3962400" cy="27001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4724400"/>
            <a:ext cx="7786328" cy="1200329"/>
          </a:xfrm>
          <a:prstGeom prst="rect">
            <a:avLst/>
          </a:prstGeom>
        </p:spPr>
        <p:txBody>
          <a:bodyPr wrap="square">
            <a:spAutoFit/>
          </a:bodyPr>
          <a:lstStyle/>
          <a:p>
            <a:pPr algn="just"/>
            <a:r>
              <a:rPr lang="mn-MN" dirty="0" smtClean="0"/>
              <a:t> </a:t>
            </a:r>
            <a:r>
              <a:rPr lang="mn-MN" sz="2400" dirty="0" smtClean="0">
                <a:latin typeface="0 Arial " pitchFamily="34" charset="-52"/>
              </a:rPr>
              <a:t>Сумын боловсролын байгууллагууд  эцэг, эхчүүдэд 2019 онд хийсэн ажлаа тайлагнаж, сургалт зохион байгууллаа.</a:t>
            </a:r>
            <a:endParaRPr lang="en-US" sz="2400" dirty="0"/>
          </a:p>
        </p:txBody>
      </p:sp>
      <p:pic>
        <p:nvPicPr>
          <p:cNvPr id="8" name="Picture 7" descr="C:\Users\Home\Desktop\Bayantal LOGO.jpg"/>
          <p:cNvPicPr>
            <a:picLocks noChangeAspect="1" noChangeArrowheads="1"/>
          </p:cNvPicPr>
          <p:nvPr/>
        </p:nvPicPr>
        <p:blipFill>
          <a:blip r:embed="rId4" cstate="print"/>
          <a:srcRect/>
          <a:stretch>
            <a:fillRect/>
          </a:stretch>
        </p:blipFill>
        <p:spPr bwMode="auto">
          <a:xfrm>
            <a:off x="288178" y="304800"/>
            <a:ext cx="1052101" cy="981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224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78" y="274638"/>
            <a:ext cx="7346521" cy="1143000"/>
          </a:xfrm>
        </p:spPr>
        <p:txBody>
          <a:bodyPr>
            <a:normAutofit/>
          </a:bodyPr>
          <a:lstStyle/>
          <a:p>
            <a:r>
              <a:rPr lang="mn-MN" sz="3200" dirty="0" smtClean="0">
                <a:solidFill>
                  <a:schemeClr val="tx1"/>
                </a:solidFill>
                <a:latin typeface="0 Arial " pitchFamily="34" charset="-52"/>
                <a:cs typeface="Times New Roman" pitchFamily="18" charset="0"/>
              </a:rPr>
              <a:t>Хөдөө аж ахуйн бодлогын хүрээнд:</a:t>
            </a:r>
            <a:r>
              <a:rPr lang="en-US" sz="3200" dirty="0" smtClean="0"/>
              <a:t/>
            </a:r>
            <a:br>
              <a:rPr lang="en-US" sz="3200" dirty="0" smtClean="0"/>
            </a:br>
            <a:endParaRPr lang="en-US" sz="3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8178" y="214290"/>
            <a:ext cx="1052101" cy="107157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83208" y="4495800"/>
            <a:ext cx="8317482" cy="1938992"/>
          </a:xfrm>
          <a:prstGeom prst="rect">
            <a:avLst/>
          </a:prstGeom>
        </p:spPr>
        <p:txBody>
          <a:bodyPr wrap="square">
            <a:spAutoFit/>
          </a:bodyPr>
          <a:lstStyle/>
          <a:p>
            <a:pPr algn="just"/>
            <a:r>
              <a:rPr lang="mn-MN" sz="2000" dirty="0">
                <a:latin typeface="0 Arial " pitchFamily="34" charset="-52"/>
              </a:rPr>
              <a:t>Бэлчээрийн хортон мэрэгчтэй тэмцэх ажлыг   </a:t>
            </a:r>
            <a:r>
              <a:rPr lang="mn-MN" sz="2000" dirty="0" smtClean="0">
                <a:latin typeface="0 Arial " pitchFamily="34" charset="-52"/>
              </a:rPr>
              <a:t>төлөвлөсөн  </a:t>
            </a:r>
            <a:r>
              <a:rPr lang="mn-MN" sz="2000" dirty="0">
                <a:latin typeface="0 Arial " pitchFamily="34" charset="-52"/>
              </a:rPr>
              <a:t>хугацаандаа хийж гүйцэтгэсэн бөгөөд  уг ажилд   ажилгүй 14 иргэн, 22 малчин , нийт 36 иргэнийг ажлын байраар ханган </a:t>
            </a:r>
            <a:r>
              <a:rPr lang="mn-MN" sz="2000" dirty="0" smtClean="0">
                <a:latin typeface="0 Arial " pitchFamily="34" charset="-52"/>
              </a:rPr>
              <a:t>ажилласан. Сумын хэмжээнд 2019 оны жилийн эцсийн “Мал, тэжээвэр амьтад, хашаа, худаг, тэжээлийн тооллого” –ын семинарыг зохион байгуулж ажлын хэсэг тооллогод гарахад бэлэн болсон байна.</a:t>
            </a:r>
            <a:endParaRPr lang="en-US" sz="2000" dirty="0"/>
          </a:p>
        </p:txBody>
      </p:sp>
      <p:pic>
        <p:nvPicPr>
          <p:cNvPr id="7170" name="Picture 2" descr="Image may contain: one or more people, sky, outdoor and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208" y="1447800"/>
            <a:ext cx="393639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may contain: sky, outdoor and na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447800"/>
            <a:ext cx="407629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57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884" y="274638"/>
            <a:ext cx="8082116" cy="1143000"/>
          </a:xfrm>
        </p:spPr>
        <p:txBody>
          <a:bodyPr>
            <a:normAutofit/>
          </a:bodyPr>
          <a:lstStyle/>
          <a:p>
            <a:r>
              <a:rPr lang="mn-MN" sz="3200" dirty="0" smtClean="0">
                <a:latin typeface="0 Arial " pitchFamily="34" charset="-52"/>
              </a:rPr>
              <a:t>Хөдөлмөр халамжийн хүрээнд</a:t>
            </a:r>
            <a:r>
              <a:rPr lang="mn-MN" sz="3200" dirty="0" smtClean="0"/>
              <a:t>:</a:t>
            </a:r>
            <a:endParaRPr lang="en-US" sz="3200" dirty="0"/>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5" name="Picture 4" descr="C:\Users\User\Desktop\ХБИ өдөрлөг 2019.12.03\20191203_12565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70" y="1752600"/>
            <a:ext cx="3379230" cy="2209800"/>
          </a:xfrm>
          <a:prstGeom prst="rect">
            <a:avLst/>
          </a:prstGeom>
          <a:noFill/>
          <a:ln>
            <a:noFill/>
          </a:ln>
        </p:spPr>
      </p:pic>
      <p:pic>
        <p:nvPicPr>
          <p:cNvPr id="6" name="Picture 5" descr="C:\Users\User\Desktop\ХБИ өдөрлөг 2019.12.03\20191203_1334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752600"/>
            <a:ext cx="3657600" cy="2209800"/>
          </a:xfrm>
          <a:prstGeom prst="rect">
            <a:avLst/>
          </a:prstGeom>
          <a:noFill/>
          <a:ln>
            <a:noFill/>
          </a:ln>
        </p:spPr>
      </p:pic>
      <p:sp>
        <p:nvSpPr>
          <p:cNvPr id="7" name="Rectangle 6"/>
          <p:cNvSpPr/>
          <p:nvPr/>
        </p:nvSpPr>
        <p:spPr>
          <a:xfrm>
            <a:off x="811770" y="4306163"/>
            <a:ext cx="7875030" cy="2215991"/>
          </a:xfrm>
          <a:prstGeom prst="rect">
            <a:avLst/>
          </a:prstGeom>
        </p:spPr>
        <p:txBody>
          <a:bodyPr wrap="square">
            <a:spAutoFit/>
          </a:bodyPr>
          <a:lstStyle/>
          <a:p>
            <a:pPr algn="just"/>
            <a:r>
              <a:rPr lang="mn-MN" dirty="0" smtClean="0"/>
              <a:t>   </a:t>
            </a:r>
            <a:r>
              <a:rPr lang="mn-MN" sz="2000" dirty="0" smtClean="0">
                <a:latin typeface="0 Arial " pitchFamily="34" charset="-52"/>
              </a:rPr>
              <a:t>Хөгжлийн </a:t>
            </a:r>
            <a:r>
              <a:rPr lang="mn-MN" sz="2000" dirty="0">
                <a:latin typeface="0 Arial " pitchFamily="34" charset="-52"/>
              </a:rPr>
              <a:t>бэрхшээлтэй иргэдийн эрхийг хамгаалах “Олон улсын өдөр</a:t>
            </a:r>
            <a:r>
              <a:rPr lang="mn-MN" sz="2000" dirty="0" smtClean="0">
                <a:latin typeface="0 Arial " pitchFamily="34" charset="-52"/>
              </a:rPr>
              <a:t>”-ийг </a:t>
            </a:r>
            <a:r>
              <a:rPr lang="mn-MN" sz="2000" dirty="0">
                <a:latin typeface="0 Arial " pitchFamily="34" charset="-52"/>
              </a:rPr>
              <a:t>тохиолдуулан зохион байгуулсан аймгийн өдөрлөгт 11 иргэнийг оролцуулж, </a:t>
            </a:r>
            <a:r>
              <a:rPr lang="mn-MN" sz="2000" dirty="0" smtClean="0">
                <a:latin typeface="0 Arial " pitchFamily="34" charset="-52"/>
              </a:rPr>
              <a:t>дэмжлэг </a:t>
            </a:r>
            <a:r>
              <a:rPr lang="mn-MN" sz="2000" dirty="0">
                <a:latin typeface="0 Arial " pitchFamily="34" charset="-52"/>
              </a:rPr>
              <a:t>үзүүлсэн. </a:t>
            </a:r>
            <a:r>
              <a:rPr lang="mn-MN" sz="2000" dirty="0" smtClean="0">
                <a:latin typeface="0 Arial " pitchFamily="34" charset="-52"/>
              </a:rPr>
              <a:t>12 - </a:t>
            </a:r>
            <a:r>
              <a:rPr lang="mn-MN" sz="2000" dirty="0">
                <a:latin typeface="0 Arial " pitchFamily="34" charset="-52"/>
              </a:rPr>
              <a:t>р  сард хүнсний эрхийн бичгийн үйлчилгээнд 7 өрхийн 37 хүн  хамрагдаж, </a:t>
            </a:r>
            <a:r>
              <a:rPr lang="mn-MN" sz="2000" dirty="0" smtClean="0">
                <a:latin typeface="0 Arial " pitchFamily="34" charset="-52"/>
              </a:rPr>
              <a:t>нийт </a:t>
            </a:r>
            <a:r>
              <a:rPr lang="mn-MN" sz="2000" dirty="0">
                <a:latin typeface="0 Arial " pitchFamily="34" charset="-52"/>
              </a:rPr>
              <a:t>416,000 мянган төгрөгний 10 нэр төрлийн барааг олгосон байна. </a:t>
            </a:r>
            <a:endParaRPr lang="en-US" sz="2000" dirty="0"/>
          </a:p>
          <a:p>
            <a:r>
              <a:rPr lang="mn-MN" dirty="0"/>
              <a:t> </a:t>
            </a:r>
            <a:endParaRPr lang="en-US" dirty="0"/>
          </a:p>
        </p:txBody>
      </p:sp>
    </p:spTree>
    <p:extLst>
      <p:ext uri="{BB962C8B-B14F-4D97-AF65-F5344CB8AC3E}">
        <p14:creationId xmlns:p14="http://schemas.microsoft.com/office/powerpoint/2010/main" val="2667242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432</Words>
  <Application>Microsoft Office PowerPoint</Application>
  <PresentationFormat>On-screen Show (4:3)</PresentationFormat>
  <Paragraphs>24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ГОВЬСҮМБЭР АЙМГИЙН БАЯНТАЛ СУМ     2019.12.09   /</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Боловсрол, Эрүүл мэнд, Соёлын салбарын хүрээнд: </vt:lpstr>
      <vt:lpstr>Боловсрол, Эрүүл мэнд, Соёлын салбарын хүрээнд: </vt:lpstr>
      <vt:lpstr>Хөдөө аж ахуйн бодлогын хүрээнд: </vt:lpstr>
      <vt:lpstr>Хөдөлмөр халамжийн хүрээнд:</vt:lpstr>
      <vt:lpstr>Байгаль орчны бодлогын хүрээнд:</vt:lpstr>
      <vt:lpstr>Санхүү эдийн засгийн бодлогын хүрээнд:</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ГОВЬСҮМБЭР АЙМГИЙН БАЯНТАЛ СУМ     2019.12.09   /</dc:title>
  <dc:creator>Dotood-ajiltan</dc:creator>
  <cp:lastModifiedBy>Dotood-ajiltan</cp:lastModifiedBy>
  <cp:revision>29</cp:revision>
  <dcterms:created xsi:type="dcterms:W3CDTF">2019-12-06T04:36:56Z</dcterms:created>
  <dcterms:modified xsi:type="dcterms:W3CDTF">2019-12-06T10:22:19Z</dcterms:modified>
</cp:coreProperties>
</file>