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6" r:id="rId7"/>
    <p:sldId id="267" r:id="rId8"/>
    <p:sldId id="277" r:id="rId9"/>
    <p:sldId id="269" r:id="rId10"/>
    <p:sldId id="270" r:id="rId11"/>
    <p:sldId id="271" r:id="rId12"/>
    <p:sldId id="272" r:id="rId13"/>
    <p:sldId id="273" r:id="rId14"/>
    <p:sldId id="274" r:id="rId15"/>
    <p:sldId id="275" r:id="rId16"/>
    <p:sldId id="276" r:id="rId17"/>
    <p:sldId id="278" r:id="rId18"/>
    <p:sldId id="279" r:id="rId19"/>
    <p:sldId id="268" r:id="rId20"/>
    <p:sldId id="262" r:id="rId21"/>
    <p:sldId id="264" r:id="rId22"/>
    <p:sldId id="265" r:id="rId2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6" autoAdjust="0"/>
  </p:normalViewPr>
  <p:slideViewPr>
    <p:cSldViewPr>
      <p:cViewPr varScale="1">
        <p:scale>
          <a:sx n="62" d="100"/>
          <a:sy n="62" d="100"/>
        </p:scale>
        <p:origin x="-151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9AA68C3-9C27-4660-B317-7150DCA5C01F}" type="datetimeFigureOut">
              <a:rPr lang="en-US" smtClean="0"/>
              <a:t>12/6/2019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E79381C7-5B0A-4C9D-A2AD-94A51AD1261B}" type="slidenum">
              <a:rPr lang="en-US" smtClean="0"/>
              <a:t>‹#›</a:t>
            </a:fld>
            <a:endParaRPr lang="en-US"/>
          </a:p>
        </p:txBody>
      </p:sp>
    </p:spTree>
    <p:extLst>
      <p:ext uri="{BB962C8B-B14F-4D97-AF65-F5344CB8AC3E}">
        <p14:creationId xmlns:p14="http://schemas.microsoft.com/office/powerpoint/2010/main" val="139596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3D35B-3700-46AA-BF3E-46E1F7CBA528}" type="slidenum">
              <a:rPr lang="en-US" smtClean="0"/>
              <a:t>1</a:t>
            </a:fld>
            <a:endParaRPr lang="en-US"/>
          </a:p>
        </p:txBody>
      </p:sp>
    </p:spTree>
    <p:extLst>
      <p:ext uri="{BB962C8B-B14F-4D97-AF65-F5344CB8AC3E}">
        <p14:creationId xmlns:p14="http://schemas.microsoft.com/office/powerpoint/2010/main" val="298668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381C7-5B0A-4C9D-A2AD-94A51AD1261B}" type="slidenum">
              <a:rPr lang="en-US" smtClean="0"/>
              <a:t>22</a:t>
            </a:fld>
            <a:endParaRPr lang="en-US"/>
          </a:p>
        </p:txBody>
      </p:sp>
    </p:spTree>
    <p:extLst>
      <p:ext uri="{BB962C8B-B14F-4D97-AF65-F5344CB8AC3E}">
        <p14:creationId xmlns:p14="http://schemas.microsoft.com/office/powerpoint/2010/main" val="252877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F6E203B-2D3F-41BE-AE7E-46779461EE6D}" type="datetimeFigureOut">
              <a:rPr lang="en-US" smtClean="0"/>
              <a:t>12/6/2019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0A2001A-242E-4337-B560-D962941C80F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6E203B-2D3F-41BE-AE7E-46779461EE6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001A-242E-4337-B560-D962941C80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0A2001A-242E-4337-B560-D962941C80F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6E203B-2D3F-41BE-AE7E-46779461EE6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6E203B-2D3F-41BE-AE7E-46779461EE6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0A2001A-242E-4337-B560-D962941C80F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F6E203B-2D3F-41BE-AE7E-46779461EE6D}" type="datetimeFigureOut">
              <a:rPr lang="en-US" smtClean="0"/>
              <a:t>12/6/2019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0A2001A-242E-4337-B560-D962941C80F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F6E203B-2D3F-41BE-AE7E-46779461EE6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2001A-242E-4337-B560-D962941C80F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F6E203B-2D3F-41BE-AE7E-46779461EE6D}" type="datetimeFigureOut">
              <a:rPr lang="en-US" smtClean="0"/>
              <a:t>12/6/2019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0A2001A-242E-4337-B560-D962941C80F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6E203B-2D3F-41BE-AE7E-46779461EE6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0A2001A-242E-4337-B560-D962941C80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F6E203B-2D3F-41BE-AE7E-46779461EE6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0A2001A-242E-4337-B560-D962941C80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0A2001A-242E-4337-B560-D962941C80F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F6E203B-2D3F-41BE-AE7E-46779461EE6D}" type="datetimeFigureOut">
              <a:rPr lang="en-US" smtClean="0"/>
              <a:t>12/6/2019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0A2001A-242E-4337-B560-D962941C80F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F6E203B-2D3F-41BE-AE7E-46779461EE6D}" type="datetimeFigureOut">
              <a:rPr lang="en-US" smtClean="0"/>
              <a:t>12/6/2019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F6E203B-2D3F-41BE-AE7E-46779461EE6D}" type="datetimeFigureOut">
              <a:rPr lang="en-US" smtClean="0"/>
              <a:t>12/6/2019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0A2001A-242E-4337-B560-D962941C80F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3214686"/>
            <a:ext cx="8429684" cy="3000396"/>
          </a:xfrm>
        </p:spPr>
        <p:txBody>
          <a:bodyPr>
            <a:normAutofit/>
          </a:bodyPr>
          <a:lstStyle/>
          <a:p>
            <a:r>
              <a:rPr lang="mn-MN" sz="4800" b="1" dirty="0" smtClean="0">
                <a:solidFill>
                  <a:srgbClr val="00B050"/>
                </a:solidFill>
                <a:latin typeface="Times New Roman" pitchFamily="18" charset="0"/>
                <a:cs typeface="Times New Roman" pitchFamily="18" charset="0"/>
              </a:rPr>
              <a:t>ГОВЬСҮМБЭР АЙМГИЙН БАЯНТАЛ СУМ</a:t>
            </a:r>
            <a:r>
              <a:rPr lang="en-US" sz="4800" b="1" dirty="0" smtClean="0">
                <a:solidFill>
                  <a:srgbClr val="00B050"/>
                </a:solidFill>
                <a:latin typeface="Times New Roman" pitchFamily="18" charset="0"/>
                <a:cs typeface="Times New Roman" pitchFamily="18" charset="0"/>
              </a:rPr>
              <a:t/>
            </a:r>
            <a:br>
              <a:rPr lang="en-US" sz="4800" b="1" dirty="0" smtClean="0">
                <a:solidFill>
                  <a:srgbClr val="00B050"/>
                </a:solidFill>
                <a:latin typeface="Times New Roman" pitchFamily="18" charset="0"/>
                <a:cs typeface="Times New Roman" pitchFamily="18" charset="0"/>
              </a:rPr>
            </a:br>
            <a:r>
              <a:rPr lang="mn-MN" sz="4800" b="1" dirty="0" smtClean="0">
                <a:solidFill>
                  <a:srgbClr val="00B050"/>
                </a:solidFill>
                <a:latin typeface="Times New Roman" pitchFamily="18" charset="0"/>
                <a:cs typeface="Times New Roman" pitchFamily="18" charset="0"/>
              </a:rPr>
              <a:t>                 </a:t>
            </a:r>
            <a:r>
              <a:rPr lang="en-US" sz="4800" b="1" dirty="0" smtClean="0">
                <a:solidFill>
                  <a:srgbClr val="00B050"/>
                </a:solidFill>
                <a:latin typeface="Times New Roman" pitchFamily="18" charset="0"/>
                <a:cs typeface="Times New Roman" pitchFamily="18" charset="0"/>
              </a:rPr>
              <a:t>2019.11.25</a:t>
            </a:r>
            <a:r>
              <a:rPr lang="mn-MN" sz="4800" b="1" dirty="0" smtClean="0">
                <a:solidFill>
                  <a:srgbClr val="00B050"/>
                </a:solidFill>
                <a:latin typeface="Times New Roman" pitchFamily="18" charset="0"/>
                <a:cs typeface="Times New Roman" pitchFamily="18" charset="0"/>
              </a:rPr>
              <a:t>   </a:t>
            </a:r>
            <a:r>
              <a:rPr lang="mn-MN" sz="1400" b="1" dirty="0" smtClean="0">
                <a:solidFill>
                  <a:srgbClr val="00B050"/>
                </a:solidFill>
                <a:latin typeface="Times New Roman" pitchFamily="18" charset="0"/>
                <a:cs typeface="Times New Roman" pitchFamily="18" charset="0"/>
              </a:rPr>
              <a:t>/11сарын 11-ээс 11 сарын 25/</a:t>
            </a:r>
            <a:endParaRPr lang="en-US" sz="4800" b="1" dirty="0">
              <a:solidFill>
                <a:srgbClr val="00B050"/>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3286116" y="214290"/>
            <a:ext cx="2665322" cy="2714644"/>
          </a:xfrm>
          <a:prstGeom prst="ellipse">
            <a:avLst/>
          </a:prstGeom>
          <a:ln>
            <a:noFill/>
          </a:ln>
          <a:effectLst>
            <a:softEdge rad="112500"/>
          </a:effectLst>
        </p:spPr>
      </p:pic>
    </p:spTree>
    <p:extLst>
      <p:ext uri="{BB962C8B-B14F-4D97-AF65-F5344CB8AC3E}">
        <p14:creationId xmlns:p14="http://schemas.microsoft.com/office/powerpoint/2010/main" val="258338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4290"/>
            <a:ext cx="7620000" cy="928710"/>
          </a:xfrm>
        </p:spPr>
        <p:txBody>
          <a:bodyPr>
            <a:normAutofit/>
          </a:bodyPr>
          <a:lstStyle/>
          <a:p>
            <a:r>
              <a:rPr lang="mn-MN" sz="2500" dirty="0" smtClean="0">
                <a:solidFill>
                  <a:schemeClr val="tx1"/>
                </a:solidFill>
                <a:latin typeface="Times New Roman" pitchFamily="18" charset="0"/>
                <a:cs typeface="Times New Roman" pitchFamily="18" charset="0"/>
              </a:rPr>
              <a:t>  Боловсрол</a:t>
            </a:r>
            <a:r>
              <a:rPr lang="mn-MN" sz="2500" dirty="0">
                <a:solidFill>
                  <a:schemeClr val="tx1"/>
                </a:solidFill>
                <a:latin typeface="Times New Roman" pitchFamily="18" charset="0"/>
                <a:cs typeface="Times New Roman" pitchFamily="18" charset="0"/>
              </a:rPr>
              <a:t>,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0" y="1524000"/>
            <a:ext cx="4057680" cy="26763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523999"/>
            <a:ext cx="4267200" cy="26763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0" y="4270147"/>
            <a:ext cx="8839200" cy="2246769"/>
          </a:xfrm>
          <a:prstGeom prst="rect">
            <a:avLst/>
          </a:prstGeom>
        </p:spPr>
        <p:txBody>
          <a:bodyPr wrap="square">
            <a:spAutoFit/>
          </a:bodyPr>
          <a:lstStyle/>
          <a:p>
            <a:pPr marL="274320" algn="just"/>
            <a:r>
              <a:rPr lang="mn-MN" sz="2000" dirty="0" smtClean="0">
                <a:latin typeface="Times New Roman" pitchFamily="18" charset="0"/>
                <a:cs typeface="Times New Roman" pitchFamily="18" charset="0"/>
              </a:rPr>
              <a:t>   ЕБСургуулийн 3а ангийн эцэг эхийн зөвлөлөөс 1-9-р ангийн эцэг эхчүүдийн дунд “Гар бөмбөг”-ийн тэмцээн зохион байгууллаа. Тэмцээнд нийт 7 баг, 42 эцэг эх оролцож 1-р байранд 5-7-р ангийн хамтарсан баг, 2-р байранд 3а анги, 3-р байранд 2а анги, эцэг, эхчүүд шилдэг хувцас жигдрэлтэй багаар 1а анги, цаг баримталдаг ангиар 6а анги тус тус шалгарч амжилттай зохион байгуулагдсан. </a:t>
            </a:r>
            <a:br>
              <a:rPr lang="mn-MN"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9373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93152" cy="1047428"/>
          </a:xfrm>
        </p:spPr>
        <p:txBody>
          <a:bodyPr>
            <a:normAutofit/>
          </a:bodyPr>
          <a:lstStyle/>
          <a:p>
            <a:r>
              <a:rPr lang="mn-MN" sz="2500" dirty="0" smtClean="0">
                <a:solidFill>
                  <a:schemeClr val="tx1"/>
                </a:solidFill>
                <a:latin typeface="Times New Roman" pitchFamily="18" charset="0"/>
                <a:cs typeface="Times New Roman" pitchFamily="18" charset="0"/>
              </a:rPr>
              <a:t>  Боловсрол</a:t>
            </a:r>
            <a:r>
              <a:rPr lang="mn-MN" sz="2500" dirty="0">
                <a:solidFill>
                  <a:schemeClr val="tx1"/>
                </a:solidFill>
                <a:latin typeface="Times New Roman" pitchFamily="18" charset="0"/>
                <a:cs typeface="Times New Roman" pitchFamily="18" charset="0"/>
              </a:rPr>
              <a:t>,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4038600" cy="2768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00200"/>
            <a:ext cx="4038600" cy="2768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381000" y="4549676"/>
            <a:ext cx="8458200" cy="2308324"/>
          </a:xfrm>
          <a:prstGeom prst="rect">
            <a:avLst/>
          </a:prstGeom>
        </p:spPr>
        <p:txBody>
          <a:bodyPr wrap="square">
            <a:spAutoFit/>
          </a:bodyPr>
          <a:lstStyle/>
          <a:p>
            <a:pPr algn="just"/>
            <a:r>
              <a:rPr lang="mn-MN" sz="2400" dirty="0" smtClean="0">
                <a:latin typeface="Times New Roman" pitchFamily="18" charset="0"/>
                <a:cs typeface="Times New Roman" pitchFamily="18" charset="0"/>
              </a:rPr>
              <a:t>  НҮБ-аас 1989 оны 11 дүгээр сарын 20-ны өдөр “Хүүхдийн эрхийн тухай конвенц”-ыг  баталсны  30 жилийн ойд зориулж 1-9-р ангийн багш нар нэгж хичээлийн хөтөлбөрийг боловсруулан сурагчдад хичээл зааснаар сурагчид хүүхдийн эрхийн баримт бичгийн талаар мэдээлэлтэй болсон.    </a:t>
            </a:r>
            <a:br>
              <a:rPr lang="mn-MN" sz="2400" dirty="0" smtClean="0">
                <a:latin typeface="Times New Roman" pitchFamily="18" charset="0"/>
                <a:cs typeface="Times New Roman" pitchFamily="18" charset="0"/>
              </a:rPr>
            </a:b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7" name="Picture 6" descr="C:\Users\Home\Desktop\Bayantal LOGO.jpg"/>
          <p:cNvPicPr>
            <a:picLocks noChangeAspect="1" noChangeArrowheads="1"/>
          </p:cNvPicPr>
          <p:nvPr/>
        </p:nvPicPr>
        <p:blipFill>
          <a:blip r:embed="rId4" cstate="print"/>
          <a:srcRect/>
          <a:stretch>
            <a:fillRect/>
          </a:stretch>
        </p:blipFill>
        <p:spPr bwMode="auto">
          <a:xfrm>
            <a:off x="285719" y="204458"/>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286000" y="2967335"/>
            <a:ext cx="4572000" cy="923330"/>
          </a:xfrm>
          <a:prstGeom prst="rect">
            <a:avLst/>
          </a:prstGeom>
        </p:spPr>
        <p:txBody>
          <a:bodyPr>
            <a:spAutoFit/>
          </a:bodyPr>
          <a:lstStyle/>
          <a:p>
            <a:r>
              <a:rPr lang="mn-MN" dirty="0" smtClean="0">
                <a:solidFill>
                  <a:schemeClr val="tx1"/>
                </a:solidFill>
                <a:latin typeface="Times New Roman" pitchFamily="18" charset="0"/>
                <a:cs typeface="Times New Roman" pitchFamily="18" charset="0"/>
              </a:rPr>
              <a:t>Боловсрол, Эрүүл мэнд, Соёлын салбарын хүрээнд:</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335531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5952" cy="1143000"/>
          </a:xfrm>
        </p:spPr>
        <p:txBody>
          <a:bodyPr>
            <a:normAutofit/>
          </a:bodyPr>
          <a:lstStyle/>
          <a:p>
            <a:r>
              <a:rPr lang="mn-MN" sz="2500" dirty="0">
                <a:solidFill>
                  <a:schemeClr val="tx1"/>
                </a:solidFill>
                <a:latin typeface="Times New Roman" pitchFamily="18" charset="0"/>
                <a:cs typeface="Times New Roman" pitchFamily="18" charset="0"/>
              </a:rPr>
              <a:t>Боловсрол,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22" y="1413295"/>
            <a:ext cx="4239577" cy="300630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6421"/>
          <a:stretch/>
        </p:blipFill>
        <p:spPr>
          <a:xfrm>
            <a:off x="4648200" y="1499418"/>
            <a:ext cx="4230710" cy="2920182"/>
          </a:xfrm>
          <a:prstGeom prst="rect">
            <a:avLst/>
          </a:prstGeom>
        </p:spPr>
      </p:pic>
      <p:sp>
        <p:nvSpPr>
          <p:cNvPr id="7" name="Rectangle 6"/>
          <p:cNvSpPr/>
          <p:nvPr/>
        </p:nvSpPr>
        <p:spPr>
          <a:xfrm>
            <a:off x="256222" y="4419600"/>
            <a:ext cx="8430578" cy="1569660"/>
          </a:xfrm>
          <a:prstGeom prst="rect">
            <a:avLst/>
          </a:prstGeom>
        </p:spPr>
        <p:txBody>
          <a:bodyPr wrap="square">
            <a:spAutoFit/>
          </a:bodyPr>
          <a:lstStyle/>
          <a:p>
            <a:pPr algn="just"/>
            <a:r>
              <a:rPr lang="mn-MN" sz="2400" dirty="0" smtClean="0">
                <a:latin typeface="Times New Roman" pitchFamily="18" charset="0"/>
                <a:cs typeface="Times New Roman" pitchFamily="18" charset="0"/>
              </a:rPr>
              <a:t>      Сумын Соёлын төвийн уран бүтээлчид  сургуулийн бага ангийн хүүхэд багачууд болон  аймгийн цэцэрлэгийн хүүхэд багачуудад  “Өнчин цагаан ботго” хүүхэлдэйн жүжгийг тоглож үзүүлсэн.</a:t>
            </a:r>
          </a:p>
        </p:txBody>
      </p:sp>
    </p:spTree>
    <p:extLst>
      <p:ext uri="{BB962C8B-B14F-4D97-AF65-F5344CB8AC3E}">
        <p14:creationId xmlns:p14="http://schemas.microsoft.com/office/powerpoint/2010/main" val="420966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498331" cy="1057260"/>
          </a:xfrm>
        </p:spPr>
        <p:txBody>
          <a:bodyPr>
            <a:normAutofit/>
          </a:bodyPr>
          <a:lstStyle/>
          <a:p>
            <a:r>
              <a:rPr lang="mn-MN" sz="2500" dirty="0" smtClean="0">
                <a:solidFill>
                  <a:schemeClr val="tx1"/>
                </a:solidFill>
                <a:latin typeface="Times New Roman" pitchFamily="18" charset="0"/>
                <a:cs typeface="Times New Roman" pitchFamily="18" charset="0"/>
              </a:rPr>
              <a:t>  Боловсрол</a:t>
            </a:r>
            <a:r>
              <a:rPr lang="mn-MN" sz="2500" dirty="0">
                <a:solidFill>
                  <a:schemeClr val="tx1"/>
                </a:solidFill>
                <a:latin typeface="Times New Roman" pitchFamily="18" charset="0"/>
                <a:cs typeface="Times New Roman" pitchFamily="18" charset="0"/>
              </a:rPr>
              <a:t>,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0" y="1443403"/>
            <a:ext cx="4133880" cy="28999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447800"/>
            <a:ext cx="4191000" cy="2895600"/>
          </a:xfrm>
          <a:prstGeom prst="rect">
            <a:avLst/>
          </a:prstGeom>
        </p:spPr>
      </p:pic>
      <p:sp>
        <p:nvSpPr>
          <p:cNvPr id="7" name="Rectangle 6"/>
          <p:cNvSpPr/>
          <p:nvPr/>
        </p:nvSpPr>
        <p:spPr>
          <a:xfrm>
            <a:off x="285720" y="4648200"/>
            <a:ext cx="8553479" cy="1569660"/>
          </a:xfrm>
          <a:prstGeom prst="rect">
            <a:avLst/>
          </a:prstGeom>
        </p:spPr>
        <p:txBody>
          <a:bodyPr wrap="square">
            <a:spAutoFit/>
          </a:bodyPr>
          <a:lstStyle/>
          <a:p>
            <a:pPr algn="just"/>
            <a:r>
              <a:rPr lang="mn-MN" sz="2400" dirty="0" smtClean="0">
                <a:latin typeface="Times New Roman" pitchFamily="18" charset="0"/>
                <a:cs typeface="Times New Roman" pitchFamily="18" charset="0"/>
              </a:rPr>
              <a:t>    Монгол үндэсний уламжлалт тоглоом наадгайг хүүхэд багачуудад өвлүүлэн уламжлуулах түгээн дэлгэрүүлэх зорилгоор “Монгол наадгай” уралдааныг зохион байгуулж нийт 9 багийн 60 хүүхэд авьяас билэг, чадвараа дайчлан оролцсон.</a:t>
            </a:r>
          </a:p>
        </p:txBody>
      </p:sp>
    </p:spTree>
    <p:extLst>
      <p:ext uri="{BB962C8B-B14F-4D97-AF65-F5344CB8AC3E}">
        <p14:creationId xmlns:p14="http://schemas.microsoft.com/office/powerpoint/2010/main" val="233649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498331" cy="1057260"/>
          </a:xfrm>
        </p:spPr>
        <p:txBody>
          <a:bodyPr>
            <a:normAutofit/>
          </a:bodyPr>
          <a:lstStyle/>
          <a:p>
            <a:r>
              <a:rPr lang="mn-MN" sz="2500" dirty="0">
                <a:solidFill>
                  <a:schemeClr val="tx1"/>
                </a:solidFill>
                <a:latin typeface="Times New Roman" pitchFamily="18" charset="0"/>
                <a:cs typeface="Times New Roman" pitchFamily="18" charset="0"/>
              </a:rPr>
              <a:t>Боловсрол,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0" y="1524000"/>
            <a:ext cx="2457480" cy="281939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30468"/>
          <a:stretch/>
        </p:blipFill>
        <p:spPr>
          <a:xfrm>
            <a:off x="2895601" y="1524000"/>
            <a:ext cx="3048000" cy="2819400"/>
          </a:xfrm>
          <a:prstGeom prst="rect">
            <a:avLst/>
          </a:prstGeom>
        </p:spPr>
      </p:pic>
      <p:sp>
        <p:nvSpPr>
          <p:cNvPr id="7" name="Rectangle 6"/>
          <p:cNvSpPr/>
          <p:nvPr/>
        </p:nvSpPr>
        <p:spPr>
          <a:xfrm>
            <a:off x="285720" y="4572000"/>
            <a:ext cx="8282755" cy="1815882"/>
          </a:xfrm>
          <a:prstGeom prst="rect">
            <a:avLst/>
          </a:prstGeom>
        </p:spPr>
        <p:txBody>
          <a:bodyPr wrap="square">
            <a:spAutoFit/>
          </a:bodyPr>
          <a:lstStyle/>
          <a:p>
            <a:pPr algn="just"/>
            <a:r>
              <a:rPr lang="mn-MN" sz="2800" dirty="0" smtClean="0">
                <a:latin typeface="Times New Roman" pitchFamily="18" charset="0"/>
                <a:cs typeface="Times New Roman" pitchFamily="18" charset="0"/>
              </a:rPr>
              <a:t>  2019 онд Орон нутаг судлах танхимын зүгээс 4 удаагийн судалгаа хийгдсэн бөгөөд судлагааны ажлын тайлангаа сумын иргэдэд “Судалгаа 2019 үзэсгэлэн” болгон дэглэн үзүүлж байна.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524001"/>
            <a:ext cx="2769777" cy="2819398"/>
          </a:xfrm>
          <a:prstGeom prst="rect">
            <a:avLst/>
          </a:prstGeom>
        </p:spPr>
      </p:pic>
    </p:spTree>
    <p:extLst>
      <p:ext uri="{BB962C8B-B14F-4D97-AF65-F5344CB8AC3E}">
        <p14:creationId xmlns:p14="http://schemas.microsoft.com/office/powerpoint/2010/main" val="300279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498331" cy="1057260"/>
          </a:xfrm>
        </p:spPr>
        <p:txBody>
          <a:bodyPr>
            <a:normAutofit/>
          </a:bodyPr>
          <a:lstStyle/>
          <a:p>
            <a:r>
              <a:rPr lang="mn-MN" sz="2500" dirty="0">
                <a:solidFill>
                  <a:schemeClr val="tx1"/>
                </a:solidFill>
                <a:latin typeface="Times New Roman" pitchFamily="18" charset="0"/>
                <a:cs typeface="Times New Roman" pitchFamily="18" charset="0"/>
              </a:rPr>
              <a:t>Боловсрол,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20" y="1600200"/>
            <a:ext cx="4133880" cy="27059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600200"/>
            <a:ext cx="4114800" cy="2705963"/>
          </a:xfrm>
          <a:prstGeom prst="rect">
            <a:avLst/>
          </a:prstGeom>
        </p:spPr>
      </p:pic>
      <p:sp>
        <p:nvSpPr>
          <p:cNvPr id="7" name="Rectangle 6"/>
          <p:cNvSpPr/>
          <p:nvPr/>
        </p:nvSpPr>
        <p:spPr>
          <a:xfrm>
            <a:off x="285720" y="4306163"/>
            <a:ext cx="8477280" cy="1938992"/>
          </a:xfrm>
          <a:prstGeom prst="rect">
            <a:avLst/>
          </a:prstGeom>
        </p:spPr>
        <p:txBody>
          <a:bodyPr wrap="square">
            <a:spAutoFit/>
          </a:bodyPr>
          <a:lstStyle/>
          <a:p>
            <a:pPr algn="just"/>
            <a:r>
              <a:rPr lang="mn-MN" sz="2400" dirty="0" smtClean="0">
                <a:latin typeface="Times New Roman" pitchFamily="18" charset="0"/>
                <a:cs typeface="Times New Roman" pitchFamily="18" charset="0"/>
              </a:rPr>
              <a:t>  </a:t>
            </a:r>
          </a:p>
          <a:p>
            <a:pPr algn="just"/>
            <a:r>
              <a:rPr lang="mn-MN" sz="2400" dirty="0">
                <a:latin typeface="Times New Roman" pitchFamily="18" charset="0"/>
                <a:cs typeface="Times New Roman" pitchFamily="18" charset="0"/>
              </a:rPr>
              <a:t> </a:t>
            </a:r>
            <a:r>
              <a:rPr lang="mn-MN" sz="2400" dirty="0" smtClean="0">
                <a:latin typeface="Times New Roman" pitchFamily="18" charset="0"/>
                <a:cs typeface="Times New Roman" pitchFamily="18" charset="0"/>
              </a:rPr>
              <a:t>  Сумын ЕБСургуулийн охидын дунд “Охидын өдөрлөг”-ийг зохион байгуулж нийт 36 охид хамрагдлаа.</a:t>
            </a:r>
          </a:p>
          <a:p>
            <a:pPr algn="just"/>
            <a:r>
              <a:rPr lang="mn-MN" sz="2400" dirty="0" smtClean="0">
                <a:latin typeface="Times New Roman" pitchFamily="18" charset="0"/>
                <a:cs typeface="Times New Roman" pitchFamily="18" charset="0"/>
              </a:rPr>
              <a:t>   “Дуулах өдөр” дуун цэнгүүнийг долоо хоногийн 3 дахь өдөр бүр зохион байгуулж  эхлээд байна. </a:t>
            </a:r>
            <a:endParaRPr lang="mn-MN" sz="2400" dirty="0">
              <a:latin typeface="Times New Roman" pitchFamily="18" charset="0"/>
              <a:cs typeface="Times New Roman" pitchFamily="18" charset="0"/>
            </a:endParaRPr>
          </a:p>
        </p:txBody>
      </p:sp>
    </p:spTree>
    <p:extLst>
      <p:ext uri="{BB962C8B-B14F-4D97-AF65-F5344CB8AC3E}">
        <p14:creationId xmlns:p14="http://schemas.microsoft.com/office/powerpoint/2010/main" val="97515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498331" cy="1143000"/>
          </a:xfrm>
        </p:spPr>
        <p:txBody>
          <a:bodyPr>
            <a:normAutofit/>
          </a:bodyPr>
          <a:lstStyle/>
          <a:p>
            <a:r>
              <a:rPr lang="mn-MN" sz="2500" dirty="0">
                <a:solidFill>
                  <a:schemeClr val="tx1"/>
                </a:solidFill>
                <a:latin typeface="Times New Roman" pitchFamily="18" charset="0"/>
                <a:cs typeface="Times New Roman" pitchFamily="18" charset="0"/>
              </a:rPr>
              <a:t>Боловсрол,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descr="75057910_2500132566868565_7116578419390808064_n.jpg"/>
          <p:cNvPicPr/>
          <p:nvPr/>
        </p:nvPicPr>
        <p:blipFill>
          <a:blip r:embed="rId3" cstate="print"/>
          <a:stretch>
            <a:fillRect/>
          </a:stretch>
        </p:blipFill>
        <p:spPr>
          <a:xfrm>
            <a:off x="285720" y="1349461"/>
            <a:ext cx="4057680" cy="2460539"/>
          </a:xfrm>
          <a:prstGeom prst="rect">
            <a:avLst/>
          </a:prstGeom>
        </p:spPr>
      </p:pic>
      <p:pic>
        <p:nvPicPr>
          <p:cNvPr id="6" name="Picture 5" descr="75398413_532057504011601_5638382196596146176_n (1).jpg"/>
          <p:cNvPicPr/>
          <p:nvPr/>
        </p:nvPicPr>
        <p:blipFill>
          <a:blip r:embed="rId4"/>
          <a:stretch>
            <a:fillRect/>
          </a:stretch>
        </p:blipFill>
        <p:spPr>
          <a:xfrm>
            <a:off x="4569837" y="1317352"/>
            <a:ext cx="4228465" cy="2492648"/>
          </a:xfrm>
          <a:prstGeom prst="rect">
            <a:avLst/>
          </a:prstGeom>
        </p:spPr>
      </p:pic>
      <p:sp>
        <p:nvSpPr>
          <p:cNvPr id="7" name="Rectangle 6"/>
          <p:cNvSpPr/>
          <p:nvPr/>
        </p:nvSpPr>
        <p:spPr>
          <a:xfrm>
            <a:off x="318165" y="3779520"/>
            <a:ext cx="8480137" cy="3477875"/>
          </a:xfrm>
          <a:prstGeom prst="rect">
            <a:avLst/>
          </a:prstGeom>
        </p:spPr>
        <p:txBody>
          <a:bodyPr wrap="square">
            <a:spAutoFit/>
          </a:bodyPr>
          <a:lstStyle/>
          <a:p>
            <a:pPr algn="just"/>
            <a:r>
              <a:rPr lang="mn-MN" sz="2000" dirty="0" smtClean="0">
                <a:latin typeface="Times New Roman" pitchFamily="18" charset="0"/>
                <a:cs typeface="Times New Roman" pitchFamily="18" charset="0"/>
              </a:rPr>
              <a:t>    Өнгөрсөн 14 хоногт Эрүүл мэндийн төвөөс суманд нийт </a:t>
            </a:r>
            <a:r>
              <a:rPr lang="mn-MN" sz="2000" dirty="0">
                <a:latin typeface="Times New Roman" pitchFamily="18" charset="0"/>
                <a:cs typeface="Times New Roman" pitchFamily="18" charset="0"/>
              </a:rPr>
              <a:t>175 </a:t>
            </a:r>
            <a:r>
              <a:rPr lang="mn-MN" sz="2000" dirty="0" smtClean="0">
                <a:latin typeface="Times New Roman" pitchFamily="18" charset="0"/>
                <a:cs typeface="Times New Roman" pitchFamily="18" charset="0"/>
              </a:rPr>
              <a:t>үзлэг хийгдэж үүнээс - урьдчилан </a:t>
            </a:r>
            <a:r>
              <a:rPr lang="mn-MN" sz="2000" dirty="0">
                <a:latin typeface="Times New Roman" pitchFamily="18" charset="0"/>
                <a:cs typeface="Times New Roman" pitchFamily="18" charset="0"/>
              </a:rPr>
              <a:t>сэргийлэх </a:t>
            </a:r>
            <a:r>
              <a:rPr lang="mn-MN" sz="2000" dirty="0" smtClean="0">
                <a:latin typeface="Times New Roman" pitchFamily="18" charset="0"/>
                <a:cs typeface="Times New Roman" pitchFamily="18" charset="0"/>
              </a:rPr>
              <a:t>үзлэгт 118 иргэн, </a:t>
            </a:r>
            <a:r>
              <a:rPr lang="mn-MN" sz="2000" dirty="0">
                <a:latin typeface="Times New Roman" pitchFamily="18" charset="0"/>
                <a:cs typeface="Times New Roman" pitchFamily="18" charset="0"/>
              </a:rPr>
              <a:t>и</a:t>
            </a:r>
            <a:r>
              <a:rPr lang="mn-MN" sz="2000" dirty="0" smtClean="0">
                <a:latin typeface="Times New Roman" pitchFamily="18" charset="0"/>
                <a:cs typeface="Times New Roman" pitchFamily="18" charset="0"/>
              </a:rPr>
              <a:t>дэвхитэй хяналтанд 5 иргэн, гэрийн эргэлтэнд 3 иргэн, Амбулаториор 49 иргэн тус тус үзлэгт хамрагдсан  байна.</a:t>
            </a:r>
            <a:r>
              <a:rPr lang="mn-MN" sz="2000" dirty="0">
                <a:latin typeface="Times New Roman" pitchFamily="18" charset="0"/>
                <a:cs typeface="Times New Roman" pitchFamily="18" charset="0"/>
              </a:rPr>
              <a:t> Дорноговь аймагт зохиогдсон </a:t>
            </a:r>
            <a:r>
              <a:rPr lang="en-US" sz="2000" dirty="0">
                <a:latin typeface="Times New Roman" pitchFamily="18" charset="0"/>
                <a:cs typeface="Times New Roman" pitchFamily="18" charset="0"/>
              </a:rPr>
              <a:t>“</a:t>
            </a:r>
            <a:r>
              <a:rPr lang="mn-MN" sz="2000" dirty="0">
                <a:latin typeface="Times New Roman" pitchFamily="18" charset="0"/>
                <a:cs typeface="Times New Roman" pitchFamily="18" charset="0"/>
              </a:rPr>
              <a:t>Элэгний В,С вирусийн эмчилгээ, оношлогоо, урьдчилан сэргийлэлт</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mn-MN" sz="2000" dirty="0" smtClean="0">
                <a:latin typeface="Times New Roman" pitchFamily="18" charset="0"/>
                <a:cs typeface="Times New Roman" pitchFamily="18" charset="0"/>
              </a:rPr>
              <a:t>Халдвар </a:t>
            </a:r>
            <a:r>
              <a:rPr lang="mn-MN" sz="2000" dirty="0">
                <a:latin typeface="Times New Roman" pitchFamily="18" charset="0"/>
                <a:cs typeface="Times New Roman" pitchFamily="18" charset="0"/>
              </a:rPr>
              <a:t>хяналт, хог ангилал</a:t>
            </a:r>
            <a:r>
              <a:rPr lang="en-US" sz="2000" dirty="0" smtClean="0">
                <a:latin typeface="Times New Roman" pitchFamily="18" charset="0"/>
                <a:cs typeface="Times New Roman" pitchFamily="18" charset="0"/>
              </a:rPr>
              <a:t>”</a:t>
            </a:r>
            <a:r>
              <a:rPr lang="mn-MN" sz="2000" dirty="0" smtClean="0">
                <a:latin typeface="Times New Roman" pitchFamily="18" charset="0"/>
                <a:cs typeface="Times New Roman" pitchFamily="18" charset="0"/>
              </a:rPr>
              <a:t> сэдэвт  </a:t>
            </a:r>
            <a:r>
              <a:rPr lang="mn-MN" sz="2000" dirty="0">
                <a:latin typeface="Times New Roman" pitchFamily="18" charset="0"/>
                <a:cs typeface="Times New Roman" pitchFamily="18" charset="0"/>
              </a:rPr>
              <a:t>3 хоногийн сургалтанд </a:t>
            </a:r>
            <a:r>
              <a:rPr lang="mn-MN" sz="2000" dirty="0" smtClean="0">
                <a:latin typeface="Times New Roman" pitchFamily="18" charset="0"/>
                <a:cs typeface="Times New Roman" pitchFamily="18" charset="0"/>
              </a:rPr>
              <a:t>3 ажилтан, Улаанбаатар </a:t>
            </a:r>
            <a:r>
              <a:rPr lang="mn-MN" sz="2000" dirty="0">
                <a:latin typeface="Times New Roman" pitchFamily="18" charset="0"/>
                <a:cs typeface="Times New Roman" pitchFamily="18" charset="0"/>
              </a:rPr>
              <a:t>хотод зохиогдсон </a:t>
            </a:r>
            <a:r>
              <a:rPr lang="en-US" sz="2000" dirty="0">
                <a:latin typeface="Times New Roman" pitchFamily="18" charset="0"/>
                <a:cs typeface="Times New Roman" pitchFamily="18" charset="0"/>
              </a:rPr>
              <a:t>“</a:t>
            </a:r>
            <a:r>
              <a:rPr lang="mn-MN" sz="2000" dirty="0">
                <a:latin typeface="Times New Roman" pitchFamily="18" charset="0"/>
                <a:cs typeface="Times New Roman" pitchFamily="18" charset="0"/>
              </a:rPr>
              <a:t>Хүүхдийн өвчин судлал</a:t>
            </a:r>
            <a:r>
              <a:rPr lang="en-US" sz="2000" dirty="0" smtClean="0">
                <a:latin typeface="Times New Roman" pitchFamily="18" charset="0"/>
                <a:cs typeface="Times New Roman" pitchFamily="18" charset="0"/>
              </a:rPr>
              <a:t>”</a:t>
            </a:r>
            <a:r>
              <a:rPr lang="mn-MN" sz="2000" dirty="0" smtClean="0">
                <a:latin typeface="Times New Roman" pitchFamily="18" charset="0"/>
                <a:cs typeface="Times New Roman" pitchFamily="18" charset="0"/>
              </a:rPr>
              <a:t>сэдэвт  </a:t>
            </a:r>
            <a:r>
              <a:rPr lang="mn-MN" sz="2000" dirty="0">
                <a:latin typeface="Times New Roman" pitchFamily="18" charset="0"/>
                <a:cs typeface="Times New Roman" pitchFamily="18" charset="0"/>
              </a:rPr>
              <a:t>1 хоногийн сургалтанд ЭМТ-ийн </a:t>
            </a:r>
            <a:r>
              <a:rPr lang="mn-MN" sz="2000" dirty="0" smtClean="0">
                <a:latin typeface="Times New Roman" pitchFamily="18" charset="0"/>
                <a:cs typeface="Times New Roman" pitchFamily="18" charset="0"/>
              </a:rPr>
              <a:t>эрхлэгч нар оролцсон. Сумын  </a:t>
            </a:r>
            <a:r>
              <a:rPr lang="mn-MN" sz="2000" dirty="0">
                <a:latin typeface="Times New Roman" pitchFamily="18" charset="0"/>
                <a:cs typeface="Times New Roman" pitchFamily="18" charset="0"/>
              </a:rPr>
              <a:t>ЭМТ-ийн </a:t>
            </a:r>
            <a:r>
              <a:rPr lang="mn-MN" sz="2000" dirty="0" smtClean="0">
                <a:latin typeface="Times New Roman" pitchFamily="18" charset="0"/>
                <a:cs typeface="Times New Roman" pitchFamily="18" charset="0"/>
              </a:rPr>
              <a:t>эрхлэгчээр </a:t>
            </a:r>
            <a:r>
              <a:rPr lang="mn-MN" sz="2000" dirty="0">
                <a:latin typeface="Times New Roman" pitchFamily="18" charset="0"/>
                <a:cs typeface="Times New Roman" pitchFamily="18" charset="0"/>
              </a:rPr>
              <a:t>Б.Бямбасүрэн томилогдон ажилллаж байна.</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7370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498331" cy="1057260"/>
          </a:xfrm>
        </p:spPr>
        <p:txBody>
          <a:bodyPr>
            <a:normAutofit/>
          </a:bodyPr>
          <a:lstStyle/>
          <a:p>
            <a:r>
              <a:rPr lang="mn-MN" sz="2500" dirty="0">
                <a:solidFill>
                  <a:schemeClr val="tx1"/>
                </a:solidFill>
                <a:latin typeface="Times New Roman" pitchFamily="18" charset="0"/>
                <a:cs typeface="Times New Roman" pitchFamily="18" charset="0"/>
              </a:rPr>
              <a:t>Боловсрол,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20" y="1457324"/>
            <a:ext cx="3981480" cy="2505075"/>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447800"/>
            <a:ext cx="4229099" cy="2438400"/>
          </a:xfrm>
          <a:prstGeom prst="rect">
            <a:avLst/>
          </a:prstGeom>
        </p:spPr>
      </p:pic>
      <p:sp>
        <p:nvSpPr>
          <p:cNvPr id="7" name="Rectangle 6"/>
          <p:cNvSpPr/>
          <p:nvPr/>
        </p:nvSpPr>
        <p:spPr>
          <a:xfrm>
            <a:off x="285720" y="4114800"/>
            <a:ext cx="8343899" cy="2062103"/>
          </a:xfrm>
          <a:prstGeom prst="rect">
            <a:avLst/>
          </a:prstGeom>
        </p:spPr>
        <p:txBody>
          <a:bodyPr wrap="square">
            <a:spAutoFit/>
          </a:bodyPr>
          <a:lstStyle/>
          <a:p>
            <a:pPr algn="just"/>
            <a:r>
              <a:rPr lang="mn-MN" sz="3200" dirty="0" smtClean="0">
                <a:latin typeface="Times New Roman" pitchFamily="18" charset="0"/>
                <a:cs typeface="Times New Roman" pitchFamily="18" charset="0"/>
              </a:rPr>
              <a:t>Багшийн хөгжлийн төвийг дэмжих тухай хуулийг цэцэрлэгийн хүүхдүүдийн эцэг, эхчүүдэд сурталчлах ажлыг зохион байгуулж 35 хүнийг хамруулсан.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74477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616952" cy="1057260"/>
          </a:xfrm>
        </p:spPr>
        <p:txBody>
          <a:bodyPr>
            <a:normAutofit/>
          </a:bodyPr>
          <a:lstStyle/>
          <a:p>
            <a:r>
              <a:rPr lang="mn-MN" sz="2500" dirty="0">
                <a:solidFill>
                  <a:schemeClr val="tx1"/>
                </a:solidFill>
                <a:latin typeface="Times New Roman" pitchFamily="18" charset="0"/>
                <a:cs typeface="Times New Roman" pitchFamily="18" charset="0"/>
              </a:rPr>
              <a:t>Боловсрол, Эрүүл мэнд, Соёлын салбарын хүрээнд:</a:t>
            </a:r>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15240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43" y="1465272"/>
            <a:ext cx="2666554" cy="28019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523999"/>
            <a:ext cx="2590800" cy="27431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95513" y="1456847"/>
            <a:ext cx="2758438" cy="2862264"/>
          </a:xfrm>
          <a:prstGeom prst="rect">
            <a:avLst/>
          </a:prstGeom>
        </p:spPr>
      </p:pic>
      <p:sp>
        <p:nvSpPr>
          <p:cNvPr id="8" name="Rectangle 7"/>
          <p:cNvSpPr/>
          <p:nvPr/>
        </p:nvSpPr>
        <p:spPr>
          <a:xfrm>
            <a:off x="285720" y="4267200"/>
            <a:ext cx="8520144" cy="1815882"/>
          </a:xfrm>
          <a:prstGeom prst="rect">
            <a:avLst/>
          </a:prstGeom>
        </p:spPr>
        <p:txBody>
          <a:bodyPr wrap="square">
            <a:spAutoFit/>
          </a:bodyPr>
          <a:lstStyle/>
          <a:p>
            <a:pPr algn="just"/>
            <a:r>
              <a:rPr lang="mn-MN" sz="2800" dirty="0" smtClean="0">
                <a:latin typeface="Times New Roman" pitchFamily="18" charset="0"/>
                <a:cs typeface="Times New Roman" pitchFamily="18" charset="0"/>
              </a:rPr>
              <a:t>Эцэг, эхийн дунд хишиг өдрийг амжилттай зохион байгуулж явууллаа. Хүүхдийн хоолны цэсийг ил байрлуулан эцэг, эхээр амталгааг хийлгэн дэвтэрт хөтлүүлж байна.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69064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435" y="163108"/>
            <a:ext cx="8534400" cy="1122751"/>
          </a:xfrm>
        </p:spPr>
        <p:txBody>
          <a:bodyPr>
            <a:normAutofit fontScale="90000"/>
          </a:bodyPr>
          <a:lstStyle/>
          <a:p>
            <a:r>
              <a:rPr lang="mn-MN" sz="3600" dirty="0">
                <a:solidFill>
                  <a:schemeClr val="tx1"/>
                </a:solidFill>
                <a:latin typeface="Times New Roman" pitchFamily="18" charset="0"/>
                <a:cs typeface="Times New Roman" pitchFamily="18" charset="0"/>
              </a:rPr>
              <a:t>Хөдөө аж ахуйн бодлогын хүрээнд:</a:t>
            </a:r>
            <a:r>
              <a:rPr lang="en-US" sz="3600" dirty="0"/>
              <a:t/>
            </a:r>
            <a:br>
              <a:rPr lang="en-US" sz="3600" dirty="0"/>
            </a:b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10246" name="Picture 6" descr="Image may contain: sky, dog, outdoor, nature and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53816"/>
            <a:ext cx="3962400" cy="2889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4343400"/>
            <a:ext cx="8229600" cy="2246769"/>
          </a:xfrm>
          <a:prstGeom prst="rect">
            <a:avLst/>
          </a:prstGeom>
        </p:spPr>
        <p:txBody>
          <a:bodyPr wrap="square">
            <a:spAutoFit/>
          </a:bodyPr>
          <a:lstStyle/>
          <a:p>
            <a:pPr algn="just"/>
            <a:r>
              <a:rPr lang="mn-MN" dirty="0" smtClean="0"/>
              <a:t>    </a:t>
            </a:r>
            <a:r>
              <a:rPr lang="mn-MN" sz="2800" dirty="0" smtClean="0">
                <a:latin typeface="Times New Roman" pitchFamily="18" charset="0"/>
                <a:cs typeface="Times New Roman" pitchFamily="18" charset="0"/>
              </a:rPr>
              <a:t>Сумын Засаг даргын захирамжаар томилогдсон ажлын хэсэг 2019 оны 11 дүгээр сарын 18-наас эхлэн бэлчээрийн хортон мэрэгчидтэй тэмцэх, устгалын ажлыг 10000 га-д гэрээт ажилчин 10 иргэн болон  малчидтай хамтран хийж гүйцэтгэж байна. </a:t>
            </a:r>
            <a:endParaRPr lang="en-US" sz="2800" dirty="0">
              <a:latin typeface="Times New Roman" pitchFamily="18" charset="0"/>
              <a:cs typeface="Times New Roman" pitchFamily="18" charset="0"/>
            </a:endParaRPr>
          </a:p>
        </p:txBody>
      </p:sp>
      <p:pic>
        <p:nvPicPr>
          <p:cNvPr id="10248" name="Picture 8" descr="Image may contain: one or more people, people standing, outdoor, nature and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54" y="1453816"/>
            <a:ext cx="3778045" cy="288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3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467600" cy="758952"/>
          </a:xfrm>
        </p:spPr>
        <p:txBody>
          <a:bodyPr>
            <a:normAutofit/>
          </a:bodyPr>
          <a:lstStyle/>
          <a:p>
            <a:r>
              <a:rPr lang="mn-MN" sz="2800" dirty="0" smtClean="0">
                <a:solidFill>
                  <a:schemeClr val="tx1"/>
                </a:solidFill>
                <a:latin typeface="Times New Roman" pitchFamily="18" charset="0"/>
                <a:cs typeface="Times New Roman" pitchFamily="18" charset="0"/>
              </a:rPr>
              <a:t>Удирдлага </a:t>
            </a:r>
            <a:r>
              <a:rPr lang="mn-MN" sz="2800" dirty="0">
                <a:solidFill>
                  <a:schemeClr val="tx1"/>
                </a:solidFill>
                <a:latin typeface="Times New Roman" pitchFamily="18" charset="0"/>
                <a:cs typeface="Times New Roman" pitchFamily="18" charset="0"/>
              </a:rPr>
              <a:t>зохион байгуулалтын хүрээнд:</a:t>
            </a:r>
            <a:endParaRPr lang="en-US" sz="2800" dirty="0">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381001" y="214290"/>
            <a:ext cx="1142999" cy="1071570"/>
          </a:xfrm>
          <a:prstGeom prst="rect">
            <a:avLst/>
          </a:prstGeom>
          <a:ln>
            <a:noFill/>
          </a:ln>
          <a:effectLst>
            <a:outerShdw blurRad="292100" dist="139700" dir="2700000" algn="tl" rotWithShape="0">
              <a:srgbClr val="333333">
                <a:alpha val="65000"/>
              </a:srgbClr>
            </a:outerShdw>
          </a:effectLst>
        </p:spPr>
      </p:pic>
      <p:pic>
        <p:nvPicPr>
          <p:cNvPr id="1026" name="Picture 2" descr="https://scontent.fuln1-1.fna.fbcdn.net/v/t1.15752-9/75402297_2562314703848306_1896272552750219264_n.jpg?_nc_cat=109&amp;_nc_ohc=Hu2S70Y1oS8AQlHFYNXGFBM7iyRHNcYuq--BxuSjL1qo4ZO8OofsDcyAA&amp;_nc_ht=scontent.fuln1-1.fna&amp;oh=4e996215e510646d18666ee1c03b007d&amp;oe=5E4AFD4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33830"/>
            <a:ext cx="3886200" cy="2590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uln1-1.fna.fbcdn.net/v/t1.15752-9/75450056_545761966208005_5870388719244017664_n.jpg?_nc_cat=101&amp;_nc_ohc=bBXQdx4dWvEAQke1JOHqctpMTZ2MYNWBAQgWREel--HdiOxigFv7Q7tZg&amp;_nc_ht=scontent.fuln1-1.fna&amp;oh=67cc1cf8ac9ff301ab810c4f53ab9d0d&amp;oe=5E43CF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533831"/>
            <a:ext cx="3733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495800"/>
            <a:ext cx="8077200" cy="1938992"/>
          </a:xfrm>
          <a:prstGeom prst="rect">
            <a:avLst/>
          </a:prstGeom>
        </p:spPr>
        <p:txBody>
          <a:bodyPr wrap="square">
            <a:spAutoFit/>
          </a:bodyPr>
          <a:lstStyle/>
          <a:p>
            <a:pPr algn="just"/>
            <a:r>
              <a:rPr lang="mn-MN" sz="2400" dirty="0" smtClean="0">
                <a:latin typeface="Times New Roman" pitchFamily="18" charset="0"/>
                <a:cs typeface="Times New Roman" pitchFamily="18" charset="0"/>
              </a:rPr>
              <a:t>    Сумын </a:t>
            </a:r>
            <a:r>
              <a:rPr lang="mn-MN" sz="2400" dirty="0">
                <a:latin typeface="Times New Roman" pitchFamily="18" charset="0"/>
                <a:cs typeface="Times New Roman" pitchFamily="18" charset="0"/>
              </a:rPr>
              <a:t>Засаг даргын Тамгын газар нь иргэдэд ил тод нээлттэй байдлыг хангах, төрийн үйлчилгээг </a:t>
            </a:r>
            <a:r>
              <a:rPr lang="mn-MN" sz="2400" dirty="0" smtClean="0">
                <a:latin typeface="Times New Roman" pitchFamily="18" charset="0"/>
                <a:cs typeface="Times New Roman" pitchFamily="18" charset="0"/>
              </a:rPr>
              <a:t>ил тод </a:t>
            </a:r>
            <a:r>
              <a:rPr lang="mn-MN" sz="2400" dirty="0">
                <a:latin typeface="Times New Roman" pitchFamily="18" charset="0"/>
                <a:cs typeface="Times New Roman" pitchFamily="18" charset="0"/>
              </a:rPr>
              <a:t>болгох ажлыг сайжруулах үүднээс </a:t>
            </a:r>
            <a:r>
              <a:rPr lang="mn-MN" sz="2400" dirty="0" smtClean="0">
                <a:latin typeface="Times New Roman" pitchFamily="18" charset="0"/>
                <a:cs typeface="Times New Roman" pitchFamily="18" charset="0"/>
              </a:rPr>
              <a:t>коридорын самбаруудыг </a:t>
            </a:r>
            <a:r>
              <a:rPr lang="mn-MN" sz="2400" dirty="0">
                <a:latin typeface="Times New Roman" pitchFamily="18" charset="0"/>
                <a:cs typeface="Times New Roman" pitchFamily="18" charset="0"/>
              </a:rPr>
              <a:t>нэг загварт </a:t>
            </a:r>
            <a:r>
              <a:rPr lang="mn-MN" sz="2400" dirty="0" smtClean="0">
                <a:latin typeface="Times New Roman" pitchFamily="18" charset="0"/>
                <a:cs typeface="Times New Roman" pitchFamily="18" charset="0"/>
              </a:rPr>
              <a:t>оруулан шинэчилж иргэдэд хүрэх мэдээллийн </a:t>
            </a:r>
            <a:r>
              <a:rPr lang="mn-MN" sz="2400" dirty="0">
                <a:latin typeface="Times New Roman" pitchFamily="18" charset="0"/>
                <a:cs typeface="Times New Roman" pitchFamily="18" charset="0"/>
              </a:rPr>
              <a:t>хүртээмжийг нэмэгдүүлэх ажлыг хийсэн байна</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6114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2152" cy="758952"/>
          </a:xfrm>
        </p:spPr>
        <p:txBody>
          <a:bodyPr>
            <a:normAutofit/>
          </a:bodyPr>
          <a:lstStyle/>
          <a:p>
            <a:r>
              <a:rPr lang="mn-MN" sz="2800" dirty="0" smtClean="0">
                <a:solidFill>
                  <a:schemeClr val="tx1"/>
                </a:solidFill>
                <a:latin typeface="Times New Roman" pitchFamily="18" charset="0"/>
                <a:cs typeface="Times New Roman" pitchFamily="18" charset="0"/>
              </a:rPr>
              <a:t>Мал эмнэлгийн үйлчилгээний  </a:t>
            </a:r>
            <a:r>
              <a:rPr lang="mn-MN" sz="2800" dirty="0">
                <a:solidFill>
                  <a:schemeClr val="tx1"/>
                </a:solidFill>
                <a:latin typeface="Times New Roman" pitchFamily="18" charset="0"/>
                <a:cs typeface="Times New Roman" pitchFamily="18" charset="0"/>
              </a:rPr>
              <a:t>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7200" y="4291780"/>
            <a:ext cx="8381999" cy="2246769"/>
          </a:xfrm>
          <a:prstGeom prst="rect">
            <a:avLst/>
          </a:prstGeom>
        </p:spPr>
        <p:txBody>
          <a:bodyPr wrap="square">
            <a:spAutoFit/>
          </a:bodyPr>
          <a:lstStyle/>
          <a:p>
            <a:pPr algn="just"/>
            <a:endParaRPr lang="mn-MN" sz="2000" dirty="0" smtClean="0">
              <a:latin typeface="Times New Roman" pitchFamily="18" charset="0"/>
              <a:cs typeface="Times New Roman" pitchFamily="18" charset="0"/>
            </a:endParaRPr>
          </a:p>
          <a:p>
            <a:pPr algn="just"/>
            <a:r>
              <a:rPr lang="mn-MN" sz="2400" dirty="0" smtClean="0">
                <a:latin typeface="Times New Roman" pitchFamily="18" charset="0"/>
                <a:cs typeface="Times New Roman" pitchFamily="18" charset="0"/>
              </a:rPr>
              <a:t>     Бог малын мялзан өвчнөөс урьдчилан сэргийлэх вакцинд 30000 толгой мал хамруулахаас 55 өрхийн 28300 толгой мал хамруулж гүйцэтгэл 94.3%-тай, шүлхийн вакцинд 3200 толгой үхэр хамруулахаас 40 малчин өрхийн 1565 толгой хамруулж гүйцэтгэл 48.9%-тай хийгдэж байна. </a:t>
            </a:r>
            <a:endParaRPr lang="en-US" sz="2400" dirty="0">
              <a:latin typeface="Times New Roman" pitchFamily="18" charset="0"/>
              <a:cs typeface="Times New Roman" pitchFamily="18" charset="0"/>
            </a:endParaRPr>
          </a:p>
        </p:txBody>
      </p:sp>
      <p:pic>
        <p:nvPicPr>
          <p:cNvPr id="6"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316200" y="1524000"/>
            <a:ext cx="4179600" cy="297180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4800600" y="1524000"/>
            <a:ext cx="3825240" cy="2971800"/>
          </a:xfrm>
          <a:prstGeom prst="rect">
            <a:avLst/>
          </a:prstGeom>
        </p:spPr>
      </p:pic>
    </p:spTree>
    <p:extLst>
      <p:ext uri="{BB962C8B-B14F-4D97-AF65-F5344CB8AC3E}">
        <p14:creationId xmlns:p14="http://schemas.microsoft.com/office/powerpoint/2010/main" val="383510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2152" cy="758952"/>
          </a:xfrm>
        </p:spPr>
        <p:txBody>
          <a:bodyPr>
            <a:normAutofit/>
          </a:bodyPr>
          <a:lstStyle/>
          <a:p>
            <a:r>
              <a:rPr lang="mn-MN" sz="2800" dirty="0" smtClean="0">
                <a:solidFill>
                  <a:schemeClr val="tx1"/>
                </a:solidFill>
                <a:latin typeface="Times New Roman" pitchFamily="18" charset="0"/>
                <a:cs typeface="Times New Roman" pitchFamily="18" charset="0"/>
              </a:rPr>
              <a:t>Мал эмнэлгийн  </a:t>
            </a:r>
            <a:r>
              <a:rPr lang="mn-MN" sz="2800" dirty="0">
                <a:solidFill>
                  <a:schemeClr val="tx1"/>
                </a:solidFill>
                <a:latin typeface="Times New Roman" pitchFamily="18" charset="0"/>
                <a:cs typeface="Times New Roman" pitchFamily="18" charset="0"/>
              </a:rPr>
              <a:t>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7200" y="3810000"/>
            <a:ext cx="8229601" cy="2616101"/>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algn="just"/>
            <a:r>
              <a:rPr lang="mn-MN" sz="2400" dirty="0" smtClean="0">
                <a:latin typeface="Times New Roman" pitchFamily="18" charset="0"/>
                <a:cs typeface="Times New Roman" pitchFamily="18" charset="0"/>
              </a:rPr>
              <a:t>     </a:t>
            </a:r>
            <a:r>
              <a:rPr lang="mn-MN" sz="2800" dirty="0" smtClean="0">
                <a:latin typeface="Times New Roman" pitchFamily="18" charset="0"/>
                <a:cs typeface="Times New Roman" pitchFamily="18" charset="0"/>
              </a:rPr>
              <a:t>2019 он оны 11 дүгээр сарын 21-ны өдрийн байдлаар Дундговь аймгийн Сайнцагаан, Эрдэнэдалай, Цагаандэлгэр гэсэн 3 сумын 15 малчин өрхийн 17570 толгой дамжин өнгөрөхөөр нутаглаж байна.  </a:t>
            </a:r>
            <a:endParaRPr lang="en-US" sz="2800" dirty="0">
              <a:latin typeface="Times New Roman" pitchFamily="18" charset="0"/>
              <a:cs typeface="Times New Roman" pitchFamily="18" charset="0"/>
            </a:endParaRPr>
          </a:p>
        </p:txBody>
      </p:sp>
      <p:pic>
        <p:nvPicPr>
          <p:cNvPr id="5122" name="Picture 2" descr="C:\Users\Dotood-ajiltan\Desktop\76650741_815606475559517_169476911976677376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40" y="1592580"/>
            <a:ext cx="279276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otood-ajiltan\Desktop\76760050_493425654600578_736457401865496166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592580"/>
            <a:ext cx="266700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s://scontent.fuln1-2.fna.fbcdn.net/v/t1.15752-9/76931540_572936780136144_8520133131397758976_n.jpg?_nc_cat=108&amp;_nc_ohc=ohwvlG1vnGcAQmeh5syiF3uQUiovndV8v0jFvoXqxaQS1HIuK8ZyjtGAA&amp;_nc_ht=scontent.fuln1-2.fna&amp;oh=82e786847b80b652247d7e3b3260c6b2&amp;oe=5E4FC4F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1592580"/>
            <a:ext cx="28194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17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695480" cy="1538310"/>
          </a:xfrm>
          <a:prstGeom prst="rect">
            <a:avLst/>
          </a:prstGeom>
          <a:ln>
            <a:noFill/>
          </a:ln>
          <a:effectLst>
            <a:outerShdw blurRad="292100" dist="139700" dir="2700000" algn="tl" rotWithShape="0">
              <a:srgbClr val="333333">
                <a:alpha val="65000"/>
              </a:srgbClr>
            </a:outerShdw>
          </a:effectLst>
        </p:spPr>
      </p:pic>
      <p:sp>
        <p:nvSpPr>
          <p:cNvPr id="6" name="Title 5"/>
          <p:cNvSpPr txBox="1">
            <a:spLocks/>
          </p:cNvSpPr>
          <p:nvPr/>
        </p:nvSpPr>
        <p:spPr>
          <a:xfrm>
            <a:off x="107504" y="1143000"/>
            <a:ext cx="8856984" cy="2819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smtClean="0">
                <a:latin typeface="Times New Roman" pitchFamily="18" charset="0"/>
                <a:cs typeface="Times New Roman" pitchFamily="18" charset="0"/>
              </a:rPr>
              <a:t>АНХААРАЛ ХАНДУУЛСАНД БАЯРЛАЛАА</a:t>
            </a:r>
            <a:endParaRPr lang="en-US" dirty="0">
              <a:latin typeface="Times New Roman" pitchFamily="18" charset="0"/>
              <a:cs typeface="Times New Roman" pitchFamily="18" charset="0"/>
            </a:endParaRPr>
          </a:p>
        </p:txBody>
      </p:sp>
      <p:pic>
        <p:nvPicPr>
          <p:cNvPr id="7" name="Picture 6" descr="C:\Users\User\Documents\f2ca773fb0fd527c4a8ae444e206a6c1.jpg"/>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3429000"/>
            <a:ext cx="5181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1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2152" cy="758952"/>
          </a:xfrm>
        </p:spPr>
        <p:txBody>
          <a:bodyPr>
            <a:normAutofit/>
          </a:bodyPr>
          <a:lstStyle/>
          <a:p>
            <a:r>
              <a:rPr lang="mn-MN" sz="2800" dirty="0">
                <a:solidFill>
                  <a:schemeClr val="tx1"/>
                </a:solidFill>
                <a:latin typeface="Times New Roman" pitchFamily="18" charset="0"/>
                <a:cs typeface="Times New Roman" pitchFamily="18" charset="0"/>
              </a:rPr>
              <a:t>Удирдлага зохион байгуулалтын хүрээнд:</a:t>
            </a:r>
            <a:endParaRPr lang="en-US" sz="2800" dirty="0">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2050" name="Picture 2" descr="Image may contain: 4 people, people sitting, table and 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3962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1000" y="4114800"/>
            <a:ext cx="8458200" cy="2246769"/>
          </a:xfrm>
          <a:prstGeom prst="rect">
            <a:avLst/>
          </a:prstGeom>
        </p:spPr>
        <p:txBody>
          <a:bodyPr wrap="square">
            <a:spAutoFit/>
          </a:bodyPr>
          <a:lstStyle/>
          <a:p>
            <a:pPr algn="just"/>
            <a:r>
              <a:rPr lang="mn-MN" sz="2000" dirty="0" smtClean="0">
                <a:latin typeface="Times New Roman" pitchFamily="18" charset="0"/>
                <a:cs typeface="Times New Roman" pitchFamily="18" charset="0"/>
              </a:rPr>
              <a:t> Сумын Бэлчээр </a:t>
            </a:r>
            <a:r>
              <a:rPr lang="mn-MN" sz="2000" dirty="0">
                <a:latin typeface="Times New Roman" pitchFamily="18" charset="0"/>
                <a:cs typeface="Times New Roman" pitchFamily="18" charset="0"/>
              </a:rPr>
              <a:t>хамгаалах ажлын хэсгийнхэн хуралдаж цаашид хийх ажлаа нарийвчлан хэлэлцэж хийгдэх ажлуудыг хуваарилан авлаа</a:t>
            </a:r>
            <a:r>
              <a:rPr lang="mn-MN" sz="2000" dirty="0" smtClean="0">
                <a:latin typeface="Times New Roman" pitchFamily="18" charset="0"/>
                <a:cs typeface="Times New Roman" pitchFamily="18" charset="0"/>
              </a:rPr>
              <a:t>. 2019 оны 11 дүгээр сарын 13,14-ны өдрүүдэд ажлын хэсэг 6 хүний бүрэлдэхүүнтэй хөдөөгүүр ажиллаж Иргэдийн төлөөлөгчдийн хурлаас баталсан “Бэлчээр ашиглах журам”-ыг танилцуулж зөвшөөрөлгүй буусан гадны айлуудад нүүх тухай шаардлага хүргүүлж, малын  вакцинд хамрагдах, малын хулгай, хэрэг зөрчлөөс урьдчилан сэргийлэх талаар зөвлөмжийг өгч ажиллалаа.</a:t>
            </a:r>
            <a:endParaRPr lang="en-US" sz="2000" dirty="0">
              <a:latin typeface="Times New Roman" pitchFamily="18" charset="0"/>
              <a:cs typeface="Times New Roman" pitchFamily="18" charset="0"/>
            </a:endParaRPr>
          </a:p>
        </p:txBody>
      </p:sp>
      <p:pic>
        <p:nvPicPr>
          <p:cNvPr id="2054" name="Picture 6" descr="Image may contain: 4 people, people standing and out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1310441"/>
            <a:ext cx="4229100" cy="281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04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498331" cy="758952"/>
          </a:xfrm>
        </p:spPr>
        <p:txBody>
          <a:bodyPr>
            <a:normAutofit/>
          </a:bodyPr>
          <a:lstStyle/>
          <a:p>
            <a:r>
              <a:rPr lang="mn-MN" sz="2800" dirty="0">
                <a:solidFill>
                  <a:schemeClr val="tx1"/>
                </a:solidFill>
                <a:latin typeface="Times New Roman" pitchFamily="18" charset="0"/>
                <a:cs typeface="Times New Roman" pitchFamily="18" charset="0"/>
              </a:rPr>
              <a:t>Удирдлага зохион байгуулалтын 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3074" name="Picture 2" descr="https://scontent.fuln1-2.fna.fbcdn.net/v/t1.15752-9/78601387_1057821567896099_5461013529173688320_n.jpg?_nc_cat=100&amp;_nc_ohc=PAa6rfr-lRwAQljrGnLz4X35B4ndJVq1TkekG3ThMaCG1pWMBdA9Ba_ig&amp;_nc_ht=scontent.fuln1-2.fna&amp;oh=d62ffcf26fc76a9d2d3ebbd075278fa0&amp;oe=5E431E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 y="1524000"/>
            <a:ext cx="4038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may contain: 3 people, people sitting, table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1524000"/>
            <a:ext cx="4191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79" y="4419600"/>
            <a:ext cx="8427721" cy="1815882"/>
          </a:xfrm>
          <a:prstGeom prst="rect">
            <a:avLst/>
          </a:prstGeom>
        </p:spPr>
        <p:txBody>
          <a:bodyPr wrap="square">
            <a:spAutoFit/>
          </a:bodyPr>
          <a:lstStyle/>
          <a:p>
            <a:pPr algn="just"/>
            <a:r>
              <a:rPr lang="mn-MN" sz="2800" dirty="0" smtClean="0">
                <a:latin typeface="Times New Roman" pitchFamily="18" charset="0"/>
                <a:cs typeface="Times New Roman" pitchFamily="18" charset="0"/>
              </a:rPr>
              <a:t>    Сумын </a:t>
            </a:r>
            <a:r>
              <a:rPr lang="mn-MN" sz="2800" dirty="0">
                <a:latin typeface="Times New Roman" pitchFamily="18" charset="0"/>
                <a:cs typeface="Times New Roman" pitchFamily="18" charset="0"/>
              </a:rPr>
              <a:t>албан байгууллагуудын дарга, эрхлэгч, нягтлан бодогч,  няравуудад төрийн сангийн зүгээс сургалт зохион байгуулж цаашид </a:t>
            </a:r>
            <a:r>
              <a:rPr lang="mn-MN" sz="2800" dirty="0" smtClean="0">
                <a:latin typeface="Times New Roman" pitchFamily="18" charset="0"/>
                <a:cs typeface="Times New Roman" pitchFamily="18" charset="0"/>
              </a:rPr>
              <a:t>анхаарвал </a:t>
            </a:r>
            <a:r>
              <a:rPr lang="mn-MN" sz="2800" dirty="0">
                <a:latin typeface="Times New Roman" pitchFamily="18" charset="0"/>
                <a:cs typeface="Times New Roman" pitchFamily="18" charset="0"/>
              </a:rPr>
              <a:t>зохих ажлуудаа </a:t>
            </a:r>
            <a:r>
              <a:rPr lang="mn-MN" sz="2800" dirty="0" smtClean="0">
                <a:latin typeface="Times New Roman" pitchFamily="18" charset="0"/>
                <a:cs typeface="Times New Roman" pitchFamily="18" charset="0"/>
              </a:rPr>
              <a:t>харилцан ярилцлаа</a:t>
            </a:r>
            <a:r>
              <a:rPr lang="mn-M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0717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2152" cy="758952"/>
          </a:xfrm>
        </p:spPr>
        <p:txBody>
          <a:bodyPr>
            <a:normAutofit/>
          </a:bodyPr>
          <a:lstStyle/>
          <a:p>
            <a:r>
              <a:rPr lang="mn-MN" sz="3000" dirty="0">
                <a:solidFill>
                  <a:schemeClr val="tx1"/>
                </a:solidFill>
                <a:latin typeface="Times New Roman" pitchFamily="18" charset="0"/>
                <a:cs typeface="Times New Roman" pitchFamily="18" charset="0"/>
              </a:rPr>
              <a:t>Удирдлага зохион байгуулалтын хүрээнд:</a:t>
            </a:r>
            <a:endParaRPr lang="en-US" sz="30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4098" name="Picture 2" descr="Image may contain: 3 people,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465005"/>
            <a:ext cx="4210080" cy="2826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720" y="4291780"/>
            <a:ext cx="8553479" cy="1938992"/>
          </a:xfrm>
          <a:prstGeom prst="rect">
            <a:avLst/>
          </a:prstGeom>
        </p:spPr>
        <p:txBody>
          <a:bodyPr wrap="square">
            <a:spAutoFit/>
          </a:bodyPr>
          <a:lstStyle/>
          <a:p>
            <a:pPr algn="just"/>
            <a:r>
              <a:rPr lang="mn-MN" sz="2000" dirty="0">
                <a:latin typeface="Times New Roman" pitchFamily="18" charset="0"/>
                <a:cs typeface="Times New Roman" pitchFamily="18" charset="0"/>
              </a:rPr>
              <a:t> </a:t>
            </a:r>
            <a:r>
              <a:rPr lang="mn-MN" sz="2000" dirty="0" smtClean="0">
                <a:latin typeface="Times New Roman" pitchFamily="18" charset="0"/>
                <a:cs typeface="Times New Roman" pitchFamily="18" charset="0"/>
              </a:rPr>
              <a:t>    Сумын 1 дүгээр багаас гэмт хэргээс урьдчилан сэргийлэх ажлын хүрээнд сумын хөршийн холбооны гишүүд шиф байгууллагын дарга нар, орц, хэсгийн дарга нартай уулзаж иргэдийн дунд уралдаан зохион байгуулах шийдвэр гаргалаа. Мөн цаг агаарын урьдчилан сэргийлэх сэрэмжлүүлгийг нийт иргэд, малчдад  цахимаар болон гар утсаар , багц мессежээр хүргэн ажиллаж байна. </a:t>
            </a:r>
            <a:endParaRPr lang="en-US" sz="2000" dirty="0">
              <a:latin typeface="Times New Roman" pitchFamily="18" charset="0"/>
              <a:cs typeface="Times New Roman" pitchFamily="18" charset="0"/>
            </a:endParaRPr>
          </a:p>
        </p:txBody>
      </p:sp>
      <p:pic>
        <p:nvPicPr>
          <p:cNvPr id="4100" name="Picture 4"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1465005"/>
            <a:ext cx="4190998" cy="282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2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1" y="228600"/>
            <a:ext cx="7498331" cy="758952"/>
          </a:xfrm>
        </p:spPr>
        <p:txBody>
          <a:bodyPr>
            <a:normAutofit fontScale="90000"/>
          </a:bodyPr>
          <a:lstStyle/>
          <a:p>
            <a:r>
              <a:rPr lang="mn-MN" sz="3600" dirty="0">
                <a:solidFill>
                  <a:schemeClr val="tx1"/>
                </a:solidFill>
                <a:latin typeface="Times New Roman" pitchFamily="18" charset="0"/>
                <a:cs typeface="Times New Roman" pitchFamily="18" charset="0"/>
              </a:rPr>
              <a:t>Удирдлага зохион байгуулалтын хүрээнд:</a:t>
            </a: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6145" name="Picture 1" descr="C:\Users\Dotood-ajiltan\Desktop\78570176_2275721012537830_213625777171936051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507" y="1447800"/>
            <a:ext cx="3829080" cy="243554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Dotood-ajiltan\Desktop\75429673_2591649564253181_7265594044892315648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1447800"/>
            <a:ext cx="4114800" cy="24355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720" y="4419600"/>
            <a:ext cx="8477280" cy="1569660"/>
          </a:xfrm>
          <a:prstGeom prst="rect">
            <a:avLst/>
          </a:prstGeom>
        </p:spPr>
        <p:txBody>
          <a:bodyPr wrap="square">
            <a:spAutoFit/>
          </a:bodyPr>
          <a:lstStyle/>
          <a:p>
            <a:pPr algn="just"/>
            <a:r>
              <a:rPr lang="mn-MN" dirty="0" smtClean="0"/>
              <a:t>    </a:t>
            </a:r>
            <a:r>
              <a:rPr lang="mn-MN" sz="2400" dirty="0" smtClean="0">
                <a:latin typeface="Times New Roman" pitchFamily="18" charset="0"/>
                <a:cs typeface="Times New Roman" pitchFamily="18" charset="0"/>
              </a:rPr>
              <a:t>Аймгийн </a:t>
            </a:r>
            <a:r>
              <a:rPr lang="mn-MN" sz="2400" dirty="0">
                <a:latin typeface="Times New Roman" pitchFamily="18" charset="0"/>
                <a:cs typeface="Times New Roman" pitchFamily="18" charset="0"/>
              </a:rPr>
              <a:t>хэмжээнд зохион байгуулагдсан </a:t>
            </a:r>
            <a:r>
              <a:rPr lang="mn-MN" sz="2400" dirty="0" smtClean="0">
                <a:latin typeface="Times New Roman" pitchFamily="18" charset="0"/>
                <a:cs typeface="Times New Roman" pitchFamily="18" charset="0"/>
              </a:rPr>
              <a:t>2 аймгийн 6 сумын “Хамтарсан </a:t>
            </a:r>
            <a:r>
              <a:rPr lang="mn-MN" sz="2400" dirty="0">
                <a:latin typeface="Times New Roman" pitchFamily="18" charset="0"/>
                <a:cs typeface="Times New Roman" pitchFamily="18" charset="0"/>
              </a:rPr>
              <a:t>баг”-уудын үйл ажиллагааны  тайлант өдөрлөгт сумын хамтарсан </a:t>
            </a:r>
            <a:r>
              <a:rPr lang="mn-MN" sz="2400" dirty="0" smtClean="0">
                <a:latin typeface="Times New Roman" pitchFamily="18" charset="0"/>
                <a:cs typeface="Times New Roman" pitchFamily="18" charset="0"/>
              </a:rPr>
              <a:t>багийн гишүүд оролцож  2019 онд хийж гүйцэтгэсэн ажлаа тайлагнаж, туршлага солилцсон.</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8110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498331" cy="758952"/>
          </a:xfrm>
        </p:spPr>
        <p:txBody>
          <a:bodyPr/>
          <a:lstStyle/>
          <a:p>
            <a:r>
              <a:rPr lang="mn-MN" sz="3200" dirty="0">
                <a:solidFill>
                  <a:schemeClr val="tx1"/>
                </a:solidFill>
                <a:latin typeface="Times New Roman" pitchFamily="18" charset="0"/>
                <a:cs typeface="Times New Roman" pitchFamily="18" charset="0"/>
              </a:rPr>
              <a:t>Удирдлага зохион байгуулалтын хүрээнд:</a:t>
            </a: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9218" name="Picture 2" descr="https://scontent.fuln1-1.fna.fbcdn.net/v/t1.15752-9/72481574_3132003806873580_7904975707304886272_n.jpg?_nc_cat=103&amp;_nc_ohc=r8sBiBuU9gQAQlpKnXxPskCgGZ4cc2jsjbv43EpDzqS6q7TADdv_ijerA&amp;_nc_ht=scontent.fuln1-1.fna&amp;oh=a14e10abd4b26aa337f2af4b2b91e850&amp;oe=5E47EAD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021" y="1624782"/>
            <a:ext cx="391997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content.fuln1-2.fna.fbcdn.net/v/t1.15752-9/75649384_2409980045936344_485993824628244480_n.jpg?_nc_cat=110&amp;_nc_ohc=c364GdbULl8AQmlEMDujGkEMXEWYrlH15qFg5S889V7ztUE6Ajgj_wavg&amp;_nc_ht=scontent.fuln1-2.fna&amp;oh=3be4e7f28f9e52754112257ef43283e5&amp;oe=5E8B8AA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1600201"/>
            <a:ext cx="3905865"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2021" y="4800600"/>
            <a:ext cx="8054443" cy="1569660"/>
          </a:xfrm>
          <a:prstGeom prst="rect">
            <a:avLst/>
          </a:prstGeom>
        </p:spPr>
        <p:txBody>
          <a:bodyPr wrap="square">
            <a:spAutoFit/>
          </a:bodyPr>
          <a:lstStyle/>
          <a:p>
            <a:pPr algn="just"/>
            <a:r>
              <a:rPr lang="mn-MN" dirty="0" smtClean="0">
                <a:latin typeface="Times New Roman" pitchFamily="18" charset="0"/>
                <a:cs typeface="Times New Roman" pitchFamily="18" charset="0"/>
              </a:rPr>
              <a:t>    </a:t>
            </a:r>
            <a:r>
              <a:rPr lang="mn-MN" sz="2400" dirty="0" smtClean="0">
                <a:latin typeface="Times New Roman" pitchFamily="18" charset="0"/>
                <a:cs typeface="Times New Roman" pitchFamily="18" charset="0"/>
              </a:rPr>
              <a:t>Аймгийн ”Манлайлагч </a:t>
            </a:r>
            <a:r>
              <a:rPr lang="mn-MN" sz="2400" dirty="0">
                <a:latin typeface="Times New Roman" pitchFamily="18" charset="0"/>
                <a:cs typeface="Times New Roman" pitchFamily="18" charset="0"/>
              </a:rPr>
              <a:t>залуучуудад зориулсан хувь хүний хөгжил манлайлал” цогц </a:t>
            </a:r>
            <a:r>
              <a:rPr lang="mn-MN" sz="2400" dirty="0" smtClean="0">
                <a:latin typeface="Times New Roman" pitchFamily="18" charset="0"/>
                <a:cs typeface="Times New Roman" pitchFamily="18" charset="0"/>
              </a:rPr>
              <a:t>сургалтанд сумын  </a:t>
            </a:r>
            <a:r>
              <a:rPr lang="mn-MN" sz="2400" dirty="0">
                <a:latin typeface="Times New Roman" pitchFamily="18" charset="0"/>
                <a:cs typeface="Times New Roman" pitchFamily="18" charset="0"/>
              </a:rPr>
              <a:t>“Залуучуудын хөгжлийн салбар зөвлөл”-өөс 5 гишүүн </a:t>
            </a:r>
            <a:r>
              <a:rPr lang="mn-MN" sz="2400" dirty="0" smtClean="0">
                <a:latin typeface="Times New Roman" pitchFamily="18" charset="0"/>
                <a:cs typeface="Times New Roman" pitchFamily="18" charset="0"/>
              </a:rPr>
              <a:t>амжилттай оролцож </a:t>
            </a:r>
            <a:r>
              <a:rPr lang="mn-MN" sz="2400" dirty="0">
                <a:latin typeface="Times New Roman" pitchFamily="18" charset="0"/>
                <a:cs typeface="Times New Roman" pitchFamily="18" charset="0"/>
              </a:rPr>
              <a:t>гэрчилгээ авсан.</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1812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498331" cy="758952"/>
          </a:xfrm>
        </p:spPr>
        <p:txBody>
          <a:bodyPr>
            <a:normAutofit fontScale="90000"/>
          </a:bodyPr>
          <a:lstStyle/>
          <a:p>
            <a:r>
              <a:rPr lang="mn-MN" sz="3600" dirty="0">
                <a:solidFill>
                  <a:schemeClr val="tx1"/>
                </a:solidFill>
                <a:latin typeface="Times New Roman" pitchFamily="18" charset="0"/>
                <a:cs typeface="Times New Roman" pitchFamily="18" charset="0"/>
              </a:rPr>
              <a:t>Удирдлага зохион байгуулалтын хүрээнд:</a:t>
            </a: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11268" name="Picture 4" descr="Image may contain: 1 person, sh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48000" y="1482059"/>
            <a:ext cx="2971800" cy="227194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may contain: 5 people, people standing and sho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23" y="1482059"/>
            <a:ext cx="2686080" cy="227194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may contain: 7 people, people stan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4994" y="1482059"/>
            <a:ext cx="2767781" cy="2271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5720" y="3962400"/>
            <a:ext cx="8637056" cy="2569934"/>
          </a:xfrm>
          <a:prstGeom prst="rect">
            <a:avLst/>
          </a:prstGeom>
        </p:spPr>
        <p:txBody>
          <a:bodyPr wrap="square">
            <a:spAutoFit/>
          </a:bodyPr>
          <a:lstStyle/>
          <a:p>
            <a:pPr algn="just"/>
            <a:r>
              <a:rPr lang="mn-MN" dirty="0" smtClean="0"/>
              <a:t>   </a:t>
            </a:r>
            <a:r>
              <a:rPr lang="mn-MN" sz="2300" dirty="0" smtClean="0">
                <a:latin typeface="Times New Roman" pitchFamily="18" charset="0"/>
                <a:cs typeface="Times New Roman" pitchFamily="18" charset="0"/>
              </a:rPr>
              <a:t>Монгол улсад “Бүртгэл, санхүү эдийн засгийн алба” үүсгэн байгууллагдсаны "108 жил"-ийн ойн арга хэмжээний хүрээнд сумын санхүүгийн албанаас зохион байгуулсан "Гар бөмбөг" "Буухиа" тэмцээнүүдэд нийт 7 баг оролцож нийлбэр дүнгээр ЕБС-ийн баг "Тэргүүн" байр, Эрүүл мэндийн төвийн баг "Дэд байр", Цагдаагийн баг "Гутгаар" байр эзэлж цом, өргөмжлөл, мөнгөн шагналаар шагнагдлаа.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13798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1" y="228600"/>
            <a:ext cx="7498331" cy="1143000"/>
          </a:xfrm>
        </p:spPr>
        <p:txBody>
          <a:bodyPr>
            <a:normAutofit fontScale="90000"/>
          </a:bodyPr>
          <a:lstStyle/>
          <a:p>
            <a:r>
              <a:rPr lang="mn-MN" sz="2800" dirty="0">
                <a:solidFill>
                  <a:schemeClr val="tx1"/>
                </a:solidFill>
                <a:latin typeface="Times New Roman" pitchFamily="18" charset="0"/>
                <a:cs typeface="Times New Roman" pitchFamily="18" charset="0"/>
              </a:rPr>
              <a:t>Боловсрол, Эрүүл мэнд, Соёлын салбарын хүрээнд:</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0"/>
            <a:ext cx="3962400" cy="240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461" t="13107" r="6190" b="17961"/>
          <a:stretch/>
        </p:blipFill>
        <p:spPr>
          <a:xfrm>
            <a:off x="4724400" y="1524000"/>
            <a:ext cx="4038600" cy="240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nvSpPr>
        <p:spPr>
          <a:xfrm>
            <a:off x="533400" y="3276600"/>
            <a:ext cx="8229600" cy="297179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mn-MN" sz="2400" dirty="0" smtClean="0">
                <a:latin typeface="Times New Roman" pitchFamily="18" charset="0"/>
                <a:cs typeface="Times New Roman" pitchFamily="18" charset="0"/>
              </a:rPr>
              <a:t>    Жил бүр уламжлал болгон зохион байгуулагддаг “Авьяаслаг багачууд” урлагийн наадам 1-5, 6-9-р ангиудад нийт 5 төрлөөр зохион байгуулагдаж шилдэг номеруудаа шалгаруулан  1-5-р ангийн шилжин явах цомыг Н.Мөнхцэцэг багштай 3а анги, 6-9-р ангийн төрөлд шилжин явах цомыг Б.Соёлоо багштай 9а анги тус тус эзэлж 1-9-р ангийн 138 сурагч</a:t>
            </a:r>
            <a:r>
              <a:rPr lang="en-US" sz="2400" dirty="0">
                <a:latin typeface="Times New Roman" pitchFamily="18" charset="0"/>
                <a:cs typeface="Times New Roman" pitchFamily="18" charset="0"/>
              </a:rPr>
              <a:t> </a:t>
            </a:r>
            <a:r>
              <a:rPr lang="mn-MN" sz="2400" dirty="0" smtClean="0">
                <a:latin typeface="Times New Roman" pitchFamily="18" charset="0"/>
                <a:cs typeface="Times New Roman" pitchFamily="18" charset="0"/>
              </a:rPr>
              <a:t>амжилттай оролцож өндөрлөсөн.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418656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911</TotalTime>
  <Words>1007</Words>
  <Application>Microsoft Office PowerPoint</Application>
  <PresentationFormat>On-screen Show (4:3)</PresentationFormat>
  <Paragraphs>49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ГОВЬСҮМБЭР АЙМГИЙН БАЯНТАЛ СУМ                  2019.11.25   /11сарын 11-ээс 11 сарын 25/</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Боловсрол, Эрүүл мэнд, Соёлын салбарын хүрээнд: </vt:lpstr>
      <vt:lpstr>  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Хөдөө аж ахуйн бодлогын хүрээнд: </vt:lpstr>
      <vt:lpstr>Мал эмнэлгийн үйлчилгээний  хүрээнд:</vt:lpstr>
      <vt:lpstr>Мал эмнэлгийн  хүрээнд:</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ГОВЬСҮМБЭР АЙМГИЙН БАЯНТАЛ СУМ 2019.11.25</dc:title>
  <dc:creator>Dotood-ajiltan</dc:creator>
  <cp:lastModifiedBy>Dotood-ajiltan</cp:lastModifiedBy>
  <cp:revision>81</cp:revision>
  <cp:lastPrinted>2019-11-22T02:23:16Z</cp:lastPrinted>
  <dcterms:created xsi:type="dcterms:W3CDTF">2019-11-21T07:21:14Z</dcterms:created>
  <dcterms:modified xsi:type="dcterms:W3CDTF">2019-12-06T10:02:19Z</dcterms:modified>
</cp:coreProperties>
</file>