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72" r:id="rId4"/>
    <p:sldId id="273" r:id="rId5"/>
    <p:sldId id="274" r:id="rId6"/>
    <p:sldId id="275" r:id="rId7"/>
    <p:sldId id="276" r:id="rId8"/>
    <p:sldId id="27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8" r:id="rId24"/>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vl1pPr>
          </a:lstStyle>
          <a:p>
            <a:fld id="{972CFD72-C980-4609-88FB-9815B7405D87}" type="datetimeFigureOut">
              <a:rPr lang="en-US" smtClean="0"/>
              <a:t>10/28/2019</a:t>
            </a:fld>
            <a:endParaRPr lang="en-US"/>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vl1pPr>
          </a:lstStyle>
          <a:p>
            <a:fld id="{A862BCDA-123F-426E-984F-5EEA54EDE3A8}" type="slidenum">
              <a:rPr lang="en-US" smtClean="0"/>
              <a:t>‹#›</a:t>
            </a:fld>
            <a:endParaRPr lang="en-US"/>
          </a:p>
        </p:txBody>
      </p:sp>
    </p:spTree>
    <p:extLst>
      <p:ext uri="{BB962C8B-B14F-4D97-AF65-F5344CB8AC3E}">
        <p14:creationId xmlns:p14="http://schemas.microsoft.com/office/powerpoint/2010/main" val="2154796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862BCDA-123F-426E-984F-5EEA54EDE3A8}" type="slidenum">
              <a:rPr lang="en-US" smtClean="0"/>
              <a:t>1</a:t>
            </a:fld>
            <a:endParaRPr lang="en-US"/>
          </a:p>
        </p:txBody>
      </p:sp>
    </p:spTree>
    <p:extLst>
      <p:ext uri="{BB962C8B-B14F-4D97-AF65-F5344CB8AC3E}">
        <p14:creationId xmlns:p14="http://schemas.microsoft.com/office/powerpoint/2010/main" val="2041622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62BCDA-123F-426E-984F-5EEA54EDE3A8}" type="slidenum">
              <a:rPr lang="en-US" smtClean="0"/>
              <a:t>14</a:t>
            </a:fld>
            <a:endParaRPr lang="en-US"/>
          </a:p>
        </p:txBody>
      </p:sp>
    </p:spTree>
    <p:extLst>
      <p:ext uri="{BB962C8B-B14F-4D97-AF65-F5344CB8AC3E}">
        <p14:creationId xmlns:p14="http://schemas.microsoft.com/office/powerpoint/2010/main" val="2104658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BD4848-25A3-4DBA-BD5F-F0FD31366CAF}" type="datetimeFigureOut">
              <a:rPr lang="en-US" smtClean="0"/>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588407-88A2-4208-A16A-68CC1B9985A2}" type="slidenum">
              <a:rPr lang="en-US" smtClean="0"/>
              <a:t>‹#›</a:t>
            </a:fld>
            <a:endParaRPr lang="en-US"/>
          </a:p>
        </p:txBody>
      </p:sp>
    </p:spTree>
    <p:extLst>
      <p:ext uri="{BB962C8B-B14F-4D97-AF65-F5344CB8AC3E}">
        <p14:creationId xmlns:p14="http://schemas.microsoft.com/office/powerpoint/2010/main" val="2969023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BD4848-25A3-4DBA-BD5F-F0FD31366CAF}" type="datetimeFigureOut">
              <a:rPr lang="en-US" smtClean="0"/>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588407-88A2-4208-A16A-68CC1B9985A2}" type="slidenum">
              <a:rPr lang="en-US" smtClean="0"/>
              <a:t>‹#›</a:t>
            </a:fld>
            <a:endParaRPr lang="en-US"/>
          </a:p>
        </p:txBody>
      </p:sp>
    </p:spTree>
    <p:extLst>
      <p:ext uri="{BB962C8B-B14F-4D97-AF65-F5344CB8AC3E}">
        <p14:creationId xmlns:p14="http://schemas.microsoft.com/office/powerpoint/2010/main" val="2237376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BD4848-25A3-4DBA-BD5F-F0FD31366CAF}" type="datetimeFigureOut">
              <a:rPr lang="en-US" smtClean="0"/>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588407-88A2-4208-A16A-68CC1B9985A2}" type="slidenum">
              <a:rPr lang="en-US" smtClean="0"/>
              <a:t>‹#›</a:t>
            </a:fld>
            <a:endParaRPr lang="en-US"/>
          </a:p>
        </p:txBody>
      </p:sp>
    </p:spTree>
    <p:extLst>
      <p:ext uri="{BB962C8B-B14F-4D97-AF65-F5344CB8AC3E}">
        <p14:creationId xmlns:p14="http://schemas.microsoft.com/office/powerpoint/2010/main" val="1307792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BD4848-25A3-4DBA-BD5F-F0FD31366CAF}" type="datetimeFigureOut">
              <a:rPr lang="en-US" smtClean="0"/>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588407-88A2-4208-A16A-68CC1B9985A2}" type="slidenum">
              <a:rPr lang="en-US" smtClean="0"/>
              <a:t>‹#›</a:t>
            </a:fld>
            <a:endParaRPr lang="en-US"/>
          </a:p>
        </p:txBody>
      </p:sp>
    </p:spTree>
    <p:extLst>
      <p:ext uri="{BB962C8B-B14F-4D97-AF65-F5344CB8AC3E}">
        <p14:creationId xmlns:p14="http://schemas.microsoft.com/office/powerpoint/2010/main" val="840559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BD4848-25A3-4DBA-BD5F-F0FD31366CAF}" type="datetimeFigureOut">
              <a:rPr lang="en-US" smtClean="0"/>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588407-88A2-4208-A16A-68CC1B9985A2}" type="slidenum">
              <a:rPr lang="en-US" smtClean="0"/>
              <a:t>‹#›</a:t>
            </a:fld>
            <a:endParaRPr lang="en-US"/>
          </a:p>
        </p:txBody>
      </p:sp>
    </p:spTree>
    <p:extLst>
      <p:ext uri="{BB962C8B-B14F-4D97-AF65-F5344CB8AC3E}">
        <p14:creationId xmlns:p14="http://schemas.microsoft.com/office/powerpoint/2010/main" val="1040676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BD4848-25A3-4DBA-BD5F-F0FD31366CAF}" type="datetimeFigureOut">
              <a:rPr lang="en-US" smtClean="0"/>
              <a:t>10/28/2019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588407-88A2-4208-A16A-68CC1B9985A2}" type="slidenum">
              <a:rPr lang="en-US" smtClean="0"/>
              <a:t>‹#›</a:t>
            </a:fld>
            <a:endParaRPr lang="en-US"/>
          </a:p>
        </p:txBody>
      </p:sp>
    </p:spTree>
    <p:extLst>
      <p:ext uri="{BB962C8B-B14F-4D97-AF65-F5344CB8AC3E}">
        <p14:creationId xmlns:p14="http://schemas.microsoft.com/office/powerpoint/2010/main" val="4224898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BD4848-25A3-4DBA-BD5F-F0FD31366CAF}" type="datetimeFigureOut">
              <a:rPr lang="en-US" smtClean="0"/>
              <a:t>10/28/2019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588407-88A2-4208-A16A-68CC1B9985A2}" type="slidenum">
              <a:rPr lang="en-US" smtClean="0"/>
              <a:t>‹#›</a:t>
            </a:fld>
            <a:endParaRPr lang="en-US"/>
          </a:p>
        </p:txBody>
      </p:sp>
    </p:spTree>
    <p:extLst>
      <p:ext uri="{BB962C8B-B14F-4D97-AF65-F5344CB8AC3E}">
        <p14:creationId xmlns:p14="http://schemas.microsoft.com/office/powerpoint/2010/main" val="2551871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BD4848-25A3-4DBA-BD5F-F0FD31366CAF}" type="datetimeFigureOut">
              <a:rPr lang="en-US" smtClean="0"/>
              <a:t>10/28/2019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588407-88A2-4208-A16A-68CC1B9985A2}" type="slidenum">
              <a:rPr lang="en-US" smtClean="0"/>
              <a:t>‹#›</a:t>
            </a:fld>
            <a:endParaRPr lang="en-US"/>
          </a:p>
        </p:txBody>
      </p:sp>
    </p:spTree>
    <p:extLst>
      <p:ext uri="{BB962C8B-B14F-4D97-AF65-F5344CB8AC3E}">
        <p14:creationId xmlns:p14="http://schemas.microsoft.com/office/powerpoint/2010/main" val="946895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BD4848-25A3-4DBA-BD5F-F0FD31366CAF}" type="datetimeFigureOut">
              <a:rPr lang="en-US" smtClean="0"/>
              <a:t>10/28/2019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588407-88A2-4208-A16A-68CC1B9985A2}" type="slidenum">
              <a:rPr lang="en-US" smtClean="0"/>
              <a:t>‹#›</a:t>
            </a:fld>
            <a:endParaRPr lang="en-US"/>
          </a:p>
        </p:txBody>
      </p:sp>
    </p:spTree>
    <p:extLst>
      <p:ext uri="{BB962C8B-B14F-4D97-AF65-F5344CB8AC3E}">
        <p14:creationId xmlns:p14="http://schemas.microsoft.com/office/powerpoint/2010/main" val="2668564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BD4848-25A3-4DBA-BD5F-F0FD31366CAF}" type="datetimeFigureOut">
              <a:rPr lang="en-US" smtClean="0"/>
              <a:t>10/28/2019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588407-88A2-4208-A16A-68CC1B9985A2}" type="slidenum">
              <a:rPr lang="en-US" smtClean="0"/>
              <a:t>‹#›</a:t>
            </a:fld>
            <a:endParaRPr lang="en-US"/>
          </a:p>
        </p:txBody>
      </p:sp>
    </p:spTree>
    <p:extLst>
      <p:ext uri="{BB962C8B-B14F-4D97-AF65-F5344CB8AC3E}">
        <p14:creationId xmlns:p14="http://schemas.microsoft.com/office/powerpoint/2010/main" val="4043076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BD4848-25A3-4DBA-BD5F-F0FD31366CAF}" type="datetimeFigureOut">
              <a:rPr lang="en-US" smtClean="0"/>
              <a:t>10/28/2019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588407-88A2-4208-A16A-68CC1B9985A2}" type="slidenum">
              <a:rPr lang="en-US" smtClean="0"/>
              <a:t>‹#›</a:t>
            </a:fld>
            <a:endParaRPr lang="en-US"/>
          </a:p>
        </p:txBody>
      </p:sp>
    </p:spTree>
    <p:extLst>
      <p:ext uri="{BB962C8B-B14F-4D97-AF65-F5344CB8AC3E}">
        <p14:creationId xmlns:p14="http://schemas.microsoft.com/office/powerpoint/2010/main" val="2208209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BD4848-25A3-4DBA-BD5F-F0FD31366CAF}" type="datetimeFigureOut">
              <a:rPr lang="en-US" smtClean="0"/>
              <a:t>10/28/2019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588407-88A2-4208-A16A-68CC1B9985A2}" type="slidenum">
              <a:rPr lang="en-US" smtClean="0"/>
              <a:t>‹#›</a:t>
            </a:fld>
            <a:endParaRPr lang="en-US"/>
          </a:p>
        </p:txBody>
      </p:sp>
    </p:spTree>
    <p:extLst>
      <p:ext uri="{BB962C8B-B14F-4D97-AF65-F5344CB8AC3E}">
        <p14:creationId xmlns:p14="http://schemas.microsoft.com/office/powerpoint/2010/main" val="3850461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6.jpg"/><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25.jp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image" Target="../media/image28.jpeg"/><Relationship Id="rId4" Type="http://schemas.openxmlformats.org/officeDocument/2006/relationships/image" Target="../media/image27.jpg"/></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32.jpg"/><Relationship Id="rId4" Type="http://schemas.openxmlformats.org/officeDocument/2006/relationships/image" Target="../media/image31.jp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2928934"/>
            <a:ext cx="7010400" cy="2709866"/>
          </a:xfrm>
        </p:spPr>
        <p:txBody>
          <a:bodyPr>
            <a:noAutofit/>
          </a:bodyPr>
          <a:lstStyle/>
          <a:p>
            <a:r>
              <a:rPr lang="mn-MN" sz="4800" b="1" dirty="0" smtClean="0">
                <a:solidFill>
                  <a:srgbClr val="00B050"/>
                </a:solidFill>
                <a:latin typeface="Times New Roman" pitchFamily="18" charset="0"/>
                <a:cs typeface="Times New Roman" pitchFamily="18" charset="0"/>
              </a:rPr>
              <a:t>ГОВЬСҮМБЭР АЙМГИЙН БАЯНТАЛ СУМ</a:t>
            </a:r>
            <a:r>
              <a:rPr lang="en-US" sz="4800" b="1" dirty="0" smtClean="0">
                <a:solidFill>
                  <a:srgbClr val="00B050"/>
                </a:solidFill>
                <a:latin typeface="Times New Roman" pitchFamily="18" charset="0"/>
                <a:cs typeface="Times New Roman" pitchFamily="18" charset="0"/>
              </a:rPr>
              <a:t/>
            </a:r>
            <a:br>
              <a:rPr lang="en-US" sz="4800" b="1" dirty="0" smtClean="0">
                <a:solidFill>
                  <a:srgbClr val="00B050"/>
                </a:solidFill>
                <a:latin typeface="Times New Roman" pitchFamily="18" charset="0"/>
                <a:cs typeface="Times New Roman" pitchFamily="18" charset="0"/>
              </a:rPr>
            </a:br>
            <a:r>
              <a:rPr lang="en-US" sz="4800" b="1" dirty="0" smtClean="0">
                <a:solidFill>
                  <a:srgbClr val="00B050"/>
                </a:solidFill>
                <a:latin typeface="Times New Roman" pitchFamily="18" charset="0"/>
                <a:cs typeface="Times New Roman" pitchFamily="18" charset="0"/>
              </a:rPr>
              <a:t>2019.10.</a:t>
            </a:r>
            <a:r>
              <a:rPr lang="mn-MN" sz="4800" b="1" dirty="0" smtClean="0">
                <a:solidFill>
                  <a:srgbClr val="00B050"/>
                </a:solidFill>
                <a:latin typeface="Times New Roman" pitchFamily="18" charset="0"/>
                <a:cs typeface="Times New Roman" pitchFamily="18" charset="0"/>
              </a:rPr>
              <a:t>28</a:t>
            </a:r>
            <a:endParaRPr lang="en-US" sz="4800" dirty="0"/>
          </a:p>
        </p:txBody>
      </p:sp>
      <p:pic>
        <p:nvPicPr>
          <p:cNvPr id="4" name="Picture 3" descr="C:\Users\Home\Desktop\Bayantal LOGO.jpg"/>
          <p:cNvPicPr>
            <a:picLocks noChangeAspect="1" noChangeArrowheads="1"/>
          </p:cNvPicPr>
          <p:nvPr/>
        </p:nvPicPr>
        <p:blipFill>
          <a:blip r:embed="rId3" cstate="print"/>
          <a:srcRect/>
          <a:stretch>
            <a:fillRect/>
          </a:stretch>
        </p:blipFill>
        <p:spPr bwMode="auto">
          <a:xfrm>
            <a:off x="3286116" y="214290"/>
            <a:ext cx="2665322" cy="2714644"/>
          </a:xfrm>
          <a:prstGeom prst="ellipse">
            <a:avLst/>
          </a:prstGeom>
          <a:ln>
            <a:noFill/>
          </a:ln>
          <a:effectLst>
            <a:softEdge rad="112500"/>
          </a:effectLst>
        </p:spPr>
      </p:pic>
    </p:spTree>
    <p:extLst>
      <p:ext uri="{BB962C8B-B14F-4D97-AF65-F5344CB8AC3E}">
        <p14:creationId xmlns:p14="http://schemas.microsoft.com/office/powerpoint/2010/main" val="14264642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399" y="1524000"/>
            <a:ext cx="2743201" cy="2895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C:\Users\Home\Desktop\Bayantal LOGO.jpg"/>
          <p:cNvPicPr>
            <a:picLocks noChangeAspect="1" noChangeArrowheads="1"/>
          </p:cNvPicPr>
          <p:nvPr/>
        </p:nvPicPr>
        <p:blipFill>
          <a:blip r:embed="rId3" cstate="print"/>
          <a:srcRect/>
          <a:stretch>
            <a:fillRect/>
          </a:stretch>
        </p:blipFill>
        <p:spPr bwMode="auto">
          <a:xfrm>
            <a:off x="285720" y="214290"/>
            <a:ext cx="1052101" cy="1071570"/>
          </a:xfrm>
          <a:prstGeom prst="rect">
            <a:avLst/>
          </a:prstGeom>
          <a:ln>
            <a:noFill/>
          </a:ln>
          <a:effectLst>
            <a:outerShdw blurRad="292100" dist="139700" dir="2700000" algn="tl" rotWithShape="0">
              <a:srgbClr val="333333">
                <a:alpha val="65000"/>
              </a:srgbClr>
            </a:outerShdw>
          </a:effectLst>
        </p:spPr>
      </p:pic>
      <p:sp>
        <p:nvSpPr>
          <p:cNvPr id="6" name="Title 5"/>
          <p:cNvSpPr>
            <a:spLocks noGrp="1"/>
          </p:cNvSpPr>
          <p:nvPr>
            <p:ph type="title"/>
          </p:nvPr>
        </p:nvSpPr>
        <p:spPr>
          <a:xfrm>
            <a:off x="1447800" y="274638"/>
            <a:ext cx="7239000" cy="1143000"/>
          </a:xfrm>
        </p:spPr>
        <p:txBody>
          <a:bodyPr>
            <a:normAutofit fontScale="90000"/>
          </a:bodyPr>
          <a:lstStyle/>
          <a:p>
            <a:r>
              <a:rPr lang="mn-MN" sz="3100" dirty="0" smtClean="0">
                <a:solidFill>
                  <a:schemeClr val="tx1"/>
                </a:solidFill>
                <a:latin typeface="Times New Roman" pitchFamily="18" charset="0"/>
                <a:cs typeface="Times New Roman" pitchFamily="18" charset="0"/>
              </a:rPr>
              <a:t>Боловсрол, Эрүүл мэнд, Соёлын салбарын хүрээнд</a:t>
            </a:r>
            <a:r>
              <a:rPr lang="mn-MN" dirty="0" smtClean="0">
                <a:solidFill>
                  <a:schemeClr val="tx1"/>
                </a:solidFill>
                <a:latin typeface="Times New Roman" pitchFamily="18" charset="0"/>
                <a:cs typeface="Times New Roman" pitchFamily="18" charset="0"/>
              </a:rPr>
              <a:t>:</a:t>
            </a:r>
            <a:r>
              <a:rPr lang="en-US" dirty="0" smtClean="0"/>
              <a:t/>
            </a:r>
            <a:br>
              <a:rPr lang="en-US" dirty="0" smtClean="0"/>
            </a:b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1801" y="1523999"/>
            <a:ext cx="2971799" cy="28956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9800" y="1523999"/>
            <a:ext cx="3048000" cy="28956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Rectangle 8"/>
          <p:cNvSpPr/>
          <p:nvPr/>
        </p:nvSpPr>
        <p:spPr>
          <a:xfrm>
            <a:off x="609600" y="5090994"/>
            <a:ext cx="8077200" cy="1200329"/>
          </a:xfrm>
          <a:prstGeom prst="rect">
            <a:avLst/>
          </a:prstGeom>
        </p:spPr>
        <p:txBody>
          <a:bodyPr wrap="square">
            <a:spAutoFit/>
          </a:bodyPr>
          <a:lstStyle/>
          <a:p>
            <a:pPr algn="just"/>
            <a:r>
              <a:rPr lang="mn-MN" sz="2400" b="1" dirty="0" smtClean="0">
                <a:latin typeface="0 Arial " pitchFamily="34" charset="-52"/>
                <a:cs typeface="Arial" panose="020B0604020202020204" pitchFamily="34" charset="0"/>
              </a:rPr>
              <a:t>     Сургуулийн дотуур байранд тохижилтын ажил </a:t>
            </a:r>
            <a:r>
              <a:rPr lang="mn-MN" sz="2400" b="1" dirty="0" smtClean="0">
                <a:latin typeface="0 Arial " pitchFamily="34" charset="-52"/>
                <a:cs typeface="Arial" panose="020B0604020202020204" pitchFamily="34" charset="0"/>
              </a:rPr>
              <a:t>хийгдсэнээр хүүхдүүдэд </a:t>
            </a:r>
            <a:r>
              <a:rPr lang="mn-MN" sz="2400" b="1" dirty="0" smtClean="0">
                <a:latin typeface="0 Arial " pitchFamily="34" charset="-52"/>
                <a:cs typeface="Arial" panose="020B0604020202020204" pitchFamily="34" charset="0"/>
              </a:rPr>
              <a:t>эрүүл аюулгүй цэвэр орчинд амьдрах таатай орчин бүрдсэн.</a:t>
            </a:r>
            <a:endParaRPr lang="en-US" sz="2400" dirty="0">
              <a:latin typeface="+mj-lt"/>
            </a:endParaRPr>
          </a:p>
        </p:txBody>
      </p:sp>
    </p:spTree>
    <p:extLst>
      <p:ext uri="{BB962C8B-B14F-4D97-AF65-F5344CB8AC3E}">
        <p14:creationId xmlns:p14="http://schemas.microsoft.com/office/powerpoint/2010/main" val="27863986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14290"/>
            <a:ext cx="7391400" cy="1143000"/>
          </a:xfrm>
        </p:spPr>
        <p:txBody>
          <a:bodyPr>
            <a:noAutofit/>
          </a:bodyPr>
          <a:lstStyle/>
          <a:p>
            <a:r>
              <a:rPr lang="mn-MN" sz="2800" dirty="0" smtClean="0">
                <a:solidFill>
                  <a:schemeClr val="tx1"/>
                </a:solidFill>
                <a:latin typeface="0 Arial " pitchFamily="34" charset="-52"/>
                <a:cs typeface="Times New Roman" pitchFamily="18" charset="0"/>
              </a:rPr>
              <a:t>Боловсрол, Эрүүл мэнд, Соёлын салбарын хүрээнд:</a:t>
            </a:r>
            <a:r>
              <a:rPr lang="en-US" sz="2800" dirty="0" smtClean="0"/>
              <a:t/>
            </a:r>
            <a:br>
              <a:rPr lang="en-US" sz="2800" dirty="0" smtClean="0"/>
            </a:br>
            <a:endParaRPr lang="en-US"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524000"/>
            <a:ext cx="3394472" cy="228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C:\Users\Home\Desktop\Bayantal LOGO.jpg"/>
          <p:cNvPicPr>
            <a:picLocks noChangeAspect="1" noChangeArrowheads="1"/>
          </p:cNvPicPr>
          <p:nvPr/>
        </p:nvPicPr>
        <p:blipFill>
          <a:blip r:embed="rId3" cstate="print"/>
          <a:srcRect/>
          <a:stretch>
            <a:fillRect/>
          </a:stretch>
        </p:blipFill>
        <p:spPr bwMode="auto">
          <a:xfrm>
            <a:off x="285720" y="214290"/>
            <a:ext cx="1052101" cy="107157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6800" y="1524000"/>
            <a:ext cx="3505200" cy="228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p:nvPr/>
        </p:nvSpPr>
        <p:spPr>
          <a:xfrm rot="10800000" flipV="1">
            <a:off x="533398" y="4395215"/>
            <a:ext cx="8001001" cy="1631216"/>
          </a:xfrm>
          <a:prstGeom prst="rect">
            <a:avLst/>
          </a:prstGeom>
        </p:spPr>
        <p:txBody>
          <a:bodyPr wrap="square">
            <a:spAutoFit/>
          </a:bodyPr>
          <a:lstStyle/>
          <a:p>
            <a:pPr algn="just"/>
            <a:r>
              <a:rPr lang="mn-MN" b="1" dirty="0" smtClean="0">
                <a:solidFill>
                  <a:schemeClr val="accent5">
                    <a:lumMod val="50000"/>
                  </a:schemeClr>
                </a:solidFill>
                <a:latin typeface="Arial" panose="020B0604020202020204" pitchFamily="34" charset="0"/>
                <a:cs typeface="Arial" panose="020B0604020202020204" pitchFamily="34" charset="0"/>
              </a:rPr>
              <a:t>     </a:t>
            </a:r>
            <a:r>
              <a:rPr lang="mn-MN" sz="2000" b="1" dirty="0" smtClean="0">
                <a:latin typeface="Arial" panose="020B0604020202020204" pitchFamily="34" charset="0"/>
                <a:cs typeface="Arial" panose="020B0604020202020204" pitchFamily="34" charset="0"/>
              </a:rPr>
              <a:t>Говьсүмбэр аймгийн Хөдөлмөр халамж, үйлчилгээний газраас 8- 9- р ангийн сурагчдын дунд зохион байгуулсан  “МЭРГЭЖИЛ СОНГОХ ЧИГ БАРИМЖАА ОЛГОХ” сургалтанд сурагчид мэргэжлээ хэрхэн сонгох талаар мэдлэг, мэдээллийг авч  нийт 22 сурагчыг хамрууллаа.</a:t>
            </a:r>
            <a:endParaRPr lang="en-US" sz="2000" dirty="0"/>
          </a:p>
        </p:txBody>
      </p:sp>
    </p:spTree>
    <p:extLst>
      <p:ext uri="{BB962C8B-B14F-4D97-AF65-F5344CB8AC3E}">
        <p14:creationId xmlns:p14="http://schemas.microsoft.com/office/powerpoint/2010/main" val="2906473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239000" cy="1143000"/>
          </a:xfrm>
        </p:spPr>
        <p:txBody>
          <a:bodyPr>
            <a:normAutofit fontScale="90000"/>
          </a:bodyPr>
          <a:lstStyle/>
          <a:p>
            <a:r>
              <a:rPr lang="mn-MN" sz="2800" dirty="0" smtClean="0">
                <a:latin typeface="0 Arial " pitchFamily="34" charset="-52"/>
                <a:cs typeface="Times New Roman" pitchFamily="18" charset="0"/>
              </a:rPr>
              <a:t>Боловсрол, Эрүүл мэнд, </a:t>
            </a:r>
            <a:r>
              <a:rPr lang="mn-MN" sz="2800" dirty="0" smtClean="0">
                <a:solidFill>
                  <a:schemeClr val="tx1"/>
                </a:solidFill>
                <a:latin typeface="0 Arial " pitchFamily="34" charset="-52"/>
                <a:cs typeface="Times New Roman" pitchFamily="18" charset="0"/>
              </a:rPr>
              <a:t> Соёлын салбарын </a:t>
            </a:r>
            <a:br>
              <a:rPr lang="mn-MN" sz="2800" dirty="0" smtClean="0">
                <a:solidFill>
                  <a:schemeClr val="tx1"/>
                </a:solidFill>
                <a:latin typeface="0 Arial " pitchFamily="34" charset="-52"/>
                <a:cs typeface="Times New Roman" pitchFamily="18" charset="0"/>
              </a:rPr>
            </a:br>
            <a:r>
              <a:rPr lang="mn-MN" sz="2800" dirty="0" smtClean="0">
                <a:solidFill>
                  <a:schemeClr val="tx1"/>
                </a:solidFill>
                <a:latin typeface="0 Arial " pitchFamily="34" charset="-52"/>
                <a:cs typeface="Times New Roman" pitchFamily="18" charset="0"/>
              </a:rPr>
              <a:t>хүрээнд:</a:t>
            </a:r>
            <a:endParaRPr lang="en-US" sz="28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5720" y="1752601"/>
            <a:ext cx="2914680" cy="2514599"/>
          </a:xfrm>
          <a:prstGeom prst="rect">
            <a:avLst/>
          </a:prstGeom>
        </p:spPr>
      </p:pic>
      <p:pic>
        <p:nvPicPr>
          <p:cNvPr id="5" name="Picture 4" descr="C:\Users\Home\Desktop\Bayantal LOGO.jpg"/>
          <p:cNvPicPr>
            <a:picLocks noChangeAspect="1" noChangeArrowheads="1"/>
          </p:cNvPicPr>
          <p:nvPr/>
        </p:nvPicPr>
        <p:blipFill>
          <a:blip r:embed="rId3" cstate="print"/>
          <a:srcRect/>
          <a:stretch>
            <a:fillRect/>
          </a:stretch>
        </p:blipFill>
        <p:spPr bwMode="auto">
          <a:xfrm>
            <a:off x="285720" y="214290"/>
            <a:ext cx="1052101" cy="107157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2800" y="1752600"/>
            <a:ext cx="2590800" cy="25146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1" y="1728716"/>
            <a:ext cx="2796654" cy="2538483"/>
          </a:xfrm>
          <a:prstGeom prst="rect">
            <a:avLst/>
          </a:prstGeom>
        </p:spPr>
      </p:pic>
      <p:sp>
        <p:nvSpPr>
          <p:cNvPr id="9" name="Rectangle 8"/>
          <p:cNvSpPr/>
          <p:nvPr/>
        </p:nvSpPr>
        <p:spPr>
          <a:xfrm>
            <a:off x="285720" y="4572000"/>
            <a:ext cx="8515380" cy="1200329"/>
          </a:xfrm>
          <a:prstGeom prst="rect">
            <a:avLst/>
          </a:prstGeom>
        </p:spPr>
        <p:txBody>
          <a:bodyPr wrap="square">
            <a:spAutoFit/>
          </a:bodyPr>
          <a:lstStyle/>
          <a:p>
            <a:pPr algn="just"/>
            <a:r>
              <a:rPr lang="mn-MN" sz="2400" b="1" dirty="0" smtClean="0">
                <a:latin typeface="Arial" panose="020B0604020202020204" pitchFamily="34" charset="0"/>
                <a:cs typeface="Arial" panose="020B0604020202020204" pitchFamily="34" charset="0"/>
              </a:rPr>
              <a:t>    10-р сарын 19-ны амралтын өдрөөр хөдөөгийн малчин өрхүүдэд угийн бичгийн сургалтыг зохион байгуулж нийт 13 өрхийг хамрууллаа. </a:t>
            </a:r>
            <a:endParaRPr lang="mn-MN"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01539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64807"/>
            <a:ext cx="7162800" cy="1143000"/>
          </a:xfrm>
        </p:spPr>
        <p:txBody>
          <a:bodyPr>
            <a:noAutofit/>
          </a:bodyPr>
          <a:lstStyle/>
          <a:p>
            <a:r>
              <a:rPr lang="mn-MN" sz="2800" dirty="0" smtClean="0">
                <a:solidFill>
                  <a:schemeClr val="tx1"/>
                </a:solidFill>
                <a:latin typeface="Times New Roman" pitchFamily="18" charset="0"/>
                <a:cs typeface="Times New Roman" pitchFamily="18" charset="0"/>
              </a:rPr>
              <a:t/>
            </a:r>
            <a:br>
              <a:rPr lang="mn-MN" sz="2800" dirty="0" smtClean="0">
                <a:solidFill>
                  <a:schemeClr val="tx1"/>
                </a:solidFill>
                <a:latin typeface="Times New Roman" pitchFamily="18" charset="0"/>
                <a:cs typeface="Times New Roman" pitchFamily="18" charset="0"/>
              </a:rPr>
            </a:br>
            <a:r>
              <a:rPr lang="mn-MN" sz="2800" dirty="0" smtClean="0">
                <a:solidFill>
                  <a:schemeClr val="tx1"/>
                </a:solidFill>
                <a:latin typeface="Times New Roman" pitchFamily="18" charset="0"/>
                <a:cs typeface="Times New Roman" pitchFamily="18" charset="0"/>
              </a:rPr>
              <a:t>Боловсрол, Эрүүл мэнд, Соёлын салбарын хүрээнд:</a:t>
            </a:r>
            <a:r>
              <a:rPr lang="en-US" sz="2800" dirty="0" smtClean="0"/>
              <a:t/>
            </a:r>
            <a:br>
              <a:rPr lang="en-US" sz="2800" dirty="0" smtClean="0"/>
            </a:br>
            <a:r>
              <a:rPr lang="en-US" sz="2800" dirty="0" smtClean="0"/>
              <a:t/>
            </a:r>
            <a:br>
              <a:rPr lang="en-US" sz="2800" dirty="0" smtClean="0"/>
            </a:br>
            <a:endParaRPr lang="en-US" sz="2800" dirty="0"/>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285720" y="214290"/>
            <a:ext cx="1052101" cy="1071570"/>
          </a:xfrm>
          <a:prstGeom prst="rect">
            <a:avLst/>
          </a:prstGeom>
          <a:ln>
            <a:noFill/>
          </a:ln>
          <a:effectLst>
            <a:outerShdw blurRad="292100" dist="139700" dir="2700000" algn="tl" rotWithShape="0">
              <a:srgbClr val="333333">
                <a:alpha val="65000"/>
              </a:srgbClr>
            </a:outerShdw>
          </a:effectLst>
        </p:spPr>
      </p:pic>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10741" y="1492150"/>
            <a:ext cx="2762281" cy="2317850"/>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18404" r="-94"/>
          <a:stretch/>
        </p:blipFill>
        <p:spPr>
          <a:xfrm>
            <a:off x="3200400" y="1496693"/>
            <a:ext cx="2819400" cy="2313307"/>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15165" t="19906" r="7793"/>
          <a:stretch/>
        </p:blipFill>
        <p:spPr>
          <a:xfrm>
            <a:off x="6096000" y="1496693"/>
            <a:ext cx="2871608" cy="2313307"/>
          </a:xfrm>
          <a:prstGeom prst="rect">
            <a:avLst/>
          </a:prstGeom>
        </p:spPr>
      </p:pic>
      <p:sp>
        <p:nvSpPr>
          <p:cNvPr id="9" name="Rectangle 8"/>
          <p:cNvSpPr/>
          <p:nvPr/>
        </p:nvSpPr>
        <p:spPr>
          <a:xfrm>
            <a:off x="152400" y="4114800"/>
            <a:ext cx="8815208" cy="2554545"/>
          </a:xfrm>
          <a:prstGeom prst="rect">
            <a:avLst/>
          </a:prstGeom>
        </p:spPr>
        <p:txBody>
          <a:bodyPr wrap="square">
            <a:spAutoFit/>
          </a:bodyPr>
          <a:lstStyle/>
          <a:p>
            <a:pPr algn="just"/>
            <a:r>
              <a:rPr lang="mn-MN" sz="2000" dirty="0">
                <a:latin typeface="Arial" panose="020B0604020202020204" pitchFamily="34" charset="0"/>
                <a:cs typeface="Arial" panose="020B0604020202020204" pitchFamily="34" charset="0"/>
              </a:rPr>
              <a:t> </a:t>
            </a:r>
            <a:r>
              <a:rPr lang="mn-MN" sz="2000" dirty="0" smtClean="0">
                <a:latin typeface="Arial" panose="020B0604020202020204" pitchFamily="34" charset="0"/>
                <a:cs typeface="Arial" panose="020B0604020202020204" pitchFamily="34" charset="0"/>
              </a:rPr>
              <a:t>   </a:t>
            </a:r>
            <a:r>
              <a:rPr lang="mn-MN" sz="2000" b="1" dirty="0" smtClean="0">
                <a:latin typeface="Arial" panose="020B0604020202020204" pitchFamily="34" charset="0"/>
                <a:cs typeface="Arial" panose="020B0604020202020204" pitchFamily="34" charset="0"/>
              </a:rPr>
              <a:t>“Бид Монгол хаадын үргэлжлэл” хөвгүүдийн өдөрлөгийг зохион байгуулж ЕБСургуулийн нийт 38 хөвгүүн, “Бид Монгол хатадын үргэлжлэл” охидын өдөрлөгийг зохион байгуулж  ЕБСургуулийн нийт 45 охин тус тус оролцсон байна. </a:t>
            </a:r>
          </a:p>
          <a:p>
            <a:pPr algn="just"/>
            <a:r>
              <a:rPr lang="mn-MN" sz="2000" b="1" dirty="0" smtClean="0">
                <a:latin typeface="Arial" panose="020B0604020202020204" pitchFamily="34" charset="0"/>
                <a:cs typeface="Arial" panose="020B0604020202020204" pitchFamily="34" charset="0"/>
              </a:rPr>
              <a:t>    Өдөрлөгүүдийн үеэр “Монгол эмэгтэй”, “Монгол эр хүн” лекц, Хөгжөөнт буухиа тэмцээн уралдаан, “Охидын шивнээ”, “Би Монголын ирээдүй” сэдвээр чөлөөт ярилцлагыг зохион байгууллаа.  </a:t>
            </a:r>
            <a:endParaRPr lang="mn-MN"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95864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7820" y="228600"/>
            <a:ext cx="7348979" cy="1143000"/>
          </a:xfrm>
        </p:spPr>
        <p:txBody>
          <a:bodyPr>
            <a:normAutofit fontScale="90000"/>
          </a:bodyPr>
          <a:lstStyle/>
          <a:p>
            <a:r>
              <a:rPr lang="mn-MN" sz="3100" dirty="0" smtClean="0">
                <a:solidFill>
                  <a:schemeClr val="tx1"/>
                </a:solidFill>
                <a:cs typeface="Times New Roman" pitchFamily="18" charset="0"/>
              </a:rPr>
              <a:t/>
            </a:r>
            <a:br>
              <a:rPr lang="mn-MN" sz="3100" dirty="0" smtClean="0">
                <a:solidFill>
                  <a:schemeClr val="tx1"/>
                </a:solidFill>
                <a:cs typeface="Times New Roman" pitchFamily="18" charset="0"/>
              </a:rPr>
            </a:br>
            <a:r>
              <a:rPr lang="mn-MN" sz="3100" dirty="0" smtClean="0">
                <a:solidFill>
                  <a:schemeClr val="tx1"/>
                </a:solidFill>
                <a:cs typeface="Times New Roman" pitchFamily="18" charset="0"/>
              </a:rPr>
              <a:t>Боловсрол, Эрүүл мэнд, Соёлын салбарын хүрээнд</a:t>
            </a:r>
            <a:r>
              <a:rPr lang="mn-MN" dirty="0" smtClean="0">
                <a:solidFill>
                  <a:schemeClr val="tx1"/>
                </a:solidFill>
                <a:latin typeface="Times New Roman" pitchFamily="18" charset="0"/>
                <a:cs typeface="Times New Roman" pitchFamily="18" charset="0"/>
              </a:rPr>
              <a:t>:</a:t>
            </a:r>
            <a:r>
              <a:rPr lang="en-US" dirty="0" smtClean="0"/>
              <a:t/>
            </a:r>
            <a:br>
              <a:rPr lang="en-US" dirty="0" smtClean="0"/>
            </a:br>
            <a:endParaRPr lang="en-US" dirty="0"/>
          </a:p>
        </p:txBody>
      </p:sp>
      <p:pic>
        <p:nvPicPr>
          <p:cNvPr id="4" name="Picture 3" descr="C:\Users\Home\Desktop\Bayantal LOGO.jpg"/>
          <p:cNvPicPr>
            <a:picLocks noChangeAspect="1" noChangeArrowheads="1"/>
          </p:cNvPicPr>
          <p:nvPr/>
        </p:nvPicPr>
        <p:blipFill>
          <a:blip r:embed="rId3" cstate="print"/>
          <a:srcRect/>
          <a:stretch>
            <a:fillRect/>
          </a:stretch>
        </p:blipFill>
        <p:spPr bwMode="auto">
          <a:xfrm>
            <a:off x="285719" y="228600"/>
            <a:ext cx="1052101" cy="1071570"/>
          </a:xfrm>
          <a:prstGeom prst="rect">
            <a:avLst/>
          </a:prstGeom>
          <a:ln>
            <a:noFill/>
          </a:ln>
          <a:effectLst>
            <a:outerShdw blurRad="292100" dist="139700" dir="2700000" algn="tl" rotWithShape="0">
              <a:srgbClr val="333333">
                <a:alpha val="65000"/>
              </a:srgbClr>
            </a:outerShdw>
          </a:effectLst>
        </p:spPr>
      </p:pic>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89131" y="1524000"/>
            <a:ext cx="2606469" cy="25908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7999" y="1501254"/>
            <a:ext cx="2895601" cy="2613546"/>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88830" y="1524000"/>
            <a:ext cx="2902770" cy="2590800"/>
          </a:xfrm>
          <a:prstGeom prst="rect">
            <a:avLst/>
          </a:prstGeom>
        </p:spPr>
      </p:pic>
      <p:sp>
        <p:nvSpPr>
          <p:cNvPr id="8" name="Rectangle 7"/>
          <p:cNvSpPr/>
          <p:nvPr/>
        </p:nvSpPr>
        <p:spPr>
          <a:xfrm>
            <a:off x="285718" y="4419600"/>
            <a:ext cx="8705881" cy="2308324"/>
          </a:xfrm>
          <a:prstGeom prst="rect">
            <a:avLst/>
          </a:prstGeom>
        </p:spPr>
        <p:txBody>
          <a:bodyPr wrap="square">
            <a:spAutoFit/>
          </a:bodyPr>
          <a:lstStyle/>
          <a:p>
            <a:pPr algn="just"/>
            <a:r>
              <a:rPr lang="mn-MN" sz="2400" b="1" dirty="0" smtClean="0">
                <a:latin typeface="Arial" panose="020B0604020202020204" pitchFamily="34" charset="0"/>
                <a:cs typeface="Arial" panose="020B0604020202020204" pitchFamily="34" charset="0"/>
              </a:rPr>
              <a:t>   “Чулуун өв соёл”- ыг сурталчлах ажлын хүрээнд ЕБСургуулийн 7-9-р ангийн хүүхдүүдэд Чулуун өв соёл болон манай аймагт байгаа чулуун дурсгалуудын талаар мэдээлэл танилцуулга хийсэн. Мөн 4-р цэцэрлэгийн дунд бүлгийн 25 хүүхдэд орон нутгаа сурталчлан танилцуулах ажлыг зохион байгуулсан</a:t>
            </a:r>
            <a:r>
              <a:rPr lang="mn-MN" sz="2400" dirty="0" smtClean="0">
                <a:latin typeface="Arial" panose="020B0604020202020204" pitchFamily="34" charset="0"/>
                <a:cs typeface="Arial" panose="020B0604020202020204" pitchFamily="34" charset="0"/>
              </a:rPr>
              <a:t>.</a:t>
            </a:r>
            <a:endParaRPr lang="en-US" sz="2400" dirty="0"/>
          </a:p>
        </p:txBody>
      </p:sp>
    </p:spTree>
    <p:extLst>
      <p:ext uri="{BB962C8B-B14F-4D97-AF65-F5344CB8AC3E}">
        <p14:creationId xmlns:p14="http://schemas.microsoft.com/office/powerpoint/2010/main" val="13692224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7820" y="228600"/>
            <a:ext cx="7348980" cy="1143000"/>
          </a:xfrm>
        </p:spPr>
        <p:txBody>
          <a:bodyPr>
            <a:noAutofit/>
          </a:bodyPr>
          <a:lstStyle/>
          <a:p>
            <a:r>
              <a:rPr lang="mn-MN" sz="2800" dirty="0" smtClean="0">
                <a:solidFill>
                  <a:schemeClr val="tx1"/>
                </a:solidFill>
                <a:cs typeface="Times New Roman" pitchFamily="18" charset="0"/>
              </a:rPr>
              <a:t>Боловсрол, Эрүүл мэнд, Соёлын салбарын хүрээнд</a:t>
            </a:r>
            <a:r>
              <a:rPr lang="mn-MN" sz="2800" dirty="0" smtClean="0">
                <a:solidFill>
                  <a:schemeClr val="tx1"/>
                </a:solidFill>
                <a:latin typeface="Times New Roman" pitchFamily="18" charset="0"/>
                <a:cs typeface="Times New Roman" pitchFamily="18" charset="0"/>
              </a:rPr>
              <a:t>:</a:t>
            </a:r>
            <a:r>
              <a:rPr lang="en-US" sz="2800" dirty="0" smtClean="0"/>
              <a:t/>
            </a:r>
            <a:br>
              <a:rPr lang="en-US" sz="2800" dirty="0" smtClean="0"/>
            </a:br>
            <a:endParaRPr lang="en-US" sz="2800" dirty="0"/>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285719" y="228600"/>
            <a:ext cx="1052101" cy="1071570"/>
          </a:xfrm>
          <a:prstGeom prst="rect">
            <a:avLst/>
          </a:prstGeom>
          <a:ln>
            <a:noFill/>
          </a:ln>
          <a:effectLst>
            <a:outerShdw blurRad="292100" dist="139700" dir="2700000" algn="tl" rotWithShape="0">
              <a:srgbClr val="333333">
                <a:alpha val="65000"/>
              </a:srgbClr>
            </a:outerShdw>
          </a:effectLst>
        </p:spPr>
      </p:pic>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t="12207" b="20000"/>
          <a:stretch/>
        </p:blipFill>
        <p:spPr>
          <a:xfrm>
            <a:off x="250462" y="1447800"/>
            <a:ext cx="2645137" cy="2667000"/>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2754" t="2049" r="9124" b="-128"/>
          <a:stretch/>
        </p:blipFill>
        <p:spPr>
          <a:xfrm>
            <a:off x="2971800" y="1385469"/>
            <a:ext cx="2819400" cy="2729331"/>
          </a:xfrm>
          <a:prstGeom prst="rect">
            <a:avLst/>
          </a:prstGeom>
        </p:spPr>
      </p:pic>
      <p:sp>
        <p:nvSpPr>
          <p:cNvPr id="8" name="Rectangle 7"/>
          <p:cNvSpPr/>
          <p:nvPr/>
        </p:nvSpPr>
        <p:spPr>
          <a:xfrm>
            <a:off x="298480" y="4495800"/>
            <a:ext cx="8658113" cy="2831544"/>
          </a:xfrm>
          <a:prstGeom prst="rect">
            <a:avLst/>
          </a:prstGeom>
        </p:spPr>
        <p:txBody>
          <a:bodyPr wrap="square">
            <a:spAutoFit/>
          </a:bodyPr>
          <a:lstStyle/>
          <a:p>
            <a:pPr algn="just"/>
            <a:r>
              <a:rPr lang="mn-MN" sz="2000" b="1" dirty="0" smtClean="0">
                <a:latin typeface="Arial" panose="020B0604020202020204" pitchFamily="34" charset="0"/>
                <a:cs typeface="Arial" panose="020B0604020202020204" pitchFamily="34" charset="0"/>
              </a:rPr>
              <a:t>    Номын сангийн үйлчилгээг танхимаар 65 хүнд 153 номоор, цахим номын сангаар 7 хүнд 16 номоор, гэрээр 3 хүнд 8 номоор, үлгэрийн цагийг 25 хүүхдэд явуулж  үйлчилсэн  байна. </a:t>
            </a:r>
          </a:p>
          <a:p>
            <a:pPr algn="just"/>
            <a:r>
              <a:rPr lang="mn-MN" sz="2000" b="1" dirty="0" smtClean="0">
                <a:latin typeface="Arial" panose="020B0604020202020204" pitchFamily="34" charset="0"/>
                <a:cs typeface="Arial" panose="020B0604020202020204" pitchFamily="34" charset="0"/>
              </a:rPr>
              <a:t>    Номын фондыг 61544 төгрөгийн 12 нэрийн 12 ширхэг номоор баяжуулсан. </a:t>
            </a:r>
          </a:p>
          <a:p>
            <a:pPr algn="just"/>
            <a:r>
              <a:rPr lang="mn-MN" sz="2000" b="1" dirty="0" smtClean="0">
                <a:latin typeface="Arial" panose="020B0604020202020204" pitchFamily="34" charset="0"/>
                <a:cs typeface="Arial" panose="020B0604020202020204" pitchFamily="34" charset="0"/>
              </a:rPr>
              <a:t>    </a:t>
            </a:r>
            <a:r>
              <a:rPr lang="mn-MN" sz="2000" dirty="0" smtClean="0">
                <a:latin typeface="Arial" panose="020B0604020202020204" pitchFamily="34" charset="0"/>
                <a:cs typeface="Arial" panose="020B0604020202020204" pitchFamily="34" charset="0"/>
              </a:rPr>
              <a:t>Б</a:t>
            </a:r>
            <a:r>
              <a:rPr lang="mn-MN" sz="2000" b="1" dirty="0" smtClean="0">
                <a:latin typeface="Arial" panose="020B0604020202020204" pitchFamily="34" charset="0"/>
                <a:cs typeface="Arial" panose="020B0604020202020204" pitchFamily="34" charset="0"/>
              </a:rPr>
              <a:t>үжгийн дугуйланг долоо хоног бүр тогтмол хичээллүүлж байна. </a:t>
            </a:r>
          </a:p>
          <a:p>
            <a:pPr algn="just"/>
            <a:endParaRPr lang="mn-MN" sz="2000" b="1" dirty="0" smtClean="0">
              <a:latin typeface="Arial" panose="020B0604020202020204" pitchFamily="34" charset="0"/>
              <a:cs typeface="Arial" panose="020B0604020202020204" pitchFamily="34" charset="0"/>
            </a:endParaRPr>
          </a:p>
          <a:p>
            <a:endParaRPr lang="mn-MN"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67400" y="1396842"/>
            <a:ext cx="3089193" cy="2717958"/>
          </a:xfrm>
          <a:prstGeom prst="rect">
            <a:avLst/>
          </a:prstGeom>
        </p:spPr>
      </p:pic>
    </p:spTree>
    <p:extLst>
      <p:ext uri="{BB962C8B-B14F-4D97-AF65-F5344CB8AC3E}">
        <p14:creationId xmlns:p14="http://schemas.microsoft.com/office/powerpoint/2010/main" val="29658101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232" y="228600"/>
            <a:ext cx="7348980" cy="1143000"/>
          </a:xfrm>
        </p:spPr>
        <p:txBody>
          <a:bodyPr>
            <a:noAutofit/>
          </a:bodyPr>
          <a:lstStyle/>
          <a:p>
            <a:r>
              <a:rPr lang="mn-MN" sz="2800" dirty="0" smtClean="0">
                <a:solidFill>
                  <a:schemeClr val="tx1"/>
                </a:solidFill>
                <a:cs typeface="Times New Roman" pitchFamily="18" charset="0"/>
              </a:rPr>
              <a:t/>
            </a:r>
            <a:br>
              <a:rPr lang="mn-MN" sz="2800" dirty="0" smtClean="0">
                <a:solidFill>
                  <a:schemeClr val="tx1"/>
                </a:solidFill>
                <a:cs typeface="Times New Roman" pitchFamily="18" charset="0"/>
              </a:rPr>
            </a:br>
            <a:r>
              <a:rPr lang="mn-MN" sz="2800" dirty="0" smtClean="0">
                <a:solidFill>
                  <a:schemeClr val="tx1"/>
                </a:solidFill>
                <a:cs typeface="Times New Roman" pitchFamily="18" charset="0"/>
              </a:rPr>
              <a:t>Боловсрол, Эрүүл мэнд, Соёлын салбарын хүрээнд</a:t>
            </a:r>
            <a:r>
              <a:rPr lang="mn-MN" sz="2800" dirty="0" smtClean="0">
                <a:solidFill>
                  <a:schemeClr val="tx1"/>
                </a:solidFill>
                <a:latin typeface="Times New Roman" pitchFamily="18" charset="0"/>
                <a:cs typeface="Times New Roman" pitchFamily="18" charset="0"/>
              </a:rPr>
              <a:t>:</a:t>
            </a:r>
            <a:r>
              <a:rPr lang="en-US" sz="2800" dirty="0" smtClean="0"/>
              <a:t/>
            </a:r>
            <a:br>
              <a:rPr lang="en-US" sz="2800" dirty="0" smtClean="0"/>
            </a:br>
            <a:endParaRPr lang="en-US" sz="2800" dirty="0"/>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285719" y="228600"/>
            <a:ext cx="1052101" cy="1071570"/>
          </a:xfrm>
          <a:prstGeom prst="rect">
            <a:avLst/>
          </a:prstGeom>
          <a:ln>
            <a:noFill/>
          </a:ln>
          <a:effectLst>
            <a:outerShdw blurRad="292100" dist="139700" dir="2700000" algn="tl" rotWithShape="0">
              <a:srgbClr val="333333">
                <a:alpha val="65000"/>
              </a:srgbClr>
            </a:outerShdw>
          </a:effectLst>
        </p:spPr>
      </p:pic>
      <p:pic>
        <p:nvPicPr>
          <p:cNvPr id="5" name="Content Placeholder 4" descr="72051625_773741909748653_4195039891106562048_n.jpg"/>
          <p:cNvPicPr>
            <a:picLocks noGrp="1"/>
          </p:cNvPicPr>
          <p:nvPr>
            <p:ph idx="1"/>
          </p:nvPr>
        </p:nvPicPr>
        <p:blipFill>
          <a:blip r:embed="rId3" cstate="print"/>
          <a:stretch>
            <a:fillRect/>
          </a:stretch>
        </p:blipFill>
        <p:spPr>
          <a:xfrm>
            <a:off x="831102" y="1676400"/>
            <a:ext cx="3055097" cy="2057400"/>
          </a:xfrm>
          <a:prstGeom prst="rect">
            <a:avLst/>
          </a:prstGeom>
        </p:spPr>
      </p:pic>
      <p:pic>
        <p:nvPicPr>
          <p:cNvPr id="6" name="Picture 5" descr="72125860_663905547465963_56660754757058560_n.jpg"/>
          <p:cNvPicPr/>
          <p:nvPr/>
        </p:nvPicPr>
        <p:blipFill>
          <a:blip r:embed="rId4" cstate="print"/>
          <a:stretch>
            <a:fillRect/>
          </a:stretch>
        </p:blipFill>
        <p:spPr>
          <a:xfrm>
            <a:off x="5029200" y="1676400"/>
            <a:ext cx="3238500" cy="2057399"/>
          </a:xfrm>
          <a:prstGeom prst="rect">
            <a:avLst/>
          </a:prstGeom>
        </p:spPr>
      </p:pic>
      <p:sp>
        <p:nvSpPr>
          <p:cNvPr id="8" name="Rectangle 7"/>
          <p:cNvSpPr/>
          <p:nvPr/>
        </p:nvSpPr>
        <p:spPr>
          <a:xfrm>
            <a:off x="285719" y="3962400"/>
            <a:ext cx="8458200" cy="2554545"/>
          </a:xfrm>
          <a:prstGeom prst="rect">
            <a:avLst/>
          </a:prstGeom>
        </p:spPr>
        <p:txBody>
          <a:bodyPr wrap="square">
            <a:spAutoFit/>
          </a:bodyPr>
          <a:lstStyle/>
          <a:p>
            <a:pPr algn="just"/>
            <a:r>
              <a:rPr lang="mn-MN" sz="2000" b="1" dirty="0" smtClean="0">
                <a:latin typeface="0 Arial " pitchFamily="34" charset="-52"/>
              </a:rPr>
              <a:t>     Эрүүл мэндийн үйлчилгээгээр нийт- </a:t>
            </a:r>
            <a:r>
              <a:rPr lang="mn-MN" sz="2000" b="1" dirty="0">
                <a:latin typeface="0 Arial " pitchFamily="34" charset="-52"/>
              </a:rPr>
              <a:t>185 үзлэг </a:t>
            </a:r>
            <a:r>
              <a:rPr lang="mn-MN" sz="2000" b="1" dirty="0" smtClean="0">
                <a:latin typeface="0 Arial " pitchFamily="34" charset="-52"/>
              </a:rPr>
              <a:t>хийгдсэн.</a:t>
            </a:r>
            <a:endParaRPr lang="en-US" sz="2000" b="1" dirty="0"/>
          </a:p>
          <a:p>
            <a:pPr algn="just"/>
            <a:r>
              <a:rPr lang="mn-MN" sz="2000" b="1" dirty="0">
                <a:latin typeface="0 Arial " pitchFamily="34" charset="-52"/>
              </a:rPr>
              <a:t> </a:t>
            </a:r>
            <a:r>
              <a:rPr lang="mn-MN" sz="2000" b="1" dirty="0" smtClean="0">
                <a:latin typeface="0 Arial " pitchFamily="34" charset="-52"/>
              </a:rPr>
              <a:t>     </a:t>
            </a:r>
            <a:r>
              <a:rPr lang="mn-MN" sz="2000" b="1" dirty="0" smtClean="0">
                <a:latin typeface="0 Arial " pitchFamily="34" charset="-52"/>
              </a:rPr>
              <a:t>Үүнээс </a:t>
            </a:r>
            <a:r>
              <a:rPr lang="mn-MN" sz="2000" b="1" dirty="0" smtClean="0">
                <a:latin typeface="0 Arial " pitchFamily="34" charset="-52"/>
              </a:rPr>
              <a:t>- Урьдчилан </a:t>
            </a:r>
            <a:r>
              <a:rPr lang="mn-MN" sz="2000" b="1" dirty="0">
                <a:latin typeface="0 Arial " pitchFamily="34" charset="-52"/>
              </a:rPr>
              <a:t>сэргийлэх үзлэг-121</a:t>
            </a:r>
            <a:endParaRPr lang="en-US" sz="2000" b="1" dirty="0"/>
          </a:p>
          <a:p>
            <a:pPr algn="just"/>
            <a:r>
              <a:rPr lang="mn-MN" sz="2000" b="1" dirty="0" smtClean="0">
                <a:latin typeface="0 Arial " pitchFamily="34" charset="-52"/>
              </a:rPr>
              <a:t>                Идэвхитэй </a:t>
            </a:r>
            <a:r>
              <a:rPr lang="mn-MN" sz="2000" b="1" dirty="0">
                <a:latin typeface="0 Arial " pitchFamily="34" charset="-52"/>
              </a:rPr>
              <a:t>хяналт- 7</a:t>
            </a:r>
            <a:endParaRPr lang="en-US" sz="2000" b="1" dirty="0"/>
          </a:p>
          <a:p>
            <a:pPr algn="just"/>
            <a:r>
              <a:rPr lang="mn-MN" sz="2000" b="1" dirty="0" smtClean="0">
                <a:latin typeface="0 Arial " pitchFamily="34" charset="-52"/>
              </a:rPr>
              <a:t>                Гэрийн </a:t>
            </a:r>
            <a:r>
              <a:rPr lang="mn-MN" sz="2000" b="1" dirty="0">
                <a:latin typeface="0 Arial " pitchFamily="34" charset="-52"/>
              </a:rPr>
              <a:t>эргэлт-3</a:t>
            </a:r>
            <a:endParaRPr lang="en-US" sz="2000" b="1" dirty="0"/>
          </a:p>
          <a:p>
            <a:pPr algn="just"/>
            <a:r>
              <a:rPr lang="mn-MN" sz="2000" b="1" dirty="0" smtClean="0">
                <a:latin typeface="0 Arial " pitchFamily="34" charset="-52"/>
              </a:rPr>
              <a:t>                Амбулатор -54 </a:t>
            </a:r>
          </a:p>
          <a:p>
            <a:pPr algn="just"/>
            <a:r>
              <a:rPr lang="mn-MN" sz="2000" b="1" dirty="0">
                <a:latin typeface="0 Arial " pitchFamily="34" charset="-52"/>
              </a:rPr>
              <a:t> </a:t>
            </a:r>
            <a:r>
              <a:rPr lang="mn-MN" sz="2000" b="1" dirty="0" smtClean="0">
                <a:latin typeface="0 Arial " pitchFamily="34" charset="-52"/>
              </a:rPr>
              <a:t>  </a:t>
            </a:r>
            <a:r>
              <a:rPr lang="mn-MN" sz="2000" b="1" dirty="0">
                <a:latin typeface="0 Arial " pitchFamily="34" charset="-52"/>
              </a:rPr>
              <a:t>Т</a:t>
            </a:r>
            <a:r>
              <a:rPr lang="mn-MN" sz="2000" b="1" dirty="0" smtClean="0">
                <a:latin typeface="0 Arial " pitchFamily="34" charset="-52"/>
              </a:rPr>
              <a:t>овлолт </a:t>
            </a:r>
            <a:r>
              <a:rPr lang="mn-MN" sz="2000" b="1" dirty="0" smtClean="0">
                <a:latin typeface="0 Arial " pitchFamily="34" charset="-52"/>
              </a:rPr>
              <a:t>вакцин </a:t>
            </a:r>
            <a:r>
              <a:rPr lang="mn-MN" sz="2000" b="1" dirty="0" smtClean="0">
                <a:latin typeface="0 Arial " pitchFamily="34" charset="-52"/>
              </a:rPr>
              <a:t>болох сахуу </a:t>
            </a:r>
            <a:r>
              <a:rPr lang="mn-MN" sz="2000" b="1" dirty="0">
                <a:latin typeface="0 Arial " pitchFamily="34" charset="-52"/>
              </a:rPr>
              <a:t>татрангийн вакцин нь </a:t>
            </a:r>
            <a:r>
              <a:rPr lang="mn-MN" sz="2000" b="1" dirty="0" smtClean="0">
                <a:latin typeface="0 Arial " pitchFamily="34" charset="-52"/>
              </a:rPr>
              <a:t> сумын  </a:t>
            </a:r>
            <a:r>
              <a:rPr lang="mn-MN" sz="2000" b="1" dirty="0">
                <a:latin typeface="0 Arial " pitchFamily="34" charset="-52"/>
              </a:rPr>
              <a:t>32 хүүхдэд хийгдсэн. </a:t>
            </a:r>
            <a:r>
              <a:rPr lang="mn-MN" sz="2000" b="1" dirty="0" smtClean="0">
                <a:latin typeface="0 Arial " pitchFamily="34" charset="-52"/>
              </a:rPr>
              <a:t>Үүнд </a:t>
            </a:r>
            <a:r>
              <a:rPr lang="mn-MN" sz="2000" b="1" dirty="0">
                <a:latin typeface="0 Arial " pitchFamily="34" charset="-52"/>
              </a:rPr>
              <a:t>7 настай 29 хүүхэд, 15 настай 3 хүүхэд хамрагдсан</a:t>
            </a:r>
            <a:r>
              <a:rPr lang="mn-MN" sz="2000" b="1" dirty="0" smtClean="0">
                <a:latin typeface="0 Arial " pitchFamily="34" charset="-52"/>
              </a:rPr>
              <a:t>.  </a:t>
            </a:r>
            <a:endParaRPr lang="en-US" dirty="0"/>
          </a:p>
        </p:txBody>
      </p:sp>
    </p:spTree>
    <p:extLst>
      <p:ext uri="{BB962C8B-B14F-4D97-AF65-F5344CB8AC3E}">
        <p14:creationId xmlns:p14="http://schemas.microsoft.com/office/powerpoint/2010/main" val="20403906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7820" y="274638"/>
            <a:ext cx="7348980" cy="1143000"/>
          </a:xfrm>
        </p:spPr>
        <p:txBody>
          <a:bodyPr>
            <a:noAutofit/>
          </a:bodyPr>
          <a:lstStyle/>
          <a:p>
            <a:r>
              <a:rPr lang="mn-MN" sz="2800" dirty="0" smtClean="0">
                <a:solidFill>
                  <a:schemeClr val="tx1"/>
                </a:solidFill>
                <a:cs typeface="Times New Roman" pitchFamily="18" charset="0"/>
              </a:rPr>
              <a:t/>
            </a:r>
            <a:br>
              <a:rPr lang="mn-MN" sz="2800" dirty="0" smtClean="0">
                <a:solidFill>
                  <a:schemeClr val="tx1"/>
                </a:solidFill>
                <a:cs typeface="Times New Roman" pitchFamily="18" charset="0"/>
              </a:rPr>
            </a:br>
            <a:r>
              <a:rPr lang="mn-MN" sz="2800" dirty="0" smtClean="0">
                <a:solidFill>
                  <a:schemeClr val="tx1"/>
                </a:solidFill>
                <a:cs typeface="Times New Roman" pitchFamily="18" charset="0"/>
              </a:rPr>
              <a:t>Боловсрол, Эрүүл мэнд, Соёлын салбарын хүрээнд</a:t>
            </a:r>
            <a:r>
              <a:rPr lang="mn-MN" sz="2800" dirty="0" smtClean="0">
                <a:solidFill>
                  <a:schemeClr val="tx1"/>
                </a:solidFill>
                <a:latin typeface="Times New Roman" pitchFamily="18" charset="0"/>
                <a:cs typeface="Times New Roman" pitchFamily="18" charset="0"/>
              </a:rPr>
              <a:t>:</a:t>
            </a:r>
            <a:r>
              <a:rPr lang="en-US" sz="2800" dirty="0" smtClean="0"/>
              <a:t/>
            </a:r>
            <a:br>
              <a:rPr lang="en-US" sz="2800" dirty="0" smtClean="0"/>
            </a:br>
            <a:endParaRPr lang="en-US" sz="2800" dirty="0"/>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285719" y="228600"/>
            <a:ext cx="1052101" cy="1071570"/>
          </a:xfrm>
          <a:prstGeom prst="rect">
            <a:avLst/>
          </a:prstGeom>
          <a:ln>
            <a:noFill/>
          </a:ln>
          <a:effectLst>
            <a:outerShdw blurRad="292100" dist="139700" dir="2700000" algn="tl" rotWithShape="0">
              <a:srgbClr val="333333">
                <a:alpha val="65000"/>
              </a:srgbClr>
            </a:outerShdw>
          </a:effectLst>
        </p:spPr>
      </p:pic>
      <p:pic>
        <p:nvPicPr>
          <p:cNvPr id="5" name="Content Placeholder 4" descr="72946428_766891087097182_4344712363136516096_n.jpg"/>
          <p:cNvPicPr>
            <a:picLocks noGrp="1"/>
          </p:cNvPicPr>
          <p:nvPr>
            <p:ph idx="1"/>
          </p:nvPr>
        </p:nvPicPr>
        <p:blipFill>
          <a:blip r:embed="rId3" cstate="print"/>
          <a:stretch>
            <a:fillRect/>
          </a:stretch>
        </p:blipFill>
        <p:spPr>
          <a:xfrm>
            <a:off x="914400" y="1752600"/>
            <a:ext cx="2996738" cy="1905000"/>
          </a:xfrm>
          <a:prstGeom prst="rect">
            <a:avLst/>
          </a:prstGeom>
        </p:spPr>
      </p:pic>
      <p:pic>
        <p:nvPicPr>
          <p:cNvPr id="6" name="Picture 5" descr="72526948_765864477207041_4650097143611129856_n.jpg"/>
          <p:cNvPicPr/>
          <p:nvPr/>
        </p:nvPicPr>
        <p:blipFill>
          <a:blip r:embed="rId4" cstate="print"/>
          <a:stretch>
            <a:fillRect/>
          </a:stretch>
        </p:blipFill>
        <p:spPr>
          <a:xfrm>
            <a:off x="5279409" y="1676400"/>
            <a:ext cx="3048000" cy="1981200"/>
          </a:xfrm>
          <a:prstGeom prst="rect">
            <a:avLst/>
          </a:prstGeom>
        </p:spPr>
      </p:pic>
      <p:sp>
        <p:nvSpPr>
          <p:cNvPr id="7" name="Rectangle 6"/>
          <p:cNvSpPr/>
          <p:nvPr/>
        </p:nvSpPr>
        <p:spPr>
          <a:xfrm>
            <a:off x="533400" y="3810000"/>
            <a:ext cx="8153400" cy="2554545"/>
          </a:xfrm>
          <a:prstGeom prst="rect">
            <a:avLst/>
          </a:prstGeom>
        </p:spPr>
        <p:txBody>
          <a:bodyPr wrap="square">
            <a:spAutoFit/>
          </a:bodyPr>
          <a:lstStyle/>
          <a:p>
            <a:pPr algn="just"/>
            <a:r>
              <a:rPr lang="mn-MN" sz="2000" b="1" dirty="0" smtClean="0">
                <a:latin typeface="0 Arial " pitchFamily="34" charset="-52"/>
              </a:rPr>
              <a:t>    Аймгийн </a:t>
            </a:r>
            <a:r>
              <a:rPr lang="mn-MN" sz="2000" b="1" dirty="0" smtClean="0">
                <a:latin typeface="0 Arial " pitchFamily="34" charset="-52"/>
              </a:rPr>
              <a:t>Засаг </a:t>
            </a:r>
            <a:r>
              <a:rPr lang="mn-MN" sz="2000" b="1" dirty="0" smtClean="0">
                <a:latin typeface="0 Arial " pitchFamily="34" charset="-52"/>
              </a:rPr>
              <a:t>даргын нөөц хөрөнгөөр сайн дурын дархлаажуулалтын санхүүжилтийг шийдвэрлэснээр тархвар судлалын заалтаар томуугийн эсрэг дархлаажуулалтанд нийт 100 хүнд вакцин хийгдсэн байна.Үүнээс:</a:t>
            </a:r>
            <a:endParaRPr lang="en-US" sz="2000" b="1" dirty="0" smtClean="0"/>
          </a:p>
          <a:p>
            <a:pPr marL="285750" indent="-285750" algn="just">
              <a:buFont typeface="Wingdings" pitchFamily="2" charset="2"/>
              <a:buChar char="Ø"/>
            </a:pPr>
            <a:r>
              <a:rPr lang="mn-MN" sz="2000" b="1" dirty="0" smtClean="0">
                <a:latin typeface="0 Arial " pitchFamily="34" charset="-52"/>
              </a:rPr>
              <a:t> 06 сараас 5 насны - 62  хүүхэд</a:t>
            </a:r>
            <a:endParaRPr lang="en-US" sz="2000" b="1" dirty="0" smtClean="0"/>
          </a:p>
          <a:p>
            <a:pPr marL="285750" lvl="0" indent="-285750" algn="just">
              <a:buFont typeface="Wingdings" pitchFamily="2" charset="2"/>
              <a:buChar char="Ø"/>
            </a:pPr>
            <a:r>
              <a:rPr lang="mn-MN" sz="2000" b="1" dirty="0" smtClean="0">
                <a:latin typeface="0 Arial " pitchFamily="34" charset="-52"/>
              </a:rPr>
              <a:t>Жирэмсэн эхчүүд  - 8 эх</a:t>
            </a:r>
            <a:endParaRPr lang="en-US" sz="2000" b="1" dirty="0" smtClean="0"/>
          </a:p>
          <a:p>
            <a:pPr marL="285750" indent="-285750" algn="just">
              <a:buFont typeface="Wingdings" pitchFamily="2" charset="2"/>
              <a:buChar char="Ø"/>
            </a:pPr>
            <a:r>
              <a:rPr lang="mn-MN" sz="2000" b="1" dirty="0" smtClean="0">
                <a:latin typeface="0 Arial " pitchFamily="34" charset="-52"/>
              </a:rPr>
              <a:t>Эмнэлгийн мэргэжилтэнүүд  - 15 хүн</a:t>
            </a:r>
          </a:p>
          <a:p>
            <a:pPr marL="285750" indent="-285750" algn="just">
              <a:buFont typeface="Wingdings" pitchFamily="2" charset="2"/>
              <a:buChar char="Ø"/>
            </a:pPr>
            <a:r>
              <a:rPr lang="mn-MN" sz="2000" b="1" dirty="0" smtClean="0">
                <a:latin typeface="0 Arial " pitchFamily="34" charset="-52"/>
              </a:rPr>
              <a:t>Архаг хууч өвчтэй хүмүүс  -1 5  хүн хамрагдсан.</a:t>
            </a:r>
            <a:endParaRPr lang="en-US" sz="2000" b="1" dirty="0"/>
          </a:p>
        </p:txBody>
      </p:sp>
    </p:spTree>
    <p:extLst>
      <p:ext uri="{BB962C8B-B14F-4D97-AF65-F5344CB8AC3E}">
        <p14:creationId xmlns:p14="http://schemas.microsoft.com/office/powerpoint/2010/main" val="14639015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7820" y="274638"/>
            <a:ext cx="7348980" cy="1143000"/>
          </a:xfrm>
        </p:spPr>
        <p:txBody>
          <a:bodyPr>
            <a:noAutofit/>
          </a:bodyPr>
          <a:lstStyle/>
          <a:p>
            <a:r>
              <a:rPr lang="mn-MN" sz="3200" dirty="0" smtClean="0">
                <a:solidFill>
                  <a:schemeClr val="tx1"/>
                </a:solidFill>
                <a:latin typeface="Times New Roman" pitchFamily="18" charset="0"/>
                <a:cs typeface="Times New Roman" pitchFamily="18" charset="0"/>
              </a:rPr>
              <a:t>Хөдөө аж ахуйн бодлогын хүрээнд:</a:t>
            </a:r>
            <a:r>
              <a:rPr lang="en-US" sz="3200" dirty="0" smtClean="0"/>
              <a:t/>
            </a:r>
            <a:br>
              <a:rPr lang="en-US" sz="3200" dirty="0" smtClean="0"/>
            </a:br>
            <a:endParaRPr lang="en-US" sz="3200" dirty="0"/>
          </a:p>
        </p:txBody>
      </p:sp>
      <p:sp>
        <p:nvSpPr>
          <p:cNvPr id="3" name="Content Placeholder 2"/>
          <p:cNvSpPr>
            <a:spLocks noGrp="1"/>
          </p:cNvSpPr>
          <p:nvPr>
            <p:ph idx="1"/>
          </p:nvPr>
        </p:nvSpPr>
        <p:spPr>
          <a:xfrm>
            <a:off x="285719" y="1300170"/>
            <a:ext cx="8401081" cy="4825993"/>
          </a:xfrm>
        </p:spPr>
        <p:txBody>
          <a:bodyPr/>
          <a:lstStyle/>
          <a:p>
            <a:pPr marL="0" indent="0">
              <a:buNone/>
            </a:pPr>
            <a:r>
              <a:rPr lang="mn-MN" sz="2000" b="1" dirty="0" smtClean="0">
                <a:latin typeface="Arial" pitchFamily="34" charset="0"/>
                <a:cs typeface="Arial" pitchFamily="34" charset="0"/>
              </a:rPr>
              <a:t>Газар тариалан </a:t>
            </a:r>
            <a:endParaRPr lang="mn-MN" b="1" dirty="0" smtClean="0">
              <a:latin typeface="Arial" pitchFamily="34" charset="0"/>
              <a:cs typeface="Arial" pitchFamily="34" charset="0"/>
            </a:endParaRPr>
          </a:p>
          <a:p>
            <a:pPr marL="0" indent="0">
              <a:buNone/>
            </a:pPr>
            <a:endParaRPr lang="en-US" dirty="0"/>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285719" y="228600"/>
            <a:ext cx="1052101" cy="1071570"/>
          </a:xfrm>
          <a:prstGeom prst="rect">
            <a:avLst/>
          </a:prstGeom>
          <a:ln>
            <a:noFill/>
          </a:ln>
          <a:effectLst>
            <a:outerShdw blurRad="292100" dist="139700" dir="2700000" algn="tl" rotWithShape="0">
              <a:srgbClr val="333333">
                <a:alpha val="65000"/>
              </a:srgbClr>
            </a:outerShdw>
          </a:effectLst>
        </p:spPr>
      </p:pic>
      <p:pic>
        <p:nvPicPr>
          <p:cNvPr id="5" name="Picture 4" descr="D:\солонго ажил-2019\ажил зураг\IMG_20190830_100232.jpg"/>
          <p:cNvPicPr>
            <a:picLocks noChangeAspect="1" noChangeArrowheads="1"/>
          </p:cNvPicPr>
          <p:nvPr/>
        </p:nvPicPr>
        <p:blipFill>
          <a:blip r:embed="rId3" cstate="print"/>
          <a:srcRect/>
          <a:stretch>
            <a:fillRect/>
          </a:stretch>
        </p:blipFill>
        <p:spPr bwMode="auto">
          <a:xfrm>
            <a:off x="533400" y="1600200"/>
            <a:ext cx="3886200" cy="1752600"/>
          </a:xfrm>
          <a:prstGeom prst="rect">
            <a:avLst/>
          </a:prstGeom>
          <a:ln>
            <a:noFill/>
          </a:ln>
          <a:effectLst>
            <a:outerShdw blurRad="292100" dist="139700" dir="2700000" algn="tl" rotWithShape="0">
              <a:srgbClr val="333333">
                <a:alpha val="65000"/>
              </a:srgbClr>
            </a:outerShdw>
          </a:effectLst>
        </p:spPr>
      </p:pic>
      <p:pic>
        <p:nvPicPr>
          <p:cNvPr id="6" name="Picture 5" descr="D:\солонго ажил-2019\ажил зураг\IMG_20190830_101607.jpg"/>
          <p:cNvPicPr>
            <a:picLocks noChangeAspect="1" noChangeArrowheads="1"/>
          </p:cNvPicPr>
          <p:nvPr/>
        </p:nvPicPr>
        <p:blipFill>
          <a:blip r:embed="rId4" cstate="print"/>
          <a:srcRect/>
          <a:stretch>
            <a:fillRect/>
          </a:stretch>
        </p:blipFill>
        <p:spPr bwMode="auto">
          <a:xfrm>
            <a:off x="4800600" y="1600200"/>
            <a:ext cx="3886200" cy="1752600"/>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620974" y="3352800"/>
            <a:ext cx="8035119" cy="3139321"/>
          </a:xfrm>
          <a:prstGeom prst="rect">
            <a:avLst/>
          </a:prstGeom>
        </p:spPr>
        <p:txBody>
          <a:bodyPr wrap="square">
            <a:spAutoFit/>
          </a:bodyPr>
          <a:lstStyle/>
          <a:p>
            <a:pPr algn="just"/>
            <a:r>
              <a:rPr lang="mn-MN" b="1" dirty="0" smtClean="0">
                <a:latin typeface="Arial" pitchFamily="34" charset="0"/>
                <a:cs typeface="Arial" pitchFamily="34" charset="0"/>
              </a:rPr>
              <a:t>      Сумын хэмжээнд энэ жил төмс 0,6 га, нарийн ногоо 1,337 га, нийт 1.937 га талбайд тариалалт хийгдэж дараах төрлийн хүнсний ногоог  хураасан байна.          - Огурцы - 0,58 тн</a:t>
            </a:r>
          </a:p>
          <a:p>
            <a:pPr algn="just"/>
            <a:r>
              <a:rPr lang="mn-MN" b="1" dirty="0" smtClean="0">
                <a:latin typeface="Arial" pitchFamily="34" charset="0"/>
                <a:cs typeface="Arial" pitchFamily="34" charset="0"/>
              </a:rPr>
              <a:t>                                        -  Чинжүү – 0,4 тн</a:t>
            </a:r>
          </a:p>
          <a:p>
            <a:pPr algn="just"/>
            <a:r>
              <a:rPr lang="mn-MN" b="1" dirty="0" smtClean="0">
                <a:latin typeface="Arial" pitchFamily="34" charset="0"/>
                <a:cs typeface="Arial" pitchFamily="34" charset="0"/>
              </a:rPr>
              <a:t>                                        - Манжин – 0,79 тн</a:t>
            </a:r>
          </a:p>
          <a:p>
            <a:pPr algn="just"/>
            <a:r>
              <a:rPr lang="mn-MN" b="1" dirty="0" smtClean="0">
                <a:latin typeface="Arial" pitchFamily="34" charset="0"/>
                <a:cs typeface="Arial" pitchFamily="34" charset="0"/>
              </a:rPr>
              <a:t>                                        - Лууван – 0,43 тн</a:t>
            </a:r>
          </a:p>
          <a:p>
            <a:pPr algn="just"/>
            <a:r>
              <a:rPr lang="mn-MN" b="1" dirty="0" smtClean="0">
                <a:latin typeface="Arial" pitchFamily="34" charset="0"/>
                <a:cs typeface="Arial" pitchFamily="34" charset="0"/>
              </a:rPr>
              <a:t>                                        - Сонгино – 0,02 тн</a:t>
            </a:r>
          </a:p>
          <a:p>
            <a:pPr algn="just"/>
            <a:r>
              <a:rPr lang="mn-MN" b="1" dirty="0" smtClean="0">
                <a:latin typeface="Arial" pitchFamily="34" charset="0"/>
                <a:cs typeface="Arial" pitchFamily="34" charset="0"/>
              </a:rPr>
              <a:t>                                        - Улаан лооль – 0,71 тн</a:t>
            </a:r>
          </a:p>
          <a:p>
            <a:pPr algn="just"/>
            <a:r>
              <a:rPr lang="mn-MN" b="1" dirty="0" smtClean="0">
                <a:latin typeface="Arial" pitchFamily="34" charset="0"/>
                <a:cs typeface="Arial" pitchFamily="34" charset="0"/>
              </a:rPr>
              <a:t>                                        - Тарвас – 0,04 тн</a:t>
            </a:r>
            <a:endParaRPr lang="en-US" b="1" dirty="0" smtClean="0">
              <a:latin typeface="Arial" pitchFamily="34" charset="0"/>
              <a:cs typeface="Arial" pitchFamily="34" charset="0"/>
            </a:endParaRPr>
          </a:p>
          <a:p>
            <a:pPr algn="just"/>
            <a:r>
              <a:rPr lang="mn-MN" b="1" dirty="0" smtClean="0">
                <a:latin typeface="Arial" pitchFamily="34" charset="0"/>
                <a:cs typeface="Arial" pitchFamily="34" charset="0"/>
              </a:rPr>
              <a:t>                                        -  Төмс- 1,73 тн </a:t>
            </a:r>
          </a:p>
          <a:p>
            <a:pPr algn="just"/>
            <a:r>
              <a:rPr lang="mn-MN" b="1" dirty="0" smtClean="0">
                <a:latin typeface="Arial" pitchFamily="34" charset="0"/>
                <a:cs typeface="Arial" pitchFamily="34" charset="0"/>
              </a:rPr>
              <a:t>   Нийт  4,7 тн ургац хураан авсан байна. </a:t>
            </a:r>
          </a:p>
        </p:txBody>
      </p:sp>
    </p:spTree>
    <p:extLst>
      <p:ext uri="{BB962C8B-B14F-4D97-AF65-F5344CB8AC3E}">
        <p14:creationId xmlns:p14="http://schemas.microsoft.com/office/powerpoint/2010/main" val="24789654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239000" cy="1143000"/>
          </a:xfrm>
        </p:spPr>
        <p:txBody>
          <a:bodyPr>
            <a:normAutofit/>
          </a:bodyPr>
          <a:lstStyle/>
          <a:p>
            <a:r>
              <a:rPr lang="mn-MN" sz="3200" dirty="0" smtClean="0">
                <a:solidFill>
                  <a:schemeClr val="tx1"/>
                </a:solidFill>
                <a:latin typeface="Times New Roman" pitchFamily="18" charset="0"/>
                <a:cs typeface="Times New Roman" pitchFamily="18" charset="0"/>
              </a:rPr>
              <a:t>Хөдөө аж ахуйн бодлогын хүрээнд:</a:t>
            </a:r>
            <a:r>
              <a:rPr lang="en-US" sz="3200" dirty="0" smtClean="0"/>
              <a:t/>
            </a:r>
            <a:br>
              <a:rPr lang="en-US" sz="3200" dirty="0" smtClean="0"/>
            </a:br>
            <a:endParaRPr lang="en-US" sz="3200" dirty="0"/>
          </a:p>
        </p:txBody>
      </p:sp>
      <p:sp>
        <p:nvSpPr>
          <p:cNvPr id="3" name="Content Placeholder 2"/>
          <p:cNvSpPr>
            <a:spLocks noGrp="1"/>
          </p:cNvSpPr>
          <p:nvPr>
            <p:ph idx="1"/>
          </p:nvPr>
        </p:nvSpPr>
        <p:spPr/>
        <p:txBody>
          <a:bodyPr>
            <a:normAutofit fontScale="62500" lnSpcReduction="20000"/>
          </a:bodyPr>
          <a:lstStyle/>
          <a:p>
            <a:pPr algn="just">
              <a:buFont typeface="Wingdings" pitchFamily="2" charset="2"/>
              <a:buChar char="Ø"/>
            </a:pPr>
            <a:r>
              <a:rPr lang="mn-MN" sz="3800" b="1" dirty="0" smtClean="0">
                <a:latin typeface="0 Arial " pitchFamily="34" charset="-52"/>
              </a:rPr>
              <a:t>    Ариутгал </a:t>
            </a:r>
            <a:r>
              <a:rPr lang="mn-MN" sz="3800" b="1" dirty="0">
                <a:latin typeface="0 Arial " pitchFamily="34" charset="-52"/>
              </a:rPr>
              <a:t>халдваргүйтгэлийг 18,16,14-р зөрлөг, сумын төв, цэргийн ангийн </a:t>
            </a:r>
            <a:r>
              <a:rPr lang="mn-MN" sz="3800" b="1" dirty="0" smtClean="0">
                <a:latin typeface="0 Arial " pitchFamily="34" charset="-52"/>
              </a:rPr>
              <a:t>малчин, </a:t>
            </a:r>
            <a:r>
              <a:rPr lang="mn-MN" sz="3800" b="1" dirty="0">
                <a:latin typeface="0 Arial " pitchFamily="34" charset="-52"/>
              </a:rPr>
              <a:t>мал бүхий өрхийн 19 </a:t>
            </a:r>
            <a:r>
              <a:rPr lang="mn-MN" sz="3800" b="1" dirty="0" smtClean="0">
                <a:latin typeface="0 Arial " pitchFamily="34" charset="-52"/>
              </a:rPr>
              <a:t>хороо, </a:t>
            </a:r>
            <a:r>
              <a:rPr lang="mn-MN" sz="3800" b="1" dirty="0">
                <a:latin typeface="0 Arial " pitchFamily="34" charset="-52"/>
              </a:rPr>
              <a:t>хашааны 4090 м2 талбай, 2 </a:t>
            </a:r>
            <a:r>
              <a:rPr lang="mn-MN" sz="3800" b="1" dirty="0" smtClean="0">
                <a:latin typeface="0 Arial " pitchFamily="34" charset="-52"/>
              </a:rPr>
              <a:t>худаг, </a:t>
            </a:r>
            <a:r>
              <a:rPr lang="mn-MN" sz="3800" b="1" dirty="0">
                <a:latin typeface="0 Arial " pitchFamily="34" charset="-52"/>
              </a:rPr>
              <a:t>уст </a:t>
            </a:r>
            <a:r>
              <a:rPr lang="mn-MN" sz="3800" b="1" dirty="0" smtClean="0">
                <a:latin typeface="0 Arial " pitchFamily="34" charset="-52"/>
              </a:rPr>
              <a:t>цэгийн </a:t>
            </a:r>
            <a:r>
              <a:rPr lang="mn-MN" sz="3800" b="1" dirty="0">
                <a:latin typeface="0 Arial " pitchFamily="34" charset="-52"/>
              </a:rPr>
              <a:t>145 м2 талбайг </a:t>
            </a:r>
            <a:r>
              <a:rPr lang="mn-MN" sz="3800" b="1" dirty="0" smtClean="0">
                <a:latin typeface="0 Arial " pitchFamily="34" charset="-52"/>
              </a:rPr>
              <a:t>халдваргүйтгэсэн, гүйцэтгэл нь </a:t>
            </a:r>
            <a:r>
              <a:rPr lang="mn-MN" sz="3800" b="1" dirty="0">
                <a:latin typeface="0 Arial " pitchFamily="34" charset="-52"/>
              </a:rPr>
              <a:t>50%-</a:t>
            </a:r>
            <a:r>
              <a:rPr lang="mn-MN" sz="3800" b="1" dirty="0" smtClean="0">
                <a:latin typeface="0 Arial " pitchFamily="34" charset="-52"/>
              </a:rPr>
              <a:t>тай байна. </a:t>
            </a:r>
          </a:p>
          <a:p>
            <a:pPr algn="just">
              <a:buFont typeface="Wingdings" pitchFamily="2" charset="2"/>
              <a:buChar char="Ø"/>
            </a:pPr>
            <a:endParaRPr lang="mn-MN" sz="3800" b="1" dirty="0" smtClean="0">
              <a:latin typeface="0 Arial " pitchFamily="34" charset="-52"/>
            </a:endParaRPr>
          </a:p>
          <a:p>
            <a:pPr algn="just">
              <a:buFont typeface="Wingdings" pitchFamily="2" charset="2"/>
              <a:buChar char="Ø"/>
            </a:pPr>
            <a:r>
              <a:rPr lang="mn-MN" sz="3800" b="1" dirty="0">
                <a:latin typeface="0 Arial " pitchFamily="34" charset="-52"/>
              </a:rPr>
              <a:t> </a:t>
            </a:r>
            <a:r>
              <a:rPr lang="mn-MN" sz="3800" b="1" dirty="0" smtClean="0">
                <a:latin typeface="0 Arial " pitchFamily="34" charset="-52"/>
              </a:rPr>
              <a:t>    Малын </a:t>
            </a:r>
            <a:r>
              <a:rPr lang="mn-MN" sz="3800" b="1" dirty="0">
                <a:latin typeface="0 Arial " pitchFamily="34" charset="-52"/>
              </a:rPr>
              <a:t>шимэгчтэх өвчнөөс эмчлэн сэргийлж мал угаалганд 30 малчин өрхийн 22598 толгой малыг </a:t>
            </a:r>
            <a:r>
              <a:rPr lang="mn-MN" sz="3800" b="1" dirty="0" smtClean="0">
                <a:latin typeface="0 Arial " pitchFamily="34" charset="-52"/>
              </a:rPr>
              <a:t>хамруулж  </a:t>
            </a:r>
            <a:r>
              <a:rPr lang="mn-MN" sz="3800" b="1" dirty="0">
                <a:latin typeface="0 Arial " pitchFamily="34" charset="-52"/>
              </a:rPr>
              <a:t>гүйцэтгэл 100%-</a:t>
            </a:r>
            <a:r>
              <a:rPr lang="mn-MN" sz="3800" b="1" dirty="0" smtClean="0">
                <a:latin typeface="0 Arial " pitchFamily="34" charset="-52"/>
              </a:rPr>
              <a:t>тай байна. Өнөөдрийн байдлаар боловсруулалтанд </a:t>
            </a:r>
            <a:r>
              <a:rPr lang="mn-MN" sz="3800" b="1" dirty="0">
                <a:latin typeface="0 Arial " pitchFamily="34" charset="-52"/>
              </a:rPr>
              <a:t>25 өрхийн 12.0 </a:t>
            </a:r>
            <a:r>
              <a:rPr lang="mn-MN" sz="3800" b="1" dirty="0" smtClean="0">
                <a:latin typeface="0 Arial " pitchFamily="34" charset="-52"/>
              </a:rPr>
              <a:t>мян.толгой </a:t>
            </a:r>
            <a:r>
              <a:rPr lang="mn-MN" sz="3800" b="1" dirty="0">
                <a:latin typeface="0 Arial " pitchFamily="34" charset="-52"/>
              </a:rPr>
              <a:t>мал хамруулсан гүйцэтгэл 79%-тай, туулгалтанд 7 малчин өрхийн 5.6 </a:t>
            </a:r>
            <a:r>
              <a:rPr lang="mn-MN" sz="3800" b="1" dirty="0" smtClean="0">
                <a:latin typeface="0 Arial " pitchFamily="34" charset="-52"/>
              </a:rPr>
              <a:t>мян.толгой </a:t>
            </a:r>
            <a:r>
              <a:rPr lang="mn-MN" sz="3800" b="1" dirty="0">
                <a:latin typeface="0 Arial " pitchFamily="34" charset="-52"/>
              </a:rPr>
              <a:t>мал хамруулж гүйцэтгэл </a:t>
            </a:r>
            <a:r>
              <a:rPr lang="mn-MN" sz="3800" dirty="0">
                <a:latin typeface="0 Arial " pitchFamily="34" charset="-52"/>
              </a:rPr>
              <a:t>58%-тай байна </a:t>
            </a:r>
            <a:endParaRPr lang="en-US" sz="3800" dirty="0"/>
          </a:p>
          <a:p>
            <a:pPr algn="just"/>
            <a:endParaRPr lang="en-US" dirty="0"/>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285719" y="228600"/>
            <a:ext cx="1052101" cy="10715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317441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900" dirty="0" smtClean="0">
                <a:solidFill>
                  <a:schemeClr val="tx1"/>
                </a:solidFill>
                <a:latin typeface="Times New Roman" pitchFamily="18" charset="0"/>
                <a:cs typeface="Times New Roman" pitchFamily="18" charset="0"/>
              </a:rPr>
              <a:t>        </a:t>
            </a:r>
            <a:r>
              <a:rPr lang="mn-MN" sz="2900" dirty="0" smtClean="0">
                <a:solidFill>
                  <a:schemeClr val="tx1"/>
                </a:solidFill>
                <a:latin typeface="Times New Roman" pitchFamily="18" charset="0"/>
                <a:cs typeface="Times New Roman" pitchFamily="18" charset="0"/>
              </a:rPr>
              <a:t>Удирдлага зохион байгуулалтын хүрээнд:</a:t>
            </a:r>
            <a:endParaRPr lang="en-US" sz="2900" dirty="0"/>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285720" y="214290"/>
            <a:ext cx="1052101" cy="1071570"/>
          </a:xfrm>
          <a:prstGeom prst="rect">
            <a:avLst/>
          </a:prstGeom>
          <a:ln>
            <a:noFill/>
          </a:ln>
          <a:effectLst>
            <a:outerShdw blurRad="292100" dist="139700" dir="2700000" algn="tl" rotWithShape="0">
              <a:srgbClr val="333333">
                <a:alpha val="65000"/>
              </a:srgbClr>
            </a:outerShdw>
          </a:effectLst>
        </p:spPr>
      </p:pic>
      <p:pic>
        <p:nvPicPr>
          <p:cNvPr id="5" name="Content Placeholder 4" descr="C:\Users\Work\Desktop\74352350_1346334778862582_1131316869920194560_n (1).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933734" y="1447800"/>
            <a:ext cx="7162800" cy="2895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33214" y="4502918"/>
            <a:ext cx="8353585" cy="2246769"/>
          </a:xfrm>
          <a:prstGeom prst="rect">
            <a:avLst/>
          </a:prstGeom>
        </p:spPr>
        <p:txBody>
          <a:bodyPr wrap="square">
            <a:spAutoFit/>
          </a:bodyPr>
          <a:lstStyle/>
          <a:p>
            <a:pPr algn="just"/>
            <a:r>
              <a:rPr lang="mn-MN" dirty="0" smtClean="0">
                <a:latin typeface="Arial Mon" pitchFamily="34" charset="0"/>
              </a:rPr>
              <a:t>   </a:t>
            </a:r>
            <a:r>
              <a:rPr lang="mn-MN" sz="2000" b="1" dirty="0" smtClean="0">
                <a:latin typeface="Arial Mon" pitchFamily="34" charset="0"/>
              </a:rPr>
              <a:t>Байшин, орон сууцны тооллогын хүрээнд хаягжилтын цэг хатгалтыг хугацаанд нь хатгаж, тоологчид хэсэг, зөрлөг, төвийн гэр хороолол, хөдөөний малчин өрхүүдийн байршлыг маршрутаар гарган өгч 75 иргэнд тооллоготой холбоотой сурталчилгааны гарын авлага материалыг хүргэж өгсөн.  Тооллого хугацаандаа явагдаж дууссан ба тайланг хугацаанд нь хүргүүлсэн байна. </a:t>
            </a:r>
            <a:endParaRPr lang="en-US" sz="2000" b="1" dirty="0">
              <a:latin typeface="Arial Mon" pitchFamily="34" charset="0"/>
            </a:endParaRPr>
          </a:p>
        </p:txBody>
      </p:sp>
    </p:spTree>
    <p:extLst>
      <p:ext uri="{BB962C8B-B14F-4D97-AF65-F5344CB8AC3E}">
        <p14:creationId xmlns:p14="http://schemas.microsoft.com/office/powerpoint/2010/main" val="1985463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7820" y="274638"/>
            <a:ext cx="7348980" cy="1143000"/>
          </a:xfrm>
        </p:spPr>
        <p:txBody>
          <a:bodyPr>
            <a:noAutofit/>
          </a:bodyPr>
          <a:lstStyle/>
          <a:p>
            <a:r>
              <a:rPr lang="mn-MN" sz="3200" dirty="0" smtClean="0">
                <a:solidFill>
                  <a:schemeClr val="tx1"/>
                </a:solidFill>
                <a:latin typeface="Times New Roman" pitchFamily="18" charset="0"/>
                <a:cs typeface="Times New Roman" pitchFamily="18" charset="0"/>
              </a:rPr>
              <a:t>Хөдөө аж ахуйн бодлогын хүрээнд:</a:t>
            </a:r>
            <a:r>
              <a:rPr lang="en-US" sz="3600" dirty="0" smtClean="0"/>
              <a:t/>
            </a:r>
            <a:br>
              <a:rPr lang="en-US" sz="3600" dirty="0" smtClean="0"/>
            </a:br>
            <a:endParaRPr lang="en-US" sz="3600" dirty="0"/>
          </a:p>
        </p:txBody>
      </p:sp>
      <p:sp>
        <p:nvSpPr>
          <p:cNvPr id="3" name="Content Placeholder 2"/>
          <p:cNvSpPr>
            <a:spLocks noGrp="1"/>
          </p:cNvSpPr>
          <p:nvPr>
            <p:ph idx="1"/>
          </p:nvPr>
        </p:nvSpPr>
        <p:spPr/>
        <p:txBody>
          <a:bodyPr>
            <a:normAutofit fontScale="77500" lnSpcReduction="20000"/>
          </a:bodyPr>
          <a:lstStyle/>
          <a:p>
            <a:pPr algn="just">
              <a:buFont typeface="Wingdings" pitchFamily="2" charset="2"/>
              <a:buChar char="Ø"/>
            </a:pPr>
            <a:r>
              <a:rPr lang="mn-MN" dirty="0" smtClean="0">
                <a:latin typeface="0 Arial " pitchFamily="34" charset="-52"/>
              </a:rPr>
              <a:t>  </a:t>
            </a:r>
            <a:r>
              <a:rPr lang="mn-MN" b="1" dirty="0" smtClean="0">
                <a:latin typeface="0 Arial " pitchFamily="34" charset="-52"/>
              </a:rPr>
              <a:t>Гоц </a:t>
            </a:r>
            <a:r>
              <a:rPr lang="mn-MN" b="1" dirty="0">
                <a:latin typeface="0 Arial " pitchFamily="34" charset="-52"/>
              </a:rPr>
              <a:t>халдварт өвчнөөс урьдчилан сэргийлэх вакцинжуулалтыг графикт хугацаанд зохион байгуулж шүлхий өвчнөөс урьдчилан сэргийлэх вакцинжуулалтанд 91 малчин өрхийн үхэр 1861, хонь 40447, ямаа 29268 бүгд 71576 толгой мал, бог малын </a:t>
            </a:r>
            <a:r>
              <a:rPr lang="mn-MN" b="1" dirty="0" smtClean="0">
                <a:latin typeface="0 Arial " pitchFamily="34" charset="-52"/>
              </a:rPr>
              <a:t>мялзангын вакцинд  </a:t>
            </a:r>
            <a:r>
              <a:rPr lang="mn-MN" b="1" dirty="0">
                <a:latin typeface="0 Arial " pitchFamily="34" charset="-52"/>
              </a:rPr>
              <a:t>51 малчин өрхийн 39816 толгой мал, Рев-1 омгийн </a:t>
            </a:r>
            <a:r>
              <a:rPr lang="mn-MN" b="1" dirty="0" smtClean="0">
                <a:latin typeface="0 Arial " pitchFamily="34" charset="-52"/>
              </a:rPr>
              <a:t>вакцинд </a:t>
            </a:r>
            <a:r>
              <a:rPr lang="mn-MN" b="1" dirty="0">
                <a:latin typeface="0 Arial " pitchFamily="34" charset="-52"/>
              </a:rPr>
              <a:t>39 малчин өрхийн 8076 толгой охин хурга, </a:t>
            </a:r>
            <a:r>
              <a:rPr lang="mn-MN" b="1" dirty="0" smtClean="0">
                <a:latin typeface="0 Arial " pitchFamily="34" charset="-52"/>
              </a:rPr>
              <a:t>ишиг</a:t>
            </a:r>
            <a:r>
              <a:rPr lang="mn-MN" b="1" dirty="0">
                <a:latin typeface="0 Arial " pitchFamily="34" charset="-52"/>
              </a:rPr>
              <a:t>,</a:t>
            </a:r>
            <a:r>
              <a:rPr lang="mn-MN" b="1" dirty="0" smtClean="0">
                <a:latin typeface="0 Arial " pitchFamily="34" charset="-52"/>
              </a:rPr>
              <a:t> </a:t>
            </a:r>
            <a:r>
              <a:rPr lang="mn-MN" b="1" dirty="0">
                <a:latin typeface="0 Arial " pitchFamily="34" charset="-52"/>
              </a:rPr>
              <a:t>Рев-19 омгийн вакцинд 19 малчин өрхийн 197 охин тугал, хонины </a:t>
            </a:r>
            <a:r>
              <a:rPr lang="mn-MN" b="1" dirty="0" smtClean="0">
                <a:latin typeface="0 Arial " pitchFamily="34" charset="-52"/>
              </a:rPr>
              <a:t>цэцэг өвчний вакцинд </a:t>
            </a:r>
            <a:r>
              <a:rPr lang="mn-MN" b="1" dirty="0">
                <a:latin typeface="0 Arial " pitchFamily="34" charset="-52"/>
              </a:rPr>
              <a:t>48 малчин өрхийн 11357 толгой хургыг тус тус хамруулж гүйцэтгэл 100%-тай. Вакцинжуулалтанд хяналт тавьж гүйцэтгэлийн тайланг аймгийн</a:t>
            </a:r>
            <a:r>
              <a:rPr lang="mn-MN" b="1" dirty="0"/>
              <a:t> </a:t>
            </a:r>
            <a:r>
              <a:rPr lang="mn-MN" b="1" dirty="0">
                <a:latin typeface="0 Arial " pitchFamily="34" charset="-52"/>
              </a:rPr>
              <a:t>МЭГазарт </a:t>
            </a:r>
            <a:r>
              <a:rPr lang="mn-MN" b="1" dirty="0" smtClean="0">
                <a:latin typeface="0 Arial " pitchFamily="34" charset="-52"/>
              </a:rPr>
              <a:t>хүргүүлсэн.</a:t>
            </a:r>
            <a:r>
              <a:rPr lang="mn-MN" b="1" dirty="0" smtClean="0"/>
              <a:t> </a:t>
            </a:r>
            <a:endParaRPr lang="en-US" b="1" dirty="0"/>
          </a:p>
          <a:p>
            <a:pPr>
              <a:buFont typeface="Wingdings" pitchFamily="2" charset="2"/>
              <a:buChar char="Ø"/>
            </a:pPr>
            <a:endParaRPr lang="en-US" dirty="0"/>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285719" y="228600"/>
            <a:ext cx="1052101" cy="10715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140927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rmAutofit/>
          </a:bodyPr>
          <a:lstStyle/>
          <a:p>
            <a:r>
              <a:rPr lang="mn-MN" sz="2800" dirty="0" smtClean="0">
                <a:latin typeface="Times New Roman" pitchFamily="18" charset="0"/>
                <a:cs typeface="Times New Roman" pitchFamily="18" charset="0"/>
              </a:rPr>
              <a:t>       Санхүү,эдийн засгийн  бодлогын хүрээнд:</a:t>
            </a:r>
            <a:r>
              <a:rPr lang="en-US" sz="2800" dirty="0" smtClean="0"/>
              <a:t/>
            </a:r>
            <a:br>
              <a:rPr lang="en-US" sz="2800" dirty="0" smtClean="0"/>
            </a:br>
            <a:endParaRPr lang="en-US" sz="2800" dirty="0"/>
          </a:p>
        </p:txBody>
      </p:sp>
      <p:sp>
        <p:nvSpPr>
          <p:cNvPr id="3" name="Content Placeholder 2"/>
          <p:cNvSpPr>
            <a:spLocks noGrp="1"/>
          </p:cNvSpPr>
          <p:nvPr>
            <p:ph idx="1"/>
          </p:nvPr>
        </p:nvSpPr>
        <p:spPr>
          <a:xfrm>
            <a:off x="457200" y="1447800"/>
            <a:ext cx="8229600" cy="4525963"/>
          </a:xfrm>
        </p:spPr>
        <p:txBody>
          <a:bodyPr>
            <a:noAutofit/>
          </a:bodyPr>
          <a:lstStyle/>
          <a:p>
            <a:pPr algn="just">
              <a:buFont typeface="Wingdings" pitchFamily="2" charset="2"/>
              <a:buChar char="Ø"/>
            </a:pPr>
            <a:r>
              <a:rPr lang="mn-MN" sz="2000" b="1" dirty="0" smtClean="0">
                <a:latin typeface="0 Arial " pitchFamily="34" charset="-52"/>
              </a:rPr>
              <a:t>Орон нутгийн орлогын төлөвлөгөө 15,352,100 ,  гүйцэтгэл 127,692,597,38 төгрөг төвлөрүүлсэн – 831.76 хувьтай байна.</a:t>
            </a:r>
          </a:p>
          <a:p>
            <a:pPr algn="just">
              <a:buFont typeface="Wingdings" pitchFamily="2" charset="2"/>
              <a:buChar char="Ø"/>
            </a:pPr>
            <a:r>
              <a:rPr lang="mn-MN" sz="2000" b="1" dirty="0" smtClean="0">
                <a:latin typeface="0 Arial " pitchFamily="34" charset="-52"/>
              </a:rPr>
              <a:t>Орон нутгийн байгууллагын зарлагын төлөвлөгөө 262,518 мянган төгрөг, гүйцэтгэл 241,901,402 мянган төгрөг байна. Үүнээс үндсэн цалин, унаа, хоол, нэмэгдэл урамшуулалд 6,363 мянган төгрөг ,НДШ –д 19,179  мянган төгрөг зарцуулсан байна. </a:t>
            </a:r>
          </a:p>
          <a:p>
            <a:pPr algn="just">
              <a:buFont typeface="Wingdings" pitchFamily="2" charset="2"/>
              <a:buChar char="Ø"/>
            </a:pPr>
            <a:r>
              <a:rPr lang="mn-MN" sz="2000" b="1" dirty="0" smtClean="0">
                <a:latin typeface="0 Arial " pitchFamily="34" charset="-52"/>
              </a:rPr>
              <a:t>Орон нутгийн төсвийн байгууллагын өглөг 14,270,762 төгрөг, авлага 2,647,628 төгрөг, тусгай зориулалтын байгууллагын өглөг 21,024,484 төгрөг, нийт авлага 6,330,084 төгрөг байна. </a:t>
            </a:r>
          </a:p>
          <a:p>
            <a:pPr algn="just">
              <a:buFont typeface="Wingdings" pitchFamily="2" charset="2"/>
              <a:buChar char="Ø"/>
            </a:pPr>
            <a:r>
              <a:rPr lang="mn-MN" sz="2000" b="1" dirty="0" smtClean="0">
                <a:latin typeface="0 Arial " pitchFamily="34" charset="-52"/>
              </a:rPr>
              <a:t>Улсын төсвийн байгууллагын зарлагын төлөвлөгөө 760,926,900 төгрөг, гүйцэтгэл 698,544,742  төгрөг байна. Үүнээс үндсэн цалин,унаа, хоол, нэмэгдэл урамшуулалд 7,678,000 төгрөг, НДШ-д 54,776,200 төгрөг зарцуулсан ба цалин хөлс хугацаандаа олгогдсон байна.</a:t>
            </a:r>
            <a:endParaRPr lang="en-US" sz="2000" b="1" dirty="0"/>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285719" y="228600"/>
            <a:ext cx="1052101" cy="10715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522681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mn-MN" sz="2800" dirty="0" smtClean="0">
                <a:solidFill>
                  <a:schemeClr val="tx1"/>
                </a:solidFill>
                <a:latin typeface="Times New Roman" pitchFamily="18" charset="0"/>
                <a:cs typeface="Times New Roman" pitchFamily="18" charset="0"/>
              </a:rPr>
              <a:t>       Хөдөлмөр халамжийн бодлогын хүрээнд:</a:t>
            </a:r>
            <a:r>
              <a:rPr lang="en-US" sz="2800" dirty="0" smtClean="0"/>
              <a:t/>
            </a:r>
            <a:br>
              <a:rPr lang="en-US" sz="2800" dirty="0" smtClean="0"/>
            </a:br>
            <a:endParaRPr lang="en-US" sz="2800" dirty="0"/>
          </a:p>
        </p:txBody>
      </p:sp>
      <p:sp>
        <p:nvSpPr>
          <p:cNvPr id="3" name="Content Placeholder 2"/>
          <p:cNvSpPr>
            <a:spLocks noGrp="1"/>
          </p:cNvSpPr>
          <p:nvPr>
            <p:ph idx="1"/>
          </p:nvPr>
        </p:nvSpPr>
        <p:spPr/>
        <p:txBody>
          <a:bodyPr>
            <a:noAutofit/>
          </a:bodyPr>
          <a:lstStyle/>
          <a:p>
            <a:pPr algn="just">
              <a:buFont typeface="Wingdings" pitchFamily="2" charset="2"/>
              <a:buChar char="Ø"/>
            </a:pPr>
            <a:r>
              <a:rPr lang="mn-MN" sz="2200" b="1" dirty="0" smtClean="0">
                <a:latin typeface="0 Arial " pitchFamily="34" charset="-52"/>
              </a:rPr>
              <a:t>10- р </a:t>
            </a:r>
            <a:r>
              <a:rPr lang="mn-MN" sz="2200" b="1" dirty="0">
                <a:latin typeface="0 Arial " pitchFamily="34" charset="-52"/>
              </a:rPr>
              <a:t>сарын хүнсний эрхийн бичиг олгогдож, </a:t>
            </a:r>
            <a:r>
              <a:rPr lang="mn-MN" sz="2200" b="1" dirty="0" smtClean="0">
                <a:latin typeface="0 Arial " pitchFamily="34" charset="-52"/>
              </a:rPr>
              <a:t>шалгарсан </a:t>
            </a:r>
            <a:r>
              <a:rPr lang="mn-MN" sz="2200" b="1" dirty="0">
                <a:latin typeface="0 Arial " pitchFamily="34" charset="-52"/>
              </a:rPr>
              <a:t>дэлгүүрээс хүнсний эрхийн бичгийн </a:t>
            </a:r>
            <a:r>
              <a:rPr lang="mn-MN" sz="2200" b="1" dirty="0" smtClean="0">
                <a:latin typeface="0 Arial " pitchFamily="34" charset="-52"/>
              </a:rPr>
              <a:t>үйлчилгээнд </a:t>
            </a:r>
            <a:r>
              <a:rPr lang="mn-MN" sz="2200" b="1" dirty="0">
                <a:latin typeface="0 Arial " pitchFamily="34" charset="-52"/>
              </a:rPr>
              <a:t>хамрагддаг 5 өрхийн 26 гишүүн нийт 296,0 мянган төгрөгний хүнсний бүтээгдэхүүн худалдан авсан байна. </a:t>
            </a:r>
            <a:endParaRPr lang="en-US" sz="2200" b="1" dirty="0"/>
          </a:p>
          <a:p>
            <a:pPr algn="just">
              <a:buFont typeface="Wingdings" pitchFamily="2" charset="2"/>
              <a:buChar char="Ø"/>
            </a:pPr>
            <a:r>
              <a:rPr lang="mn-MN" sz="2200" b="1" dirty="0">
                <a:latin typeface="0 Arial " pitchFamily="34" charset="-52"/>
              </a:rPr>
              <a:t>Аймгийн ХХҮГазрын хяналтын хэсэг </a:t>
            </a:r>
            <a:r>
              <a:rPr lang="mn-MN" sz="2200" b="1" dirty="0" smtClean="0">
                <a:latin typeface="0 Arial " pitchFamily="34" charset="-52"/>
              </a:rPr>
              <a:t>суманд ажиллаж </a:t>
            </a:r>
            <a:r>
              <a:rPr lang="mn-MN" sz="2200" b="1" dirty="0">
                <a:latin typeface="0 Arial " pitchFamily="34" charset="-52"/>
              </a:rPr>
              <a:t>Хүнсний эрхийн бичгээр үйлчлүүлдэг болон байнгын асаргаанд байдаг ахмад настан, хөгжлийн бэрхшээлтэй хүүхэдтэй зэрэг 13 </a:t>
            </a:r>
            <a:r>
              <a:rPr lang="mn-MN" sz="2200" b="1" dirty="0" smtClean="0">
                <a:latin typeface="0 Arial " pitchFamily="34" charset="-52"/>
              </a:rPr>
              <a:t>өрхөд болон хүнсний эрхийн бичгээр үйлчилдэг хүнсний </a:t>
            </a:r>
            <a:r>
              <a:rPr lang="mn-MN" sz="2200" b="1" dirty="0">
                <a:latin typeface="0 Arial " pitchFamily="34" charset="-52"/>
              </a:rPr>
              <a:t>дэлгүүрээр орж хяналт хийв. </a:t>
            </a:r>
            <a:endParaRPr lang="en-US" sz="2200" b="1" dirty="0"/>
          </a:p>
          <a:p>
            <a:pPr algn="just">
              <a:buFont typeface="Wingdings" pitchFamily="2" charset="2"/>
              <a:buChar char="Ø"/>
            </a:pPr>
            <a:r>
              <a:rPr lang="mn-MN" sz="2200" b="1" dirty="0">
                <a:latin typeface="0 Arial " pitchFamily="34" charset="-52"/>
              </a:rPr>
              <a:t>Хүнсний эрхийн бичигт хамрагддаг өрхийн 1 хүүхдийг ажил мэргэжлийн чиг баримжаа олгох ганцаарчилсан зөвөлгөөнд </a:t>
            </a:r>
            <a:r>
              <a:rPr lang="mn-MN" sz="2200" b="1" dirty="0" smtClean="0">
                <a:latin typeface="0 Arial " pitchFamily="34" charset="-52"/>
              </a:rPr>
              <a:t>хамруулсан.</a:t>
            </a:r>
            <a:endParaRPr lang="en-US" sz="2200" b="1" dirty="0"/>
          </a:p>
          <a:p>
            <a:endParaRPr lang="en-US" sz="2200" dirty="0"/>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285719" y="228600"/>
            <a:ext cx="1052101" cy="10715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800184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1600201"/>
            <a:ext cx="7467600" cy="1295400"/>
          </a:xfrm>
        </p:spPr>
        <p:txBody>
          <a:bodyPr>
            <a:normAutofit fontScale="92500" lnSpcReduction="10000"/>
          </a:bodyPr>
          <a:lstStyle/>
          <a:p>
            <a:pPr marL="0" indent="0" algn="ctr">
              <a:buNone/>
            </a:pPr>
            <a:r>
              <a:rPr lang="mn-MN" sz="4400" dirty="0" smtClean="0">
                <a:latin typeface="Times New Roman" pitchFamily="18" charset="0"/>
                <a:cs typeface="Times New Roman" pitchFamily="18" charset="0"/>
              </a:rPr>
              <a:t>АНХААРАЛ ХАНДУУЛСАНД БАЯРЛАЛАА</a:t>
            </a:r>
            <a:endParaRPr lang="en-US" sz="4400" dirty="0" smtClean="0">
              <a:latin typeface="Times New Roman" pitchFamily="18" charset="0"/>
              <a:cs typeface="Times New Roman" pitchFamily="18" charset="0"/>
            </a:endParaRPr>
          </a:p>
          <a:p>
            <a:pPr algn="ctr"/>
            <a:endParaRPr lang="en-US" sz="4400" dirty="0"/>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285719" y="228600"/>
            <a:ext cx="1052101" cy="1071570"/>
          </a:xfrm>
          <a:prstGeom prst="rect">
            <a:avLst/>
          </a:prstGeom>
          <a:ln>
            <a:noFill/>
          </a:ln>
          <a:effectLst>
            <a:outerShdw blurRad="292100" dist="139700" dir="2700000" algn="tl" rotWithShape="0">
              <a:srgbClr val="333333">
                <a:alpha val="65000"/>
              </a:srgbClr>
            </a:outerShdw>
          </a:effectLst>
        </p:spPr>
      </p:pic>
      <p:pic>
        <p:nvPicPr>
          <p:cNvPr id="5" name="Picture 4" descr="C:\Users\User\Documents\f2ca773fb0fd527c4a8ae444e206a6c1.jpg"/>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3239" y="3137437"/>
            <a:ext cx="4912711" cy="3086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44350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7820" y="274638"/>
            <a:ext cx="7348979" cy="1143000"/>
          </a:xfrm>
        </p:spPr>
        <p:txBody>
          <a:bodyPr>
            <a:normAutofit fontScale="90000"/>
          </a:bodyPr>
          <a:lstStyle/>
          <a:p>
            <a:r>
              <a:rPr lang="en-US" dirty="0" smtClean="0">
                <a:solidFill>
                  <a:schemeClr val="tx1"/>
                </a:solidFill>
                <a:latin typeface="Times New Roman" pitchFamily="18" charset="0"/>
                <a:cs typeface="Times New Roman" pitchFamily="18" charset="0"/>
              </a:rPr>
              <a:t> </a:t>
            </a:r>
            <a:r>
              <a:rPr lang="mn-MN" sz="3100" dirty="0" smtClean="0">
                <a:solidFill>
                  <a:schemeClr val="tx1"/>
                </a:solidFill>
                <a:latin typeface="0 Arial " pitchFamily="34" charset="-52"/>
                <a:cs typeface="Times New Roman" pitchFamily="18" charset="0"/>
              </a:rPr>
              <a:t>Удирдлага зохион байгуулалтын хүрээнд:</a:t>
            </a:r>
            <a:endParaRPr lang="en-US" sz="3100" dirty="0"/>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285720" y="214290"/>
            <a:ext cx="1052101" cy="1071570"/>
          </a:xfrm>
          <a:prstGeom prst="rect">
            <a:avLst/>
          </a:prstGeom>
          <a:ln>
            <a:noFill/>
          </a:ln>
          <a:effectLst>
            <a:outerShdw blurRad="292100" dist="139700" dir="2700000" algn="tl" rotWithShape="0">
              <a:srgbClr val="333333">
                <a:alpha val="65000"/>
              </a:srgbClr>
            </a:outerShdw>
          </a:effectLst>
        </p:spPr>
      </p:pic>
      <p:pic>
        <p:nvPicPr>
          <p:cNvPr id="5" name="Content Placeholder 4" descr="C:\Users\Work\Desktop\73074553_538614063617862_119613387494653952_n.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5720" y="1276761"/>
            <a:ext cx="4133880" cy="266744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Work\Desktop\73252294_414761086089764_5347976264890187776_n.jpg"/>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285860"/>
            <a:ext cx="4191000" cy="267654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33400" y="4495800"/>
            <a:ext cx="8305800" cy="1631216"/>
          </a:xfrm>
          <a:prstGeom prst="rect">
            <a:avLst/>
          </a:prstGeom>
        </p:spPr>
        <p:txBody>
          <a:bodyPr wrap="square">
            <a:spAutoFit/>
          </a:bodyPr>
          <a:lstStyle/>
          <a:p>
            <a:pPr algn="just"/>
            <a:r>
              <a:rPr lang="mn-MN" sz="2000" b="1" dirty="0" smtClean="0">
                <a:latin typeface="Arial Mon" pitchFamily="34" charset="0"/>
              </a:rPr>
              <a:t>    Сумын </a:t>
            </a:r>
            <a:r>
              <a:rPr lang="mn-MN" sz="2000" b="1" dirty="0" smtClean="0">
                <a:latin typeface="Arial Mon" pitchFamily="34" charset="0"/>
              </a:rPr>
              <a:t>өвөлжилтийн бэлтгэл ажлыг хангах ажлын </a:t>
            </a:r>
            <a:r>
              <a:rPr lang="mn-MN" sz="2000" b="1" dirty="0" smtClean="0">
                <a:latin typeface="Arial Mon" pitchFamily="34" charset="0"/>
              </a:rPr>
              <a:t>хэсэг 10 дугаар сарын 19-нд  2-р багийн 18 малчин өрхөөр  орж , цаг үеийн ажлуудыг танилцуулж өвөлжилтийн бэлтгэл ажлын явцыг дахин шалгаж дутуу байгаа зарим ажлуудын гүйцэтгэлийг хангахыг малчдад  анхаарууллаа.</a:t>
            </a:r>
            <a:endParaRPr lang="en-US" sz="2000" b="1" dirty="0">
              <a:latin typeface="Arial Mon" pitchFamily="34" charset="0"/>
            </a:endParaRPr>
          </a:p>
        </p:txBody>
      </p:sp>
    </p:spTree>
    <p:extLst>
      <p:ext uri="{BB962C8B-B14F-4D97-AF65-F5344CB8AC3E}">
        <p14:creationId xmlns:p14="http://schemas.microsoft.com/office/powerpoint/2010/main" val="326527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7820" y="274638"/>
            <a:ext cx="7348979" cy="1143000"/>
          </a:xfrm>
        </p:spPr>
        <p:txBody>
          <a:bodyPr>
            <a:normAutofit/>
          </a:bodyPr>
          <a:lstStyle/>
          <a:p>
            <a:r>
              <a:rPr lang="mn-MN" sz="2800" dirty="0" smtClean="0">
                <a:solidFill>
                  <a:schemeClr val="tx1"/>
                </a:solidFill>
                <a:latin typeface="0 Arial " pitchFamily="34" charset="-52"/>
                <a:cs typeface="Times New Roman" pitchFamily="18" charset="0"/>
              </a:rPr>
              <a:t>Удирдлага зохион байгуулалтын хүрээнд:</a:t>
            </a:r>
            <a:endParaRPr lang="en-US" sz="2800" dirty="0"/>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285720" y="214290"/>
            <a:ext cx="1052101" cy="1071570"/>
          </a:xfrm>
          <a:prstGeom prst="rect">
            <a:avLst/>
          </a:prstGeom>
          <a:ln>
            <a:noFill/>
          </a:ln>
          <a:effectLst>
            <a:outerShdw blurRad="292100" dist="139700" dir="2700000" algn="tl" rotWithShape="0">
              <a:srgbClr val="333333">
                <a:alpha val="65000"/>
              </a:srgbClr>
            </a:outerShdw>
          </a:effectLst>
        </p:spPr>
      </p:pic>
      <p:pic>
        <p:nvPicPr>
          <p:cNvPr id="5" name="Content Placeholder 4" descr="C:\Users\Work\Desktop\73181168_408570506489230_310854674729140224_n.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0" y="1523999"/>
            <a:ext cx="4343400" cy="29717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Work\Desktop\75262176_697813557381643_140355382294872064_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1557634"/>
            <a:ext cx="3733800" cy="293816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57200" y="4978105"/>
            <a:ext cx="8382000" cy="1015663"/>
          </a:xfrm>
          <a:prstGeom prst="rect">
            <a:avLst/>
          </a:prstGeom>
        </p:spPr>
        <p:txBody>
          <a:bodyPr wrap="square">
            <a:spAutoFit/>
          </a:bodyPr>
          <a:lstStyle/>
          <a:p>
            <a:r>
              <a:rPr lang="mn-MN" sz="2000" b="1" dirty="0" smtClean="0">
                <a:latin typeface="Arial Mon" pitchFamily="34" charset="0"/>
                <a:cs typeface="Times New Roman" pitchFamily="18" charset="0"/>
              </a:rPr>
              <a:t>“ХИЛ</a:t>
            </a:r>
            <a:r>
              <a:rPr lang="mn-MN" sz="2000" b="1" dirty="0" smtClean="0">
                <a:latin typeface="Arial Mon" pitchFamily="34" charset="0"/>
                <a:cs typeface="Times New Roman" pitchFamily="18" charset="0"/>
              </a:rPr>
              <a:t>, ХЭЛ, МАЛ </a:t>
            </a:r>
            <a:r>
              <a:rPr lang="mn-MN" sz="2000" b="1" dirty="0" smtClean="0">
                <a:latin typeface="Arial Mon" pitchFamily="34" charset="0"/>
                <a:cs typeface="Times New Roman" pitchFamily="18" charset="0"/>
              </a:rPr>
              <a:t>ГУРАВТАЙГАА БАЙХАД ХЭН БАЯН МОНГОЛ БАЯН” малчдын </a:t>
            </a:r>
            <a:r>
              <a:rPr lang="mn-MN" sz="2000" b="1" dirty="0" smtClean="0">
                <a:latin typeface="Arial Mon" pitchFamily="34" charset="0"/>
                <a:cs typeface="Times New Roman" pitchFamily="18" charset="0"/>
              </a:rPr>
              <a:t>чуулга уулзалтанд  </a:t>
            </a:r>
            <a:r>
              <a:rPr lang="mn-MN" sz="2000" b="1" dirty="0" smtClean="0">
                <a:latin typeface="Arial Mon" pitchFamily="34" charset="0"/>
                <a:cs typeface="Times New Roman" pitchFamily="18" charset="0"/>
              </a:rPr>
              <a:t>“Сумын сайн малчин”  1, 2- р багийн 4 малчинг оролцуулсан байна.</a:t>
            </a:r>
            <a:endParaRPr lang="en-US" sz="2000" dirty="0"/>
          </a:p>
        </p:txBody>
      </p:sp>
    </p:spTree>
    <p:extLst>
      <p:ext uri="{BB962C8B-B14F-4D97-AF65-F5344CB8AC3E}">
        <p14:creationId xmlns:p14="http://schemas.microsoft.com/office/powerpoint/2010/main" val="30341077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7820" y="274638"/>
            <a:ext cx="7348979" cy="1143000"/>
          </a:xfrm>
        </p:spPr>
        <p:txBody>
          <a:bodyPr>
            <a:normAutofit/>
          </a:bodyPr>
          <a:lstStyle/>
          <a:p>
            <a:r>
              <a:rPr lang="mn-MN" sz="2800" dirty="0" smtClean="0">
                <a:solidFill>
                  <a:schemeClr val="tx1"/>
                </a:solidFill>
                <a:latin typeface="0 Arial " pitchFamily="34" charset="-52"/>
                <a:cs typeface="Times New Roman" pitchFamily="18" charset="0"/>
              </a:rPr>
              <a:t>Удирдлага зохион байгуулалтын хүрээнд:</a:t>
            </a:r>
            <a:endParaRPr lang="en-US" sz="2800" dirty="0"/>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285720" y="214290"/>
            <a:ext cx="1052101" cy="1071570"/>
          </a:xfrm>
          <a:prstGeom prst="rect">
            <a:avLst/>
          </a:prstGeom>
          <a:ln>
            <a:noFill/>
          </a:ln>
          <a:effectLst>
            <a:outerShdw blurRad="292100" dist="139700" dir="2700000" algn="tl" rotWithShape="0">
              <a:srgbClr val="333333">
                <a:alpha val="65000"/>
              </a:srgbClr>
            </a:outerShdw>
          </a:effectLst>
        </p:spPr>
      </p:pic>
      <p:pic>
        <p:nvPicPr>
          <p:cNvPr id="5" name="Content Placeholder 4" descr="C:\Users\Work\Desktop\73482618_563333871104624_7224320547344089088_n.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60511" y="1447800"/>
            <a:ext cx="3678089" cy="2362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Work\Desktop\73375502_1197022370685854_8200328285989634048_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1447800"/>
            <a:ext cx="3648472" cy="23621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85720" y="4343400"/>
            <a:ext cx="8401080" cy="1323439"/>
          </a:xfrm>
          <a:prstGeom prst="rect">
            <a:avLst/>
          </a:prstGeom>
        </p:spPr>
        <p:txBody>
          <a:bodyPr wrap="square">
            <a:spAutoFit/>
          </a:bodyPr>
          <a:lstStyle/>
          <a:p>
            <a:pPr algn="just"/>
            <a:r>
              <a:rPr lang="mn-MN" sz="2000" dirty="0" smtClean="0">
                <a:latin typeface="0 Arial " pitchFamily="34" charset="-52"/>
              </a:rPr>
              <a:t>     </a:t>
            </a:r>
            <a:r>
              <a:rPr lang="mn-MN" sz="2000" b="1" dirty="0" smtClean="0">
                <a:latin typeface="0 Arial " pitchFamily="34" charset="-52"/>
              </a:rPr>
              <a:t>Багийн төвийн засварын ажил хугацаандаа хийгдэж дууссан. Тус багийн төвийн гадна кабель татах ажилд сумын төвийн залуучуудыг оролцуулж,  нийт 120м газрыг шуудуу ухуулан булуулах ажлыг зохион байгууллаа.</a:t>
            </a:r>
            <a:endParaRPr lang="en-US" sz="2000" b="1" dirty="0"/>
          </a:p>
        </p:txBody>
      </p:sp>
    </p:spTree>
    <p:extLst>
      <p:ext uri="{BB962C8B-B14F-4D97-AF65-F5344CB8AC3E}">
        <p14:creationId xmlns:p14="http://schemas.microsoft.com/office/powerpoint/2010/main" val="105570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7820" y="274638"/>
            <a:ext cx="7348979" cy="1143000"/>
          </a:xfrm>
        </p:spPr>
        <p:txBody>
          <a:bodyPr>
            <a:normAutofit/>
          </a:bodyPr>
          <a:lstStyle/>
          <a:p>
            <a:r>
              <a:rPr lang="mn-MN" sz="2800" dirty="0" smtClean="0">
                <a:solidFill>
                  <a:schemeClr val="tx1"/>
                </a:solidFill>
                <a:latin typeface="0 Arial " pitchFamily="34" charset="-52"/>
                <a:cs typeface="Times New Roman" pitchFamily="18" charset="0"/>
              </a:rPr>
              <a:t>Удирдлага зохион байгуулалтын хүрээнд:</a:t>
            </a:r>
            <a:endParaRPr lang="en-US" sz="2800" dirty="0"/>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285720" y="214290"/>
            <a:ext cx="1052101" cy="1071570"/>
          </a:xfrm>
          <a:prstGeom prst="rect">
            <a:avLst/>
          </a:prstGeom>
          <a:ln>
            <a:noFill/>
          </a:ln>
          <a:effectLst>
            <a:outerShdw blurRad="292100" dist="139700" dir="2700000" algn="tl" rotWithShape="0">
              <a:srgbClr val="333333">
                <a:alpha val="65000"/>
              </a:srgbClr>
            </a:outerShdw>
          </a:effectLst>
        </p:spPr>
      </p:pic>
      <p:pic>
        <p:nvPicPr>
          <p:cNvPr id="5" name="Content Placeholder 4" descr="C:\Users\Work\Desktop\72879425_2394599944128218_3934421082311753728_n.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 y="1600200"/>
            <a:ext cx="7696200" cy="31242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811770" y="4876800"/>
            <a:ext cx="7494030" cy="1569660"/>
          </a:xfrm>
          <a:prstGeom prst="rect">
            <a:avLst/>
          </a:prstGeom>
        </p:spPr>
        <p:txBody>
          <a:bodyPr wrap="square">
            <a:spAutoFit/>
          </a:bodyPr>
          <a:lstStyle/>
          <a:p>
            <a:pPr algn="just"/>
            <a:r>
              <a:rPr lang="mn-MN" sz="2400" b="1" dirty="0" smtClean="0">
                <a:latin typeface="0 Arial " pitchFamily="34" charset="-52"/>
              </a:rPr>
              <a:t>   Сумын хэмжээнд нохой устгах ажлыг зохион байгуулж эзэнгүй, золбин 31 нохойг устгасан. Хавар, намартаа  2 удаа нохой устгалын ажлыг тогтмол хийж байна. </a:t>
            </a:r>
            <a:endParaRPr lang="en-US" sz="2400" b="1" dirty="0"/>
          </a:p>
        </p:txBody>
      </p:sp>
    </p:spTree>
    <p:extLst>
      <p:ext uri="{BB962C8B-B14F-4D97-AF65-F5344CB8AC3E}">
        <p14:creationId xmlns:p14="http://schemas.microsoft.com/office/powerpoint/2010/main" val="9777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8958" y="274638"/>
            <a:ext cx="7347842" cy="1143000"/>
          </a:xfrm>
        </p:spPr>
        <p:txBody>
          <a:bodyPr>
            <a:normAutofit/>
          </a:bodyPr>
          <a:lstStyle/>
          <a:p>
            <a:r>
              <a:rPr lang="mn-MN" sz="2800" dirty="0" smtClean="0">
                <a:solidFill>
                  <a:schemeClr val="tx1"/>
                </a:solidFill>
                <a:latin typeface="0 Arial " pitchFamily="34" charset="-52"/>
                <a:cs typeface="Times New Roman" pitchFamily="18" charset="0"/>
              </a:rPr>
              <a:t>Удирдлага зохион байгуулалтын хүрээнд:</a:t>
            </a:r>
            <a:endParaRPr lang="en-US" sz="2800" dirty="0"/>
          </a:p>
        </p:txBody>
      </p:sp>
      <p:sp>
        <p:nvSpPr>
          <p:cNvPr id="3" name="Content Placeholder 2"/>
          <p:cNvSpPr>
            <a:spLocks noGrp="1"/>
          </p:cNvSpPr>
          <p:nvPr>
            <p:ph idx="1"/>
          </p:nvPr>
        </p:nvSpPr>
        <p:spPr/>
        <p:txBody>
          <a:bodyPr>
            <a:normAutofit fontScale="77500" lnSpcReduction="20000"/>
          </a:bodyPr>
          <a:lstStyle/>
          <a:p>
            <a:pPr marL="0" indent="0" algn="ctr">
              <a:buNone/>
            </a:pPr>
            <a:r>
              <a:rPr lang="mn-MN" b="1" dirty="0" smtClean="0">
                <a:latin typeface="Arial" pitchFamily="34" charset="0"/>
                <a:cs typeface="Arial" pitchFamily="34" charset="0"/>
              </a:rPr>
              <a:t>Сум хөгжүүлэх сан </a:t>
            </a:r>
          </a:p>
          <a:p>
            <a:pPr marL="0" indent="0" algn="ctr">
              <a:buNone/>
            </a:pPr>
            <a:endParaRPr lang="mn-MN" b="1" dirty="0">
              <a:latin typeface="Arial" pitchFamily="34" charset="0"/>
              <a:cs typeface="Arial" pitchFamily="34" charset="0"/>
            </a:endParaRPr>
          </a:p>
          <a:p>
            <a:pPr marL="0" lvl="0" indent="0" algn="just" fontAlgn="base">
              <a:lnSpc>
                <a:spcPct val="120000"/>
              </a:lnSpc>
              <a:spcBef>
                <a:spcPct val="0"/>
              </a:spcBef>
              <a:spcAft>
                <a:spcPct val="0"/>
              </a:spcAft>
              <a:buClrTx/>
              <a:buSzTx/>
              <a:buNone/>
              <a:defRPr/>
            </a:pPr>
            <a:r>
              <a:rPr lang="mn-MN" b="1" dirty="0" smtClean="0">
                <a:latin typeface="Arial" panose="020B0604020202020204" pitchFamily="34" charset="0"/>
                <a:cs typeface="Arial" panose="020B0604020202020204" pitchFamily="34" charset="0"/>
              </a:rPr>
              <a:t>   Сум </a:t>
            </a:r>
            <a:r>
              <a:rPr lang="mn-MN" b="1" dirty="0">
                <a:latin typeface="Arial" panose="020B0604020202020204" pitchFamily="34" charset="0"/>
                <a:cs typeface="Arial" panose="020B0604020202020204" pitchFamily="34" charset="0"/>
              </a:rPr>
              <a:t>хөгжүүлэх сангийн зээлийн нийт  эргэн </a:t>
            </a:r>
            <a:r>
              <a:rPr lang="mn-MN" b="1" dirty="0" smtClean="0">
                <a:latin typeface="Arial" panose="020B0604020202020204" pitchFamily="34" charset="0"/>
                <a:cs typeface="Arial" panose="020B0604020202020204" pitchFamily="34" charset="0"/>
              </a:rPr>
              <a:t>төлөлт:  Үндсэн </a:t>
            </a:r>
            <a:r>
              <a:rPr lang="mn-MN" b="1" dirty="0">
                <a:latin typeface="Arial" panose="020B0604020202020204" pitchFamily="34" charset="0"/>
                <a:cs typeface="Arial" panose="020B0604020202020204" pitchFamily="34" charset="0"/>
              </a:rPr>
              <a:t>зээл </a:t>
            </a:r>
            <a:r>
              <a:rPr lang="en-US" b="1" dirty="0">
                <a:latin typeface="Arial" panose="020B0604020202020204" pitchFamily="34" charset="0"/>
                <a:cs typeface="Arial" panose="020B0604020202020204" pitchFamily="34" charset="0"/>
              </a:rPr>
              <a:t>2</a:t>
            </a:r>
            <a:r>
              <a:rPr lang="mn-MN" b="1" dirty="0" smtClean="0">
                <a:latin typeface="Arial" panose="020B0604020202020204" pitchFamily="34" charset="0"/>
                <a:cs typeface="Arial" panose="020B0604020202020204" pitchFamily="34" charset="0"/>
              </a:rPr>
              <a:t>99,600,000 төгрөг, </a:t>
            </a:r>
            <a:r>
              <a:rPr lang="mn-MN" b="1" dirty="0">
                <a:latin typeface="Arial" panose="020B0604020202020204" pitchFamily="34" charset="0"/>
                <a:cs typeface="Arial" panose="020B0604020202020204" pitchFamily="34" charset="0"/>
              </a:rPr>
              <a:t>хүүгийн төлөлт 16,588,811 </a:t>
            </a:r>
            <a:r>
              <a:rPr lang="mn-MN" b="1" dirty="0" smtClean="0">
                <a:latin typeface="Arial" panose="020B0604020202020204" pitchFamily="34" charset="0"/>
                <a:cs typeface="Arial" panose="020B0604020202020204" pitchFamily="34" charset="0"/>
              </a:rPr>
              <a:t> </a:t>
            </a:r>
            <a:r>
              <a:rPr lang="mn-MN" b="1" dirty="0">
                <a:latin typeface="Arial" panose="020B0604020202020204" pitchFamily="34" charset="0"/>
                <a:cs typeface="Arial" panose="020B0604020202020204" pitchFamily="34" charset="0"/>
              </a:rPr>
              <a:t>төгрөг, нийт 316,188,811 төгрөг төлөхөөс, 2019 оны </a:t>
            </a:r>
            <a:r>
              <a:rPr lang="en-US" b="1" dirty="0">
                <a:latin typeface="Arial" panose="020B0604020202020204" pitchFamily="34" charset="0"/>
                <a:cs typeface="Arial" panose="020B0604020202020204" pitchFamily="34" charset="0"/>
              </a:rPr>
              <a:t>10</a:t>
            </a:r>
            <a:r>
              <a:rPr lang="mn-MN" b="1" dirty="0">
                <a:latin typeface="Arial" panose="020B0604020202020204" pitchFamily="34" charset="0"/>
                <a:cs typeface="Arial" panose="020B0604020202020204" pitchFamily="34" charset="0"/>
              </a:rPr>
              <a:t> дугаар сарын байдлаар  </a:t>
            </a:r>
            <a:r>
              <a:rPr lang="en-US" b="1" dirty="0">
                <a:latin typeface="Arial" panose="020B0604020202020204" pitchFamily="34" charset="0"/>
                <a:cs typeface="Arial" panose="020B0604020202020204" pitchFamily="34" charset="0"/>
              </a:rPr>
              <a:t>13</a:t>
            </a:r>
            <a:r>
              <a:rPr lang="mn-MN" b="1" dirty="0">
                <a:latin typeface="Arial" panose="020B0604020202020204" pitchFamily="34" charset="0"/>
                <a:cs typeface="Arial" panose="020B0604020202020204" pitchFamily="34" charset="0"/>
              </a:rPr>
              <a:t>2,942,334 </a:t>
            </a:r>
            <a:r>
              <a:rPr lang="mn-MN" b="1" dirty="0" smtClean="0">
                <a:latin typeface="Arial" panose="020B0604020202020204" pitchFamily="34" charset="0"/>
                <a:cs typeface="Arial" panose="020B0604020202020204" pitchFamily="34" charset="0"/>
              </a:rPr>
              <a:t>төгрөгийг </a:t>
            </a:r>
            <a:r>
              <a:rPr lang="mn-MN" b="1" dirty="0">
                <a:latin typeface="Arial" panose="020B0604020202020204" pitchFamily="34" charset="0"/>
                <a:cs typeface="Arial" panose="020B0604020202020204" pitchFamily="34" charset="0"/>
              </a:rPr>
              <a:t>төлсөн байна. </a:t>
            </a:r>
          </a:p>
          <a:p>
            <a:pPr marL="0" lvl="0" indent="0" algn="just" fontAlgn="base">
              <a:spcBef>
                <a:spcPct val="0"/>
              </a:spcBef>
              <a:spcAft>
                <a:spcPct val="0"/>
              </a:spcAft>
              <a:buClrTx/>
              <a:buSzTx/>
              <a:buNone/>
              <a:defRPr/>
            </a:pPr>
            <a:endParaRPr lang="mn-MN" b="1" dirty="0">
              <a:latin typeface="Arial" panose="020B0604020202020204" pitchFamily="34" charset="0"/>
              <a:cs typeface="Arial" panose="020B0604020202020204" pitchFamily="34" charset="0"/>
            </a:endParaRPr>
          </a:p>
          <a:p>
            <a:pPr marL="0" lvl="0" indent="0" algn="just" fontAlgn="base">
              <a:spcBef>
                <a:spcPct val="0"/>
              </a:spcBef>
              <a:spcAft>
                <a:spcPct val="0"/>
              </a:spcAft>
              <a:buClrTx/>
              <a:buSzTx/>
              <a:buNone/>
              <a:defRPr/>
            </a:pPr>
            <a:r>
              <a:rPr lang="mn-MN" b="1" dirty="0" smtClean="0">
                <a:latin typeface="Arial" panose="020B0604020202020204" pitchFamily="34" charset="0"/>
                <a:cs typeface="Arial" panose="020B0604020202020204" pitchFamily="34" charset="0"/>
              </a:rPr>
              <a:t>    Төлөлт 42%-тай явагдаж байна. Зээлийн сангийн дансанд одоогийн байдлаар 8,419,314</a:t>
            </a:r>
            <a:r>
              <a:rPr lang="en-US" b="1" dirty="0" smtClean="0">
                <a:latin typeface="Arial" panose="020B0604020202020204" pitchFamily="34" charset="0"/>
                <a:cs typeface="Arial" panose="020B0604020202020204" pitchFamily="34" charset="0"/>
              </a:rPr>
              <a:t> </a:t>
            </a:r>
            <a:r>
              <a:rPr lang="mn-MN" b="1" dirty="0" smtClean="0">
                <a:latin typeface="Arial" panose="020B0604020202020204" pitchFamily="34" charset="0"/>
                <a:cs typeface="Arial" panose="020B0604020202020204" pitchFamily="34" charset="0"/>
              </a:rPr>
              <a:t>мянган төгрөг төвлөрсөн байна. </a:t>
            </a:r>
          </a:p>
          <a:p>
            <a:pPr marL="0" lvl="0" indent="0" algn="just" fontAlgn="base">
              <a:spcBef>
                <a:spcPct val="0"/>
              </a:spcBef>
              <a:spcAft>
                <a:spcPct val="0"/>
              </a:spcAft>
              <a:buClrTx/>
              <a:buSzTx/>
              <a:buNone/>
              <a:defRPr/>
            </a:pPr>
            <a:r>
              <a:rPr lang="mn-MN" b="1" dirty="0">
                <a:latin typeface="Arial" panose="020B0604020202020204" pitchFamily="34" charset="0"/>
                <a:cs typeface="Arial" panose="020B0604020202020204" pitchFamily="34" charset="0"/>
              </a:rPr>
              <a:t> </a:t>
            </a:r>
            <a:r>
              <a:rPr lang="mn-MN" b="1" dirty="0" smtClean="0">
                <a:latin typeface="Arial" panose="020B0604020202020204" pitchFamily="34" charset="0"/>
                <a:cs typeface="Arial" panose="020B0604020202020204" pitchFamily="34" charset="0"/>
              </a:rPr>
              <a:t>      </a:t>
            </a:r>
            <a:endParaRPr lang="mn-MN" b="1" dirty="0">
              <a:latin typeface="Arial" panose="020B0604020202020204" pitchFamily="34" charset="0"/>
              <a:cs typeface="Arial" panose="020B0604020202020204" pitchFamily="34" charset="0"/>
            </a:endParaRPr>
          </a:p>
          <a:p>
            <a:pPr marL="0" indent="0" algn="ctr">
              <a:buNone/>
            </a:pPr>
            <a:endParaRPr lang="en-US" dirty="0"/>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286857" y="215427"/>
            <a:ext cx="1052101" cy="10715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459692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7315200" cy="1143000"/>
          </a:xfrm>
        </p:spPr>
        <p:txBody>
          <a:bodyPr>
            <a:normAutofit/>
          </a:bodyPr>
          <a:lstStyle/>
          <a:p>
            <a:r>
              <a:rPr lang="mn-MN" sz="2800" dirty="0" smtClean="0">
                <a:solidFill>
                  <a:schemeClr val="tx1"/>
                </a:solidFill>
                <a:latin typeface="0 Arial " pitchFamily="34" charset="-52"/>
                <a:cs typeface="Times New Roman" pitchFamily="18" charset="0"/>
              </a:rPr>
              <a:t>Удирдлага зохион байгуулалтын хүрээнд:</a:t>
            </a:r>
            <a:endParaRPr lang="en-US" sz="2800" dirty="0"/>
          </a:p>
        </p:txBody>
      </p:sp>
      <p:pic>
        <p:nvPicPr>
          <p:cNvPr id="4" name="Content Placeholder 3" descr="C:\Users\Home\Desktop\Bayantal LOGO.jpg"/>
          <p:cNvPicPr>
            <a:picLocks noGrp="1" noChangeAspect="1" noChangeArrowheads="1"/>
          </p:cNvPicPr>
          <p:nvPr>
            <p:ph idx="1"/>
          </p:nvPr>
        </p:nvPicPr>
        <p:blipFill>
          <a:blip r:embed="rId2" cstate="print"/>
          <a:srcRect/>
          <a:stretch>
            <a:fillRect/>
          </a:stretch>
        </p:blipFill>
        <p:spPr bwMode="auto">
          <a:xfrm>
            <a:off x="228600" y="228600"/>
            <a:ext cx="1051560" cy="1072342"/>
          </a:xfrm>
          <a:prstGeom prst="rect">
            <a:avLst/>
          </a:prstGeom>
          <a:ln>
            <a:noFill/>
          </a:ln>
          <a:effectLst>
            <a:outerShdw blurRad="292100" dist="139700" dir="2700000" algn="tl" rotWithShape="0">
              <a:srgbClr val="333333">
                <a:alpha val="65000"/>
              </a:srgbClr>
            </a:outerShdw>
          </a:effectLst>
        </p:spPr>
      </p:pic>
      <p:pic>
        <p:nvPicPr>
          <p:cNvPr id="5122" name="Picture 2" descr="C:\Users\Dotood-ajiltan\72478684_600476173823341_6942321206666199040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47800"/>
            <a:ext cx="39624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Dotood-ajiltan\urna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447800"/>
            <a:ext cx="4267200" cy="2667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8600" y="4267200"/>
            <a:ext cx="8686800" cy="2308324"/>
          </a:xfrm>
          <a:prstGeom prst="rect">
            <a:avLst/>
          </a:prstGeom>
        </p:spPr>
        <p:txBody>
          <a:bodyPr wrap="square">
            <a:spAutoFit/>
          </a:bodyPr>
          <a:lstStyle/>
          <a:p>
            <a:pPr algn="just"/>
            <a:r>
              <a:rPr lang="mn-MN" sz="2400" dirty="0" smtClean="0">
                <a:latin typeface="0 Arial " pitchFamily="34" charset="-52"/>
              </a:rPr>
              <a:t>    </a:t>
            </a:r>
            <a:r>
              <a:rPr lang="mn-MN" sz="2400" b="1" dirty="0" smtClean="0">
                <a:latin typeface="0 Arial " pitchFamily="34" charset="-52"/>
              </a:rPr>
              <a:t>Тогтвортой амьжиргаа - 3 төслөөс зохион байгуулсан Орон нутаг хөгжил сангийн 2016, 2017, 2018, 2019 онд хийсэн  жилийн  гүйцэтгэлийн үнэлгээний  үр дүнгийн талаарх сургалтанд сумын Засаг даргын Тамгын газрын ажилтнууд, ИТХ-ын  болон иргэдийн төлөөллийг оролцуулан  нийт 21  иргэнийг хамрууллаа</a:t>
            </a:r>
            <a:r>
              <a:rPr lang="mn-MN" sz="2400" dirty="0" smtClean="0">
                <a:latin typeface="0 Arial " pitchFamily="34" charset="-52"/>
              </a:rPr>
              <a:t>.</a:t>
            </a:r>
            <a:endParaRPr lang="en-US" sz="2400" dirty="0"/>
          </a:p>
        </p:txBody>
      </p:sp>
    </p:spTree>
    <p:extLst>
      <p:ext uri="{BB962C8B-B14F-4D97-AF65-F5344CB8AC3E}">
        <p14:creationId xmlns:p14="http://schemas.microsoft.com/office/powerpoint/2010/main" val="14638247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43508" y="205191"/>
            <a:ext cx="7086600" cy="1143000"/>
          </a:xfrm>
        </p:spPr>
        <p:txBody>
          <a:bodyPr>
            <a:noAutofit/>
          </a:bodyPr>
          <a:lstStyle/>
          <a:p>
            <a:r>
              <a:rPr lang="mn-MN" sz="2900" dirty="0" smtClean="0">
                <a:solidFill>
                  <a:schemeClr val="tx1"/>
                </a:solidFill>
                <a:latin typeface="Times New Roman" pitchFamily="18" charset="0"/>
                <a:cs typeface="Times New Roman" pitchFamily="18" charset="0"/>
              </a:rPr>
              <a:t>Боловсрол, Эрүүл мэнд, Соёлын салбарын хүрээнд:</a:t>
            </a:r>
            <a:r>
              <a:rPr lang="en-US" sz="2900" dirty="0" smtClean="0"/>
              <a:t/>
            </a:r>
            <a:br>
              <a:rPr lang="en-US" sz="2900" dirty="0" smtClean="0"/>
            </a:br>
            <a:endParaRPr lang="en-US" sz="2900" dirty="0"/>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285720" y="214290"/>
            <a:ext cx="1052101" cy="1071570"/>
          </a:xfrm>
          <a:prstGeom prst="rect">
            <a:avLst/>
          </a:prstGeom>
          <a:ln>
            <a:noFill/>
          </a:ln>
          <a:effectLst>
            <a:outerShdw blurRad="292100" dist="139700" dir="2700000" algn="tl" rotWithShape="0">
              <a:srgbClr val="333333">
                <a:alpha val="65000"/>
              </a:srgbClr>
            </a:outerShdw>
          </a:effectLst>
        </p:spPr>
      </p:pic>
      <p:pic>
        <p:nvPicPr>
          <p:cNvPr id="5" name="Content Placeholder 4" descr="C:\Users\Dell\AppData\Local\Microsoft\Windows\Temporary Internet Files\Content.Word\Screenshot_2018-10-05-12-14-41.png"/>
          <p:cNvPicPr>
            <a:picLocks noGrp="1"/>
          </p:cNvPicPr>
          <p:nvPr>
            <p:ph idx="1"/>
          </p:nvPr>
        </p:nvPicPr>
        <p:blipFill rotWithShape="1">
          <a:blip r:embed="rId3" cstate="print">
            <a:extLst>
              <a:ext uri="{28A0092B-C50C-407E-A947-70E740481C1C}">
                <a14:useLocalDpi xmlns:a14="http://schemas.microsoft.com/office/drawing/2010/main" val="0"/>
              </a:ext>
            </a:extLst>
          </a:blip>
          <a:srcRect t="35694" b="38711"/>
          <a:stretch/>
        </p:blipFill>
        <p:spPr bwMode="auto">
          <a:xfrm>
            <a:off x="285720" y="1554723"/>
            <a:ext cx="2636039" cy="24838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pic>
        <p:nvPicPr>
          <p:cNvPr id="6" name="Picture 5" descr="C:\Users\Dell\AppData\Local\Microsoft\Windows\Temporary Internet Files\Content.Word\Screenshot_2018-10-05-12-14-50.png"/>
          <p:cNvPicPr/>
          <p:nvPr/>
        </p:nvPicPr>
        <p:blipFill rotWithShape="1">
          <a:blip r:embed="rId4" cstate="print">
            <a:extLst>
              <a:ext uri="{28A0092B-C50C-407E-A947-70E740481C1C}">
                <a14:useLocalDpi xmlns:a14="http://schemas.microsoft.com/office/drawing/2010/main" val="0"/>
              </a:ext>
            </a:extLst>
          </a:blip>
          <a:srcRect t="9900" b="3978"/>
          <a:stretch/>
        </p:blipFill>
        <p:spPr bwMode="auto">
          <a:xfrm>
            <a:off x="2971800" y="1580881"/>
            <a:ext cx="2819400" cy="24577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pic>
        <p:nvPicPr>
          <p:cNvPr id="7" name="Picture 6" descr="C:\Users\Dell\AppData\Local\Microsoft\Windows\Temporary Internet Files\Content.Word\Screenshot_2018-10-05-12-14-54.png"/>
          <p:cNvPicPr/>
          <p:nvPr/>
        </p:nvPicPr>
        <p:blipFill rotWithShape="1">
          <a:blip r:embed="rId5" cstate="print">
            <a:extLst>
              <a:ext uri="{28A0092B-C50C-407E-A947-70E740481C1C}">
                <a14:useLocalDpi xmlns:a14="http://schemas.microsoft.com/office/drawing/2010/main" val="0"/>
              </a:ext>
            </a:extLst>
          </a:blip>
          <a:srcRect t="9676" b="26318"/>
          <a:stretch/>
        </p:blipFill>
        <p:spPr bwMode="auto">
          <a:xfrm>
            <a:off x="5943600" y="1580881"/>
            <a:ext cx="2976708" cy="24577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sp>
        <p:nvSpPr>
          <p:cNvPr id="8" name="Rectangle 7"/>
          <p:cNvSpPr/>
          <p:nvPr/>
        </p:nvSpPr>
        <p:spPr>
          <a:xfrm>
            <a:off x="64206" y="4343400"/>
            <a:ext cx="8856102" cy="2031325"/>
          </a:xfrm>
          <a:prstGeom prst="rect">
            <a:avLst/>
          </a:prstGeom>
        </p:spPr>
        <p:txBody>
          <a:bodyPr wrap="square">
            <a:spAutoFit/>
          </a:bodyPr>
          <a:lstStyle/>
          <a:p>
            <a:pPr algn="just"/>
            <a:r>
              <a:rPr lang="mn-MN" b="1" dirty="0" smtClean="0">
                <a:solidFill>
                  <a:srgbClr val="002060"/>
                </a:solidFill>
                <a:latin typeface="Arial" panose="020B0604020202020204" pitchFamily="34" charset="0"/>
                <a:cs typeface="Arial" panose="020B0604020202020204" pitchFamily="34" charset="0"/>
              </a:rPr>
              <a:t>    </a:t>
            </a:r>
            <a:r>
              <a:rPr lang="mn-MN" b="1" dirty="0" smtClean="0">
                <a:latin typeface="Arial" panose="020B0604020202020204" pitchFamily="34" charset="0"/>
                <a:cs typeface="Arial" panose="020B0604020202020204" pitchFamily="34" charset="0"/>
              </a:rPr>
              <a:t>Жил бүр уламжлал болгон зохион байгуулдаг “Алтан намар” спортын наадамд 1-9-р ангийн нийт 147 сурагч оролцож  1-2-р анги, 3-5-р анги, 6-9-р ангийн </a:t>
            </a:r>
            <a:r>
              <a:rPr lang="mn-MN" b="1" dirty="0" smtClean="0">
                <a:latin typeface="Arial" panose="020B0604020202020204" pitchFamily="34" charset="0"/>
                <a:cs typeface="Arial" panose="020B0604020202020204" pitchFamily="34" charset="0"/>
              </a:rPr>
              <a:t>ангилалд 6 </a:t>
            </a:r>
            <a:r>
              <a:rPr lang="mn-MN" b="1" dirty="0" smtClean="0">
                <a:latin typeface="Arial" panose="020B0604020202020204" pitchFamily="34" charset="0"/>
                <a:cs typeface="Arial" panose="020B0604020202020204" pitchFamily="34" charset="0"/>
              </a:rPr>
              <a:t>төрлөөр амжилттай зохион байгуулагдсан.</a:t>
            </a:r>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r>
              <a:rPr lang="mn-MN" b="1" dirty="0">
                <a:latin typeface="Arial" panose="020B0604020202020204" pitchFamily="34" charset="0"/>
                <a:cs typeface="Arial" panose="020B0604020202020204" pitchFamily="34" charset="0"/>
              </a:rPr>
              <a:t> </a:t>
            </a:r>
            <a:r>
              <a:rPr lang="mn-MN" b="1" dirty="0" smtClean="0">
                <a:latin typeface="Arial" panose="020B0604020202020204" pitchFamily="34" charset="0"/>
                <a:cs typeface="Arial" panose="020B0604020202020204" pitchFamily="34" charset="0"/>
              </a:rPr>
              <a:t>   1-2-р ангийн ангилалд Н.Оюунцэцэг багштай 2а анги, 3-5-р ангийн ангилалд М.Оюундарь багштай 5а анги, 6-9-р ангийн ангилалд 9-р анги тус тус шилдэг ангиудаар шалгарч шилжин явах цом, өргөмжлөлөөр шагнуулж өндөрлөлөө</a:t>
            </a:r>
            <a:r>
              <a:rPr lang="mn-MN" dirty="0" smtClean="0">
                <a:latin typeface="Arial" panose="020B0604020202020204" pitchFamily="34" charset="0"/>
                <a:cs typeface="Arial" panose="020B0604020202020204" pitchFamily="34" charset="0"/>
              </a:rPr>
              <a:t>.</a:t>
            </a:r>
            <a:endParaRPr lang="en-US" dirty="0"/>
          </a:p>
        </p:txBody>
      </p:sp>
    </p:spTree>
    <p:extLst>
      <p:ext uri="{BB962C8B-B14F-4D97-AF65-F5344CB8AC3E}">
        <p14:creationId xmlns:p14="http://schemas.microsoft.com/office/powerpoint/2010/main" val="22377061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330</TotalTime>
  <Words>1239</Words>
  <Application>Microsoft Office PowerPoint</Application>
  <PresentationFormat>On-screen Show (4:3)</PresentationFormat>
  <Paragraphs>83</Paragraphs>
  <Slides>23</Slides>
  <Notes>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        Удирдлага зохион байгуулалтын хүрээнд:</vt:lpstr>
      <vt:lpstr> Удирдлага зохион байгуулалтын хүрээнд:</vt:lpstr>
      <vt:lpstr>Удирдлага зохион байгуулалтын хүрээнд:</vt:lpstr>
      <vt:lpstr>Удирдлага зохион байгуулалтын хүрээнд:</vt:lpstr>
      <vt:lpstr>Удирдлага зохион байгуулалтын хүрээнд:</vt:lpstr>
      <vt:lpstr>Удирдлага зохион байгуулалтын хүрээнд:</vt:lpstr>
      <vt:lpstr>Удирдлага зохион байгуулалтын хүрээнд:</vt:lpstr>
      <vt:lpstr>Боловсрол, Эрүүл мэнд, Соёлын салбарын хүрээнд: </vt:lpstr>
      <vt:lpstr>Боловсрол, Эрүүл мэнд, Соёлын салбарын хүрээнд: </vt:lpstr>
      <vt:lpstr>Боловсрол, Эрүүл мэнд, Соёлын салбарын хүрээнд: </vt:lpstr>
      <vt:lpstr>Боловсрол, Эрүүл мэнд,  Соёлын салбарын  хүрээнд:</vt:lpstr>
      <vt:lpstr> Боловсрол, Эрүүл мэнд, Соёлын салбарын хүрээнд:  </vt:lpstr>
      <vt:lpstr> Боловсрол, Эрүүл мэнд, Соёлын салбарын хүрээнд: </vt:lpstr>
      <vt:lpstr>Боловсрол, Эрүүл мэнд, Соёлын салбарын хүрээнд: </vt:lpstr>
      <vt:lpstr> Боловсрол, Эрүүл мэнд, Соёлын салбарын хүрээнд: </vt:lpstr>
      <vt:lpstr> Боловсрол, Эрүүл мэнд, Соёлын салбарын хүрээнд: </vt:lpstr>
      <vt:lpstr>Хөдөө аж ахуйн бодлогын хүрээнд: </vt:lpstr>
      <vt:lpstr>Хөдөө аж ахуйн бодлогын хүрээнд: </vt:lpstr>
      <vt:lpstr>Хөдөө аж ахуйн бодлогын хүрээнд: </vt:lpstr>
      <vt:lpstr>       Санхүү,эдийн засгийн  бодлогын хүрээнд: </vt:lpstr>
      <vt:lpstr>       Хөдөлмөр халамжийн бодлогын хүрээнд: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Dotood-ajiltan</dc:creator>
  <cp:lastModifiedBy>Dotood-ajiltan</cp:lastModifiedBy>
  <cp:revision>99</cp:revision>
  <cp:lastPrinted>2019-10-26T13:36:12Z</cp:lastPrinted>
  <dcterms:created xsi:type="dcterms:W3CDTF">2019-10-26T08:38:34Z</dcterms:created>
  <dcterms:modified xsi:type="dcterms:W3CDTF">2019-10-28T01:16:43Z</dcterms:modified>
</cp:coreProperties>
</file>