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26" autoAdjust="0"/>
    <p:restoredTop sz="86146" autoAdjust="0"/>
  </p:normalViewPr>
  <p:slideViewPr>
    <p:cSldViewPr>
      <p:cViewPr varScale="1">
        <p:scale>
          <a:sx n="63" d="100"/>
          <a:sy n="63" d="100"/>
        </p:scale>
        <p:origin x="-1362" y="-102"/>
      </p:cViewPr>
      <p:guideLst>
        <p:guide orient="horz" pos="2160"/>
        <p:guide pos="2880"/>
      </p:guideLst>
    </p:cSldViewPr>
  </p:slideViewPr>
  <p:outlineViewPr>
    <p:cViewPr>
      <p:scale>
        <a:sx n="33" d="100"/>
        <a:sy n="33" d="100"/>
      </p:scale>
      <p:origin x="0" y="2058"/>
    </p:cViewPr>
  </p:outlin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A441422-1A76-40A2-8B5F-D8DE3DFD1B58}" type="datetimeFigureOut">
              <a:rPr lang="en-US" smtClean="0"/>
              <a:t>11/21/2019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A14F7B8C-5B8D-4A3F-BB22-A3A4A5B16F5E}" type="slidenum">
              <a:rPr lang="en-US" smtClean="0"/>
              <a:t>‹#›</a:t>
            </a:fld>
            <a:endParaRPr lang="en-US"/>
          </a:p>
        </p:txBody>
      </p:sp>
    </p:spTree>
    <p:extLst>
      <p:ext uri="{BB962C8B-B14F-4D97-AF65-F5344CB8AC3E}">
        <p14:creationId xmlns:p14="http://schemas.microsoft.com/office/powerpoint/2010/main" val="258443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3D35B-3700-46AA-BF3E-46E1F7CBA528}" type="slidenum">
              <a:rPr lang="en-US" smtClean="0"/>
              <a:t>1</a:t>
            </a:fld>
            <a:endParaRPr lang="en-US"/>
          </a:p>
        </p:txBody>
      </p:sp>
    </p:spTree>
    <p:extLst>
      <p:ext uri="{BB962C8B-B14F-4D97-AF65-F5344CB8AC3E}">
        <p14:creationId xmlns:p14="http://schemas.microsoft.com/office/powerpoint/2010/main" val="298668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10</a:t>
            </a:fld>
            <a:endParaRPr lang="en-US"/>
          </a:p>
        </p:txBody>
      </p:sp>
    </p:spTree>
    <p:extLst>
      <p:ext uri="{BB962C8B-B14F-4D97-AF65-F5344CB8AC3E}">
        <p14:creationId xmlns:p14="http://schemas.microsoft.com/office/powerpoint/2010/main" val="298701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11</a:t>
            </a:fld>
            <a:endParaRPr lang="en-US"/>
          </a:p>
        </p:txBody>
      </p:sp>
    </p:spTree>
    <p:extLst>
      <p:ext uri="{BB962C8B-B14F-4D97-AF65-F5344CB8AC3E}">
        <p14:creationId xmlns:p14="http://schemas.microsoft.com/office/powerpoint/2010/main" val="266814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smtClean="0"/>
          </a:p>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12</a:t>
            </a:fld>
            <a:endParaRPr lang="en-US"/>
          </a:p>
        </p:txBody>
      </p:sp>
    </p:spTree>
    <p:extLst>
      <p:ext uri="{BB962C8B-B14F-4D97-AF65-F5344CB8AC3E}">
        <p14:creationId xmlns:p14="http://schemas.microsoft.com/office/powerpoint/2010/main" val="34119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smtClean="0"/>
          </a:p>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13</a:t>
            </a:fld>
            <a:endParaRPr lang="en-US"/>
          </a:p>
        </p:txBody>
      </p:sp>
    </p:spTree>
    <p:extLst>
      <p:ext uri="{BB962C8B-B14F-4D97-AF65-F5344CB8AC3E}">
        <p14:creationId xmlns:p14="http://schemas.microsoft.com/office/powerpoint/2010/main" val="34119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smtClean="0"/>
          </a:p>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119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smtClean="0"/>
          </a:p>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119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2</a:t>
            </a:fld>
            <a:endParaRPr lang="en-US"/>
          </a:p>
        </p:txBody>
      </p:sp>
    </p:spTree>
    <p:extLst>
      <p:ext uri="{BB962C8B-B14F-4D97-AF65-F5344CB8AC3E}">
        <p14:creationId xmlns:p14="http://schemas.microsoft.com/office/powerpoint/2010/main" val="41593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3</a:t>
            </a:fld>
            <a:endParaRPr lang="en-US"/>
          </a:p>
        </p:txBody>
      </p:sp>
    </p:spTree>
    <p:extLst>
      <p:ext uri="{BB962C8B-B14F-4D97-AF65-F5344CB8AC3E}">
        <p14:creationId xmlns:p14="http://schemas.microsoft.com/office/powerpoint/2010/main" val="56925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4</a:t>
            </a:fld>
            <a:endParaRPr lang="en-US"/>
          </a:p>
        </p:txBody>
      </p:sp>
    </p:spTree>
    <p:extLst>
      <p:ext uri="{BB962C8B-B14F-4D97-AF65-F5344CB8AC3E}">
        <p14:creationId xmlns:p14="http://schemas.microsoft.com/office/powerpoint/2010/main" val="236429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5</a:t>
            </a:fld>
            <a:endParaRPr lang="en-US"/>
          </a:p>
        </p:txBody>
      </p:sp>
    </p:spTree>
    <p:extLst>
      <p:ext uri="{BB962C8B-B14F-4D97-AF65-F5344CB8AC3E}">
        <p14:creationId xmlns:p14="http://schemas.microsoft.com/office/powerpoint/2010/main" val="337221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6</a:t>
            </a:fld>
            <a:endParaRPr lang="en-US"/>
          </a:p>
        </p:txBody>
      </p:sp>
    </p:spTree>
    <p:extLst>
      <p:ext uri="{BB962C8B-B14F-4D97-AF65-F5344CB8AC3E}">
        <p14:creationId xmlns:p14="http://schemas.microsoft.com/office/powerpoint/2010/main" val="271667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7</a:t>
            </a:fld>
            <a:endParaRPr lang="en-US"/>
          </a:p>
        </p:txBody>
      </p:sp>
    </p:spTree>
    <p:extLst>
      <p:ext uri="{BB962C8B-B14F-4D97-AF65-F5344CB8AC3E}">
        <p14:creationId xmlns:p14="http://schemas.microsoft.com/office/powerpoint/2010/main" val="226573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8</a:t>
            </a:fld>
            <a:endParaRPr lang="en-US"/>
          </a:p>
        </p:txBody>
      </p:sp>
    </p:spTree>
    <p:extLst>
      <p:ext uri="{BB962C8B-B14F-4D97-AF65-F5344CB8AC3E}">
        <p14:creationId xmlns:p14="http://schemas.microsoft.com/office/powerpoint/2010/main" val="416199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7B8C-5B8D-4A3F-BB22-A3A4A5B16F5E}" type="slidenum">
              <a:rPr lang="en-US" smtClean="0"/>
              <a:t>9</a:t>
            </a:fld>
            <a:endParaRPr lang="en-US"/>
          </a:p>
        </p:txBody>
      </p:sp>
    </p:spTree>
    <p:extLst>
      <p:ext uri="{BB962C8B-B14F-4D97-AF65-F5344CB8AC3E}">
        <p14:creationId xmlns:p14="http://schemas.microsoft.com/office/powerpoint/2010/main" val="162745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B7524-B885-40AC-9630-9A606E1DC2A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272115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B7524-B885-40AC-9630-9A606E1DC2A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173622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B7524-B885-40AC-9630-9A606E1DC2A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257985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B7524-B885-40AC-9630-9A606E1DC2A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110093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B7524-B885-40AC-9630-9A606E1DC2A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27405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B7524-B885-40AC-9630-9A606E1DC2A9}"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268313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B7524-B885-40AC-9630-9A606E1DC2A9}"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105743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B7524-B885-40AC-9630-9A606E1DC2A9}"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50933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B7524-B885-40AC-9630-9A606E1DC2A9}"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301258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B7524-B885-40AC-9630-9A606E1DC2A9}"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205054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B7524-B885-40AC-9630-9A606E1DC2A9}"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4590-3E88-453F-9BF9-5451A1E0B9AF}" type="slidenum">
              <a:rPr lang="en-US" smtClean="0"/>
              <a:t>‹#›</a:t>
            </a:fld>
            <a:endParaRPr lang="en-US"/>
          </a:p>
        </p:txBody>
      </p:sp>
    </p:spTree>
    <p:extLst>
      <p:ext uri="{BB962C8B-B14F-4D97-AF65-F5344CB8AC3E}">
        <p14:creationId xmlns:p14="http://schemas.microsoft.com/office/powerpoint/2010/main" val="269885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B7524-B885-40AC-9630-9A606E1DC2A9}" type="datetimeFigureOut">
              <a:rPr lang="en-US" smtClean="0"/>
              <a:t>11/21/2019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34590-3E88-453F-9BF9-5451A1E0B9AF}" type="slidenum">
              <a:rPr lang="en-US" smtClean="0"/>
              <a:t>‹#›</a:t>
            </a:fld>
            <a:endParaRPr lang="en-US"/>
          </a:p>
        </p:txBody>
      </p:sp>
    </p:spTree>
    <p:extLst>
      <p:ext uri="{BB962C8B-B14F-4D97-AF65-F5344CB8AC3E}">
        <p14:creationId xmlns:p14="http://schemas.microsoft.com/office/powerpoint/2010/main" val="341993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214686"/>
            <a:ext cx="8429684" cy="3000396"/>
          </a:xfrm>
        </p:spPr>
        <p:txBody>
          <a:bodyPr>
            <a:normAutofit/>
          </a:bodyPr>
          <a:lstStyle/>
          <a:p>
            <a:r>
              <a:rPr lang="mn-MN" sz="4800" b="1" dirty="0" smtClean="0">
                <a:solidFill>
                  <a:srgbClr val="00B050"/>
                </a:solidFill>
                <a:latin typeface="Times New Roman" pitchFamily="18" charset="0"/>
                <a:cs typeface="Times New Roman" pitchFamily="18" charset="0"/>
              </a:rPr>
              <a:t>ГОВЬСҮМБЭР АЙМГИЙН БАЯНТАЛ СУМ</a:t>
            </a:r>
            <a:r>
              <a:rPr lang="en-US" sz="4800" b="1" dirty="0" smtClean="0">
                <a:solidFill>
                  <a:srgbClr val="00B050"/>
                </a:solidFill>
                <a:latin typeface="Times New Roman" pitchFamily="18" charset="0"/>
                <a:cs typeface="Times New Roman" pitchFamily="18" charset="0"/>
              </a:rPr>
              <a:t/>
            </a:r>
            <a:br>
              <a:rPr lang="en-US" sz="4800" b="1" dirty="0" smtClean="0">
                <a:solidFill>
                  <a:srgbClr val="00B050"/>
                </a:solidFill>
                <a:latin typeface="Times New Roman" pitchFamily="18" charset="0"/>
                <a:cs typeface="Times New Roman" pitchFamily="18" charset="0"/>
              </a:rPr>
            </a:br>
            <a:r>
              <a:rPr lang="en-US" sz="4800" b="1" dirty="0" smtClean="0">
                <a:solidFill>
                  <a:srgbClr val="00B050"/>
                </a:solidFill>
                <a:latin typeface="Times New Roman" pitchFamily="18" charset="0"/>
                <a:cs typeface="Times New Roman" pitchFamily="18" charset="0"/>
              </a:rPr>
              <a:t>2019.10.</a:t>
            </a:r>
            <a:r>
              <a:rPr lang="mn-MN" sz="4800" b="1" dirty="0" smtClean="0">
                <a:solidFill>
                  <a:srgbClr val="00B050"/>
                </a:solidFill>
                <a:latin typeface="Times New Roman" pitchFamily="18" charset="0"/>
                <a:cs typeface="Times New Roman" pitchFamily="18" charset="0"/>
              </a:rPr>
              <a:t>1</a:t>
            </a:r>
            <a:r>
              <a:rPr lang="en-US" sz="4800" b="1" dirty="0" smtClean="0">
                <a:solidFill>
                  <a:srgbClr val="00B050"/>
                </a:solidFill>
                <a:latin typeface="Times New Roman" pitchFamily="18" charset="0"/>
                <a:cs typeface="Times New Roman" pitchFamily="18" charset="0"/>
              </a:rPr>
              <a:t>4</a:t>
            </a:r>
            <a:endParaRPr lang="en-US" sz="4800" b="1" dirty="0">
              <a:solidFill>
                <a:srgbClr val="00B050"/>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3286116" y="214290"/>
            <a:ext cx="2665322" cy="2714644"/>
          </a:xfrm>
          <a:prstGeom prst="ellipse">
            <a:avLst/>
          </a:prstGeom>
          <a:ln>
            <a:noFill/>
          </a:ln>
          <a:effectLst>
            <a:softEdge rad="112500"/>
          </a:effectLst>
        </p:spPr>
      </p:pic>
    </p:spTree>
    <p:extLst>
      <p:ext uri="{BB962C8B-B14F-4D97-AF65-F5344CB8AC3E}">
        <p14:creationId xmlns:p14="http://schemas.microsoft.com/office/powerpoint/2010/main" val="380540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a:solidFill>
                  <a:schemeClr val="tx1"/>
                </a:solidFill>
                <a:latin typeface="Times New Roman" pitchFamily="18" charset="0"/>
                <a:cs typeface="Times New Roman" pitchFamily="18" charset="0"/>
              </a:rPr>
              <a:t>Хөдөө аж ахуйн бодлогын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107505" y="2996952"/>
            <a:ext cx="8928992" cy="3600986"/>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b="1" dirty="0" smtClean="0">
              <a:latin typeface="Arial" pitchFamily="34" charset="0"/>
              <a:cs typeface="Arial" pitchFamily="34" charset="0"/>
            </a:endParaRPr>
          </a:p>
          <a:p>
            <a:pPr marL="342900" indent="-342900" algn="just">
              <a:buFont typeface="Wingdings" pitchFamily="2" charset="2"/>
              <a:buChar char="Ø"/>
            </a:pPr>
            <a:r>
              <a:rPr lang="mn-MN" dirty="0"/>
              <a:t>Сумын хэмжээнд энгийн уурхайн худаг </a:t>
            </a:r>
            <a:r>
              <a:rPr lang="mn-MN" dirty="0" smtClean="0"/>
              <a:t>3, </a:t>
            </a:r>
            <a:r>
              <a:rPr lang="mn-MN" dirty="0"/>
              <a:t>инженерийн хийцтэй худаг </a:t>
            </a:r>
            <a:r>
              <a:rPr lang="mn-MN" dirty="0" smtClean="0"/>
              <a:t>28, </a:t>
            </a:r>
            <a:r>
              <a:rPr lang="mn-MN" dirty="0"/>
              <a:t>бүгд 31 худгаас </a:t>
            </a:r>
            <a:r>
              <a:rPr lang="mn-MN" dirty="0" smtClean="0"/>
              <a:t>25 худаг засварлагдан   </a:t>
            </a:r>
            <a:r>
              <a:rPr lang="mn-MN" dirty="0"/>
              <a:t>80,6 </a:t>
            </a:r>
            <a:r>
              <a:rPr lang="mn-MN" dirty="0" smtClean="0"/>
              <a:t>хувьтай, малчдын </a:t>
            </a:r>
            <a:r>
              <a:rPr lang="mn-MN" dirty="0"/>
              <a:t>бодын 32, богийн </a:t>
            </a:r>
            <a:r>
              <a:rPr lang="en-US" dirty="0"/>
              <a:t>30</a:t>
            </a:r>
            <a:r>
              <a:rPr lang="mn-MN" dirty="0"/>
              <a:t>, бүгд 66 </a:t>
            </a:r>
            <a:r>
              <a:rPr lang="mn-MN" dirty="0" smtClean="0"/>
              <a:t>хашаа хорооноос  62 хашаа, </a:t>
            </a:r>
            <a:r>
              <a:rPr lang="mn-MN" dirty="0"/>
              <a:t>хорооны дулаалга,засвар </a:t>
            </a:r>
            <a:r>
              <a:rPr lang="mn-MN" dirty="0" smtClean="0"/>
              <a:t>үйлчилгээ  хийгдэж 93,8 хувьтайгаар тус тус бэлтгэл хангагдсан байна. </a:t>
            </a:r>
            <a:r>
              <a:rPr lang="mn-MN" dirty="0"/>
              <a:t>Хэрэгжүүлэх арга хэмжээнд тусгагдаснаар </a:t>
            </a:r>
            <a:r>
              <a:rPr lang="mn-MN" dirty="0" smtClean="0"/>
              <a:t>тэмээ - 8</a:t>
            </a:r>
            <a:r>
              <a:rPr lang="mn-MN" dirty="0"/>
              <a:t>, </a:t>
            </a:r>
            <a:r>
              <a:rPr lang="mn-MN" dirty="0" smtClean="0"/>
              <a:t>адуу - 218</a:t>
            </a:r>
            <a:r>
              <a:rPr lang="mn-MN" dirty="0"/>
              <a:t>, </a:t>
            </a:r>
            <a:r>
              <a:rPr lang="mn-MN" dirty="0" smtClean="0"/>
              <a:t>үхэр - 473</a:t>
            </a:r>
            <a:r>
              <a:rPr lang="mn-MN" dirty="0"/>
              <a:t>, </a:t>
            </a:r>
            <a:r>
              <a:rPr lang="mn-MN" dirty="0" smtClean="0"/>
              <a:t>хонь - 6911</a:t>
            </a:r>
            <a:r>
              <a:rPr lang="mn-MN" dirty="0"/>
              <a:t>, </a:t>
            </a:r>
            <a:r>
              <a:rPr lang="mn-MN" dirty="0" smtClean="0"/>
              <a:t>ямаа – 5176, бүгд - </a:t>
            </a:r>
            <a:r>
              <a:rPr lang="mn-MN" dirty="0"/>
              <a:t>12786 буюу 15299 хонин толгой малыг нэмэгдэл тэжээлээр 30 хоног тэжээхэд өвс 438,9 тн, үйлдвэрийн тэжээл 91,7 тн, гар тэжээл 2,6 тн, давс хужир </a:t>
            </a:r>
            <a:r>
              <a:rPr lang="mn-MN" dirty="0" smtClean="0"/>
              <a:t>206,7 тн </a:t>
            </a:r>
            <a:r>
              <a:rPr lang="mn-MN" dirty="0"/>
              <a:t>хэрэглэгдэх  буюу эдгээрийг тэжээлийн нэгжид шилжүүлснээр 230,3 тэжээлийн нэгж болж  байгаа </a:t>
            </a:r>
            <a:r>
              <a:rPr lang="mn-MN" dirty="0" smtClean="0"/>
              <a:t>бөгөөд  одоогоор  малчдын </a:t>
            </a:r>
            <a:r>
              <a:rPr lang="mn-MN" dirty="0"/>
              <a:t>51,0 тэжээлийн нэгж буюу 22,1 хувь нь өвс тэжээлээ </a:t>
            </a:r>
            <a:r>
              <a:rPr lang="mn-MN" dirty="0" smtClean="0"/>
              <a:t>бэлтгэсэн  байна.</a:t>
            </a:r>
            <a:endParaRPr lang="en-US" dirty="0">
              <a:latin typeface="Times New Roman" pitchFamily="18" charset="0"/>
              <a:cs typeface="Times New Roman" pitchFamily="18" charset="0"/>
            </a:endParaRP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1028" name="Picture 4" descr="https://scontent.fuln6-1.fna.fbcdn.net/v/t1.15752-9/71837532_2307105792935747_4756621377753055232_n.jpg?_nc_cat=111&amp;_nc_oc=AQmSA0ymG6B8g5JUOfBu2Au0i1Xkyl25YcasrpyCuQpWzjYurCPLPIgNiwdEweHYtDk&amp;_nc_ht=scontent.fuln6-1.fna&amp;oh=e75e46352d1b5ecf1988fcab332244c6&amp;oe=5E226A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420091"/>
            <a:ext cx="4003963" cy="23887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fuln6-1.fna.fbcdn.net/v/t1.15752-9/72254618_467507587188343_8223067917323862016_n.jpg?_nc_cat=111&amp;_nc_oc=AQlAmsOmZK9jYUZ_L2scXZPgkt1dK2HT5AKGE6T_c176_5fBSd0KnHcKVsqaDr18pHQ&amp;_nc_ht=scontent.fuln6-1.fna&amp;oh=5b9bddc6b13be7ee08e756bcb9a4353e&amp;oe=5E3151B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482" y="1420091"/>
            <a:ext cx="4114800" cy="238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7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a:solidFill>
                  <a:schemeClr val="tx1"/>
                </a:solidFill>
                <a:latin typeface="Times New Roman" pitchFamily="18" charset="0"/>
                <a:cs typeface="Times New Roman" pitchFamily="18" charset="0"/>
              </a:rPr>
              <a:t>Хөдөө аж ахуйн бодлогын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107505" y="2996952"/>
            <a:ext cx="8928992" cy="3600986"/>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Arial" pitchFamily="34" charset="0"/>
              <a:cs typeface="Arial" pitchFamily="34" charset="0"/>
            </a:endParaRPr>
          </a:p>
          <a:p>
            <a:pPr marL="342900" indent="-342900" algn="just">
              <a:buFont typeface="Wingdings" pitchFamily="2" charset="2"/>
              <a:buChar char="Ø"/>
            </a:pPr>
            <a:r>
              <a:rPr lang="mn-MN" dirty="0" smtClean="0"/>
              <a:t>Намрын ангилалтыг </a:t>
            </a:r>
            <a:r>
              <a:rPr lang="mn-MN" dirty="0"/>
              <a:t>Аймгийн  ХАА-н мэргэжилтэнтэй хамтран   малчин </a:t>
            </a:r>
            <a:r>
              <a:rPr lang="mn-MN" dirty="0" smtClean="0"/>
              <a:t>О.Алтан-очирын </a:t>
            </a:r>
            <a:r>
              <a:rPr lang="mn-MN" dirty="0"/>
              <a:t>суурьт </a:t>
            </a:r>
            <a:r>
              <a:rPr lang="mn-MN" dirty="0" smtClean="0"/>
              <a:t>46 хуц, 26 ухна,  </a:t>
            </a:r>
            <a:r>
              <a:rPr lang="mn-MN" dirty="0"/>
              <a:t>бүгд 72  хээлтүүлэгч малд ангилалт баталгаажуулалтыг  хийсэн. </a:t>
            </a:r>
            <a:r>
              <a:rPr lang="mn-MN" dirty="0" smtClean="0"/>
              <a:t>     Хээлтүүлэгч малын амьдын жинг </a:t>
            </a:r>
            <a:r>
              <a:rPr lang="mn-MN" dirty="0"/>
              <a:t>үзэхэд  дундажаар хуц 72 кг,  ухна 60 кг жинтэй байгаа нь тарга хүч сайн авсныг харуулж байна. Бог  малын хээлтүүлэгчийг  10 дугаар сарын 05-нд  малчин болон мал бүхий иргэдэд тарааж өгөх  ажлыг зохион </a:t>
            </a:r>
            <a:r>
              <a:rPr lang="mn-MN" dirty="0" smtClean="0"/>
              <a:t>байгуулав.</a:t>
            </a:r>
            <a:r>
              <a:rPr lang="mn-MN" dirty="0"/>
              <a:t> </a:t>
            </a:r>
            <a:endParaRPr lang="mn-MN" dirty="0" smtClean="0"/>
          </a:p>
          <a:p>
            <a:pPr marL="342900" indent="-342900" algn="just">
              <a:buFont typeface="Wingdings" pitchFamily="2" charset="2"/>
              <a:buChar char="Ø"/>
            </a:pPr>
            <a:r>
              <a:rPr lang="mn-MN" dirty="0" smtClean="0"/>
              <a:t>Малчдын өвөлжилтийн байдлыг судлахад  өөрийн </a:t>
            </a:r>
            <a:r>
              <a:rPr lang="mn-MN" dirty="0"/>
              <a:t>аймгийн бусад сумын нутагт отроор өвөлжих 13 малчин өрхийн  </a:t>
            </a:r>
            <a:r>
              <a:rPr lang="mn-MN" dirty="0" smtClean="0"/>
              <a:t>689 бод, 5674 бог,  бүгд </a:t>
            </a:r>
            <a:r>
              <a:rPr lang="mn-MN" dirty="0"/>
              <a:t>6363 толгой </a:t>
            </a:r>
            <a:r>
              <a:rPr lang="mn-MN" dirty="0" smtClean="0"/>
              <a:t>мал, бусад аймаг, </a:t>
            </a:r>
            <a:r>
              <a:rPr lang="mn-MN" dirty="0"/>
              <a:t>сумдын нутаг дэвсгэрт </a:t>
            </a:r>
            <a:r>
              <a:rPr lang="mn-MN" dirty="0" smtClean="0"/>
              <a:t>отроор өвөлжих 27  </a:t>
            </a:r>
            <a:r>
              <a:rPr lang="mn-MN" dirty="0"/>
              <a:t>малчин өрхийн  19235 бог, 2209 бод  нийт 21444 толгой </a:t>
            </a:r>
            <a:r>
              <a:rPr lang="mn-MN" dirty="0" smtClean="0"/>
              <a:t>малын  судалгаа </a:t>
            </a:r>
            <a:r>
              <a:rPr lang="mn-MN" dirty="0"/>
              <a:t>гарч </a:t>
            </a:r>
            <a:r>
              <a:rPr lang="mn-MN" dirty="0" smtClean="0"/>
              <a:t>байна</a:t>
            </a:r>
            <a:r>
              <a:rPr lang="mn-MN" dirty="0"/>
              <a:t>. </a:t>
            </a:r>
            <a:endParaRPr lang="en-US" dirty="0">
              <a:latin typeface="Times New Roman" pitchFamily="18" charset="0"/>
              <a:cs typeface="Times New Roman" pitchFamily="18" charset="0"/>
            </a:endParaRP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3074" name="Picture 2" descr="https://scontent.fuln6-1.fna.fbcdn.net/v/t1.15752-9/72486793_416606812591317_3269677900009308160_n.jpg?_nc_cat=111&amp;_nc_oc=AQnHpecMrHMUGlyOR4Hgzxy_e5MqWPwTUG2AQLomkl8v55h1bVEjMhxit274EkS8stY&amp;_nc_ht=scontent.fuln6-1.fna&amp;oh=677413614368d3685f0bdc8cbcd6e2ab&amp;oe=5E2B48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417326"/>
            <a:ext cx="4343400" cy="216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2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a:latin typeface="Times New Roman" pitchFamily="18" charset="0"/>
                <a:cs typeface="Times New Roman" pitchFamily="18" charset="0"/>
              </a:rPr>
              <a:t>Хөдөө аж ахуйн бодлогын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107505" y="2996952"/>
            <a:ext cx="8928992" cy="4339650"/>
          </a:xfrm>
          <a:prstGeom prst="rect">
            <a:avLst/>
          </a:prstGeom>
        </p:spPr>
        <p:txBody>
          <a:bodyPr wrap="square">
            <a:spAutoFit/>
          </a:bodyPr>
          <a:lstStyle/>
          <a:p>
            <a:pPr algn="just"/>
            <a:endParaRPr lang="mn-MN" sz="2000" dirty="0" smtClean="0">
              <a:latin typeface="0 Arial " pitchFamily="34" charset="-52"/>
              <a:cs typeface="Arial" pitchFamily="34" charset="0"/>
            </a:endParaRPr>
          </a:p>
          <a:p>
            <a:pPr algn="just"/>
            <a:r>
              <a:rPr lang="mn-MN" sz="2000" dirty="0" smtClean="0"/>
              <a:t>  </a:t>
            </a:r>
            <a:r>
              <a:rPr lang="mn-MN" dirty="0" smtClean="0"/>
              <a:t>Бруцеллёз </a:t>
            </a:r>
            <a:r>
              <a:rPr lang="mn-MN" dirty="0"/>
              <a:t>өвчнөөс урьдчилан сэргийлэх </a:t>
            </a:r>
            <a:r>
              <a:rPr lang="mn-MN" dirty="0" smtClean="0"/>
              <a:t> </a:t>
            </a:r>
            <a:r>
              <a:rPr lang="mn-MN" dirty="0"/>
              <a:t>Рев-1 омгийн вакцинжуулалтанд 39 малчин өрхийн 8076 толгой охин хурга, ишгийг хамруулж, 8076 мл вакцин зарцуулж гүйцэтгэл 100</a:t>
            </a:r>
            <a:r>
              <a:rPr lang="mn-MN" dirty="0" smtClean="0"/>
              <a:t>%, Рев-19 </a:t>
            </a:r>
            <a:r>
              <a:rPr lang="mn-MN" dirty="0"/>
              <a:t>омгийн вакцинд 19 малчин өрхийн 197 охин тугалыг хамруулж гүйцэтгэл 100%-тай </a:t>
            </a:r>
            <a:r>
              <a:rPr lang="mn-MN" dirty="0" smtClean="0"/>
              <a:t>, Хонины </a:t>
            </a:r>
            <a:r>
              <a:rPr lang="mn-MN" dirty="0"/>
              <a:t>цэцэг өвчнөөс урьдчилан сэргийлэх </a:t>
            </a:r>
            <a:r>
              <a:rPr lang="mn-MN" dirty="0" smtClean="0"/>
              <a:t>вакцинжуулалтанд  48  </a:t>
            </a:r>
            <a:r>
              <a:rPr lang="mn-MN" dirty="0"/>
              <a:t>малчин өрхийн 11357 толгой хургыг </a:t>
            </a:r>
            <a:r>
              <a:rPr lang="mn-MN" dirty="0" smtClean="0"/>
              <a:t> </a:t>
            </a:r>
            <a:r>
              <a:rPr lang="mn-MN" dirty="0"/>
              <a:t>хамруулж вакцинжуулалтын гүйцэтгэл 100 </a:t>
            </a:r>
            <a:r>
              <a:rPr lang="mn-MN" dirty="0" smtClean="0"/>
              <a:t>% -тай байна.  </a:t>
            </a:r>
            <a:r>
              <a:rPr lang="mn-MN" dirty="0"/>
              <a:t>Бруцеллёз өвчнөөс урьдчилан сэргийлэх тандалтын шинжилгээнд 360 толгой мал хамруулахаас </a:t>
            </a:r>
            <a:r>
              <a:rPr lang="mn-MN" dirty="0" smtClean="0"/>
              <a:t> </a:t>
            </a:r>
            <a:r>
              <a:rPr lang="mn-MN" dirty="0"/>
              <a:t>4 суурийн  163 хээлтүүлэгч,  4 өрхийн 131 саалийн </a:t>
            </a:r>
            <a:r>
              <a:rPr lang="mn-MN" dirty="0" smtClean="0"/>
              <a:t>малыг </a:t>
            </a:r>
            <a:r>
              <a:rPr lang="mn-MN" smtClean="0"/>
              <a:t>хамруулж гүйцэтгэл </a:t>
            </a:r>
            <a:r>
              <a:rPr lang="mn-MN" dirty="0"/>
              <a:t>81.6%-</a:t>
            </a:r>
            <a:r>
              <a:rPr lang="mn-MN" dirty="0" smtClean="0"/>
              <a:t>тай байна.</a:t>
            </a:r>
            <a:r>
              <a:rPr lang="mn-MN" dirty="0"/>
              <a:t> </a:t>
            </a:r>
            <a:endParaRPr lang="mn-MN" dirty="0" smtClean="0"/>
          </a:p>
          <a:p>
            <a:pPr algn="just"/>
            <a:r>
              <a:rPr lang="mn-MN" dirty="0"/>
              <a:t> </a:t>
            </a:r>
            <a:r>
              <a:rPr lang="mn-MN" dirty="0" smtClean="0"/>
              <a:t>  Отор </a:t>
            </a:r>
            <a:r>
              <a:rPr lang="mn-MN" dirty="0"/>
              <a:t>нүүдэлтэй холбогдуулан малын шилжилт хөдөлгөөнд хяналт тавин ажиллаж байна. Отроор Дундговь аймгийн Луус сумаас орж ирсэн 1 малчин өрхийн 975 толгой малд шүлхий өвчнөөс урьдчилан сэргийлэх вакциныг тарихаар  МЭГ-с 1000 тун вакциныг хүлээн авч МЭҮНэгжид хүлээлгэн </a:t>
            </a:r>
            <a:r>
              <a:rPr lang="mn-MN" dirty="0" smtClean="0"/>
              <a:t>өгөөд байна. </a:t>
            </a:r>
            <a:endParaRPr lang="en-US" dirty="0"/>
          </a:p>
          <a:p>
            <a:pPr algn="just"/>
            <a:endParaRPr lang="en-US" dirty="0"/>
          </a:p>
          <a:p>
            <a:endParaRPr lang="mn-MN" sz="2000" dirty="0" smtClean="0">
              <a:latin typeface="0 Arial " pitchFamily="34" charset="-52"/>
              <a:cs typeface="Times New Roman" panose="02020603050405020304" pitchFamily="18" charset="0"/>
            </a:endParaRP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13" name="Content Placeholder 3"/>
          <p:cNvPicPr/>
          <p:nvPr/>
        </p:nvPicPr>
        <p:blipFill>
          <a:blip r:embed="rId4" cstate="print">
            <a:extLst>
              <a:ext uri="{28A0092B-C50C-407E-A947-70E740481C1C}">
                <a14:useLocalDpi xmlns:a14="http://schemas.microsoft.com/office/drawing/2010/main" val="0"/>
              </a:ext>
            </a:extLst>
          </a:blip>
          <a:stretch>
            <a:fillRect/>
          </a:stretch>
        </p:blipFill>
        <p:spPr>
          <a:xfrm>
            <a:off x="402466" y="1371600"/>
            <a:ext cx="2645534" cy="1913383"/>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200400" y="1371599"/>
            <a:ext cx="2819400" cy="1913383"/>
          </a:xfrm>
          <a:prstGeom prst="rect">
            <a:avLst/>
          </a:prstGeom>
        </p:spPr>
      </p:pic>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6279525" y="1400198"/>
            <a:ext cx="2644079" cy="1884784"/>
          </a:xfrm>
          <a:prstGeom prst="rect">
            <a:avLst/>
          </a:prstGeom>
        </p:spPr>
      </p:pic>
    </p:spTree>
    <p:extLst>
      <p:ext uri="{BB962C8B-B14F-4D97-AF65-F5344CB8AC3E}">
        <p14:creationId xmlns:p14="http://schemas.microsoft.com/office/powerpoint/2010/main" val="405593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Байгаль орчны </a:t>
            </a:r>
            <a:r>
              <a:rPr lang="mn-MN" sz="3200" dirty="0" smtClean="0">
                <a:latin typeface="Times New Roman" pitchFamily="18" charset="0"/>
                <a:cs typeface="Times New Roman" pitchFamily="18" charset="0"/>
              </a:rPr>
              <a:t> </a:t>
            </a:r>
            <a:r>
              <a:rPr lang="mn-MN" sz="3200" dirty="0">
                <a:latin typeface="Times New Roman" pitchFamily="18" charset="0"/>
                <a:cs typeface="Times New Roman" pitchFamily="18" charset="0"/>
              </a:rPr>
              <a:t>бодлогын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107505" y="2996952"/>
            <a:ext cx="8928992" cy="3477875"/>
          </a:xfrm>
          <a:prstGeom prst="rect">
            <a:avLst/>
          </a:prstGeom>
        </p:spPr>
        <p:txBody>
          <a:bodyPr wrap="square">
            <a:spAutoFit/>
          </a:bodyPr>
          <a:lstStyle/>
          <a:p>
            <a:pPr algn="just"/>
            <a:endParaRPr lang="mn-MN" sz="2000" dirty="0" smtClean="0">
              <a:latin typeface="0 Arial " pitchFamily="34" charset="-52"/>
              <a:cs typeface="Arial" pitchFamily="34" charset="0"/>
            </a:endParaRPr>
          </a:p>
          <a:p>
            <a:pPr algn="just"/>
            <a:r>
              <a:rPr lang="mn-MN" sz="2000" dirty="0"/>
              <a:t> </a:t>
            </a:r>
            <a:endParaRPr lang="mn-MN" sz="2000" dirty="0" smtClean="0"/>
          </a:p>
          <a:p>
            <a:pPr algn="just"/>
            <a:endParaRPr lang="mn-MN" sz="2000" dirty="0" smtClean="0"/>
          </a:p>
          <a:p>
            <a:pPr algn="just"/>
            <a:endParaRPr lang="mn-MN" sz="2000" dirty="0" smtClean="0"/>
          </a:p>
          <a:p>
            <a:pPr algn="just"/>
            <a:endParaRPr lang="mn-MN" sz="2000" dirty="0"/>
          </a:p>
          <a:p>
            <a:pPr algn="just"/>
            <a:r>
              <a:rPr lang="mn-MN" sz="2000" dirty="0" smtClean="0"/>
              <a:t>"</a:t>
            </a:r>
            <a:r>
              <a:rPr lang="mn-MN" sz="2400" dirty="0"/>
              <a:t>Хоггүй цэвэрхэн Монгол" </a:t>
            </a:r>
            <a:r>
              <a:rPr lang="mn-MN" sz="2400" dirty="0" smtClean="0"/>
              <a:t>аяны </a:t>
            </a:r>
            <a:r>
              <a:rPr lang="mn-MN" sz="2400" dirty="0"/>
              <a:t>хүрээнд </a:t>
            </a:r>
            <a:r>
              <a:rPr lang="mn-MN" sz="2400" dirty="0" smtClean="0"/>
              <a:t>сумын төв </a:t>
            </a:r>
            <a:r>
              <a:rPr lang="mn-MN" sz="2400" dirty="0"/>
              <a:t>хогийн </a:t>
            </a:r>
            <a:r>
              <a:rPr lang="mn-MN" sz="2400" dirty="0" smtClean="0"/>
              <a:t>цэгийн </a:t>
            </a:r>
            <a:r>
              <a:rPr lang="mn-MN" sz="2400" dirty="0"/>
              <a:t>ил задгай асгагдсан </a:t>
            </a:r>
            <a:r>
              <a:rPr lang="mn-MN" sz="2400" dirty="0" smtClean="0"/>
              <a:t>хог, мөн </a:t>
            </a:r>
            <a:r>
              <a:rPr lang="mn-MN" sz="2400" dirty="0"/>
              <a:t>18-р зөрлөг, засмал замын зүүн талд байрлах "Монгол зоог" цайны газрын хойд талд байрлах томоохон </a:t>
            </a:r>
            <a:r>
              <a:rPr lang="mn-MN" sz="2400" dirty="0" smtClean="0"/>
              <a:t> хогийн цэгүүдийг </a:t>
            </a:r>
            <a:r>
              <a:rPr lang="mn-MN" sz="2400" dirty="0"/>
              <a:t>"Ганхүдрийн хүрд" ХХК-тай хамтран </a:t>
            </a:r>
            <a:r>
              <a:rPr lang="mn-MN" sz="2400" dirty="0" smtClean="0"/>
              <a:t>түрж </a:t>
            </a:r>
            <a:r>
              <a:rPr lang="mn-MN" sz="2400" dirty="0"/>
              <a:t>овоолон эмх цэгцтэй болгож зарим хэсгийг нь булж тэгшлэв</a:t>
            </a:r>
            <a:r>
              <a:rPr lang="mn-MN" sz="2400" dirty="0" smtClean="0"/>
              <a:t>.</a:t>
            </a:r>
            <a:r>
              <a:rPr lang="mn-MN" sz="2400" dirty="0"/>
              <a:t> </a:t>
            </a:r>
            <a:endParaRPr lang="mn-MN" sz="2400" dirty="0" smtClean="0"/>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4098" name="Picture 2" descr="https://scontent.fuln6-1.fna.fbcdn.net/v/t1.15752-9/72746697_520108158566198_829499248763469824_n.jpg?_nc_cat=111&amp;_nc_oc=AQm2VoudxEg2v0_T0cYUrCrT-0xiMXzh_q_lrSIhV2w2I1k4GTTQFiSfH9gFIqbazfE&amp;_nc_ht=scontent.fuln6-1.fna&amp;oh=ec7498ae5cc700c4086a36dc8a879fe8&amp;oe=5E1D2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1587190"/>
            <a:ext cx="3844320" cy="25749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uln6-1.fna.fbcdn.net/v/t1.15752-9/72573893_2256906364600156_1469000633389416448_n.jpg?_nc_cat=100&amp;_nc_oc=AQkZtrFKelVN5pmjNds_XzkTkm6WVpr1iB3nPqmS1jnzCUPZc7HvtsP53IKY-rmKjlY&amp;_nc_ht=scontent.fuln6-1.fna&amp;oh=d44744477d73ffe1f9bc6916bee6dbb5&amp;oe=5E2F86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100" y="1587191"/>
            <a:ext cx="4173885" cy="257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4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37821" y="428604"/>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latin typeface="Times New Roman" pitchFamily="18" charset="0"/>
                <a:cs typeface="Times New Roman" pitchFamily="18" charset="0"/>
              </a:rPr>
              <a:t>Санхүү,эдийн засгийн  </a:t>
            </a:r>
            <a:r>
              <a:rPr lang="mn-MN" sz="3200" dirty="0">
                <a:latin typeface="Times New Roman" pitchFamily="18" charset="0"/>
                <a:cs typeface="Times New Roman" pitchFamily="18" charset="0"/>
              </a:rPr>
              <a:t>бодлогын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cs typeface="Arial" pitchFamily="34" charset="0"/>
            </a:endParaRPr>
          </a:p>
          <a:p>
            <a:pPr algn="just"/>
            <a:endParaRPr lang="mn-MN" sz="2200" dirty="0">
              <a:solidFill>
                <a:prstClr val="black"/>
              </a:solidFill>
              <a:latin typeface="Arial" pitchFamily="34" charset="0"/>
              <a:cs typeface="Arial" pitchFamily="34" charset="0"/>
            </a:endParaRPr>
          </a:p>
          <a:p>
            <a:pPr algn="just"/>
            <a:r>
              <a:rPr lang="mn-MN" sz="2200" dirty="0" smtClean="0">
                <a:solidFill>
                  <a:prstClr val="black"/>
                </a:solidFill>
                <a:latin typeface="Arial" pitchFamily="34" charset="0"/>
                <a:cs typeface="Arial" pitchFamily="34" charset="0"/>
              </a:rPr>
              <a:t>                           </a:t>
            </a:r>
          </a:p>
          <a:p>
            <a:pPr algn="just"/>
            <a:r>
              <a:rPr lang="mn-MN" sz="2200" dirty="0" smtClean="0">
                <a:solidFill>
                  <a:prstClr val="black"/>
                </a:solidFill>
                <a:latin typeface="Arial" pitchFamily="34" charset="0"/>
                <a:cs typeface="Arial" pitchFamily="34" charset="0"/>
              </a:rPr>
              <a:t> </a:t>
            </a:r>
            <a:endParaRPr lang="mn-MN" sz="2200" dirty="0">
              <a:solidFill>
                <a:prstClr val="black"/>
              </a:solidFill>
              <a:latin typeface="Arial" pitchFamily="34" charset="0"/>
              <a:cs typeface="Arial" pitchFamily="34" charset="0"/>
            </a:endParaRPr>
          </a:p>
          <a:p>
            <a:pPr algn="just"/>
            <a:endParaRPr lang="mn-MN" sz="2000" dirty="0">
              <a:solidFill>
                <a:prstClr val="black"/>
              </a:solidFill>
              <a:latin typeface="Times New Roman" pitchFamily="18" charset="0"/>
              <a:cs typeface="Times New Roman" pitchFamily="18" charset="0"/>
            </a:endParaRPr>
          </a:p>
        </p:txBody>
      </p:sp>
      <p:sp>
        <p:nvSpPr>
          <p:cNvPr id="5" name="Rectangle 4"/>
          <p:cNvSpPr/>
          <p:nvPr/>
        </p:nvSpPr>
        <p:spPr>
          <a:xfrm>
            <a:off x="533400" y="1600200"/>
            <a:ext cx="8359080" cy="5755422"/>
          </a:xfrm>
          <a:prstGeom prst="rect">
            <a:avLst/>
          </a:prstGeom>
        </p:spPr>
        <p:txBody>
          <a:bodyPr wrap="square">
            <a:spAutoFit/>
          </a:bodyPr>
          <a:lstStyle/>
          <a:p>
            <a:pPr marL="365760" lvl="1" indent="0" algn="just">
              <a:buNone/>
            </a:pPr>
            <a:r>
              <a:rPr lang="mn-MN" sz="2200" dirty="0" smtClean="0"/>
              <a:t>  </a:t>
            </a:r>
            <a:r>
              <a:rPr lang="mn-MN" sz="2200" dirty="0">
                <a:latin typeface="Times New Roman" panose="02020603050405020304" pitchFamily="18" charset="0"/>
                <a:cs typeface="Times New Roman" panose="02020603050405020304" pitchFamily="18" charset="0"/>
              </a:rPr>
              <a:t>Санхүү алба нь аймгийн татварын хэлтэс</a:t>
            </a:r>
            <a:r>
              <a:rPr lang="en-US" sz="2200" dirty="0">
                <a:latin typeface="Times New Roman" panose="02020603050405020304" pitchFamily="18" charset="0"/>
                <a:cs typeface="Times New Roman" panose="02020603050405020304" pitchFamily="18" charset="0"/>
              </a:rPr>
              <a:t>,</a:t>
            </a:r>
            <a:r>
              <a:rPr lang="mn-MN" sz="2200" dirty="0">
                <a:latin typeface="Times New Roman" panose="02020603050405020304" pitchFamily="18" charset="0"/>
                <a:cs typeface="Times New Roman" panose="02020603050405020304" pitchFamily="18" charset="0"/>
              </a:rPr>
              <a:t> төрийн сантай орлого зарлагын мэдээг тулган </a:t>
            </a:r>
            <a:r>
              <a:rPr lang="en-US" sz="2200" dirty="0">
                <a:latin typeface="Times New Roman" panose="02020603050405020304" pitchFamily="18" charset="0"/>
                <a:cs typeface="Times New Roman" panose="02020603050405020304" pitchFamily="18" charset="0"/>
              </a:rPr>
              <a:t>9</a:t>
            </a:r>
            <a:r>
              <a:rPr lang="mn-MN" sz="2200" dirty="0">
                <a:latin typeface="Times New Roman" panose="02020603050405020304" pitchFamily="18" charset="0"/>
                <a:cs typeface="Times New Roman" panose="02020603050405020304" pitchFamily="18" charset="0"/>
              </a:rPr>
              <a:t>-р сарын мэдээ тайлангаа цаг хугацаанд нь хүлээлгэн өгсөн</a:t>
            </a:r>
            <a:r>
              <a:rPr lang="en-US" sz="2200" dirty="0">
                <a:latin typeface="Times New Roman" panose="02020603050405020304" pitchFamily="18" charset="0"/>
                <a:cs typeface="Times New Roman" panose="02020603050405020304" pitchFamily="18" charset="0"/>
              </a:rPr>
              <a:t>.</a:t>
            </a:r>
            <a:r>
              <a:rPr lang="mn-MN" sz="2200" dirty="0">
                <a:latin typeface="Times New Roman" panose="02020603050405020304" pitchFamily="18" charset="0"/>
                <a:cs typeface="Times New Roman" panose="02020603050405020304" pitchFamily="18" charset="0"/>
              </a:rPr>
              <a:t> Мөн Статистик болон Хөдөө аж ахуйн газарт холбогдох мэдээ тайланг цаг хугацаанд явуулж ажиллаа. </a:t>
            </a:r>
          </a:p>
          <a:p>
            <a:pPr algn="just"/>
            <a:r>
              <a:rPr lang="mn-M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4</a:t>
            </a:r>
            <a:r>
              <a:rPr lang="mn-MN" sz="2200" dirty="0">
                <a:latin typeface="Times New Roman" panose="02020603050405020304" pitchFamily="18" charset="0"/>
                <a:cs typeface="Times New Roman" panose="02020603050405020304" pitchFamily="18" charset="0"/>
              </a:rPr>
              <a:t> нягтлан</a:t>
            </a:r>
            <a:r>
              <a:rPr lang="en-US" sz="2200" dirty="0">
                <a:latin typeface="Times New Roman" panose="02020603050405020304" pitchFamily="18" charset="0"/>
                <a:cs typeface="Times New Roman" panose="02020603050405020304" pitchFamily="18" charset="0"/>
              </a:rPr>
              <a:t> </a:t>
            </a:r>
            <a:r>
              <a:rPr lang="mn-MN" sz="2200" dirty="0">
                <a:latin typeface="Times New Roman" panose="02020603050405020304" pitchFamily="18" charset="0"/>
                <a:cs typeface="Times New Roman" panose="02020603050405020304" pitchFamily="18" charset="0"/>
              </a:rPr>
              <a:t>бодогч 9-р сарын цалингуудаа бодож</a:t>
            </a:r>
            <a:r>
              <a:rPr lang="en-US" sz="2200" dirty="0">
                <a:latin typeface="Times New Roman" panose="02020603050405020304" pitchFamily="18" charset="0"/>
                <a:cs typeface="Times New Roman" panose="02020603050405020304" pitchFamily="18" charset="0"/>
              </a:rPr>
              <a:t>,</a:t>
            </a:r>
            <a:r>
              <a:rPr lang="mn-MN" sz="2200" dirty="0">
                <a:latin typeface="Times New Roman" panose="02020603050405020304" pitchFamily="18" charset="0"/>
                <a:cs typeface="Times New Roman" panose="02020603050405020304" pitchFamily="18" charset="0"/>
              </a:rPr>
              <a:t> гүйлгээгээ хийж</a:t>
            </a:r>
            <a:r>
              <a:rPr lang="en-US" sz="2200" dirty="0">
                <a:latin typeface="Times New Roman" panose="02020603050405020304" pitchFamily="18" charset="0"/>
                <a:cs typeface="Times New Roman" panose="02020603050405020304" pitchFamily="18" charset="0"/>
              </a:rPr>
              <a:t>,</a:t>
            </a:r>
            <a:r>
              <a:rPr lang="mn-MN" sz="2200" dirty="0">
                <a:latin typeface="Times New Roman" panose="02020603050405020304" pitchFamily="18" charset="0"/>
                <a:cs typeface="Times New Roman" panose="02020603050405020304" pitchFamily="18" charset="0"/>
              </a:rPr>
              <a:t> шилэн дансанд </a:t>
            </a:r>
            <a:r>
              <a:rPr lang="mn-MN" sz="2200" dirty="0" smtClean="0">
                <a:latin typeface="Times New Roman" panose="02020603050405020304" pitchFamily="18" charset="0"/>
                <a:cs typeface="Times New Roman" panose="02020603050405020304" pitchFamily="18" charset="0"/>
              </a:rPr>
              <a:t>мэдээллээ </a:t>
            </a:r>
            <a:r>
              <a:rPr lang="mn-MN" sz="2200" dirty="0">
                <a:latin typeface="Times New Roman" panose="02020603050405020304" pitchFamily="18" charset="0"/>
                <a:cs typeface="Times New Roman" panose="02020603050405020304" pitchFamily="18" charset="0"/>
              </a:rPr>
              <a:t>цаг хугацаанд нь оруулж, мэдээ тайланг холбогдох байгууллагуудад цаг тухайд нь гаргаж өгсөн</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mn-MN" sz="2200" dirty="0">
                <a:latin typeface="Times New Roman" panose="02020603050405020304" pitchFamily="18" charset="0"/>
                <a:cs typeface="Times New Roman" panose="02020603050405020304" pitchFamily="18" charset="0"/>
              </a:rPr>
              <a:t>Орон нутгийн төсвийн байгууллагын өглөг 16,635,4  мянган төгрөг</a:t>
            </a:r>
            <a:r>
              <a:rPr lang="en-US" sz="2200" dirty="0">
                <a:latin typeface="Times New Roman" panose="02020603050405020304" pitchFamily="18" charset="0"/>
                <a:cs typeface="Times New Roman" panose="02020603050405020304" pitchFamily="18" charset="0"/>
              </a:rPr>
              <a:t>,</a:t>
            </a:r>
            <a:r>
              <a:rPr lang="mn-MN" sz="2200" dirty="0">
                <a:latin typeface="Times New Roman" panose="02020603050405020304" pitchFamily="18" charset="0"/>
                <a:cs typeface="Times New Roman" panose="02020603050405020304" pitchFamily="18" charset="0"/>
              </a:rPr>
              <a:t>  Орон нутгийн төсвийн байгууллагын авлага  10,115,1  мянган </a:t>
            </a:r>
            <a:r>
              <a:rPr lang="mn-MN" sz="2200" dirty="0" smtClean="0">
                <a:latin typeface="Times New Roman" panose="02020603050405020304" pitchFamily="18" charset="0"/>
                <a:cs typeface="Times New Roman" panose="02020603050405020304" pitchFamily="18" charset="0"/>
              </a:rPr>
              <a:t>төгрөг, </a:t>
            </a:r>
            <a:r>
              <a:rPr lang="mn-MN" sz="2200" dirty="0">
                <a:latin typeface="Times New Roman" panose="02020603050405020304" pitchFamily="18" charset="0"/>
                <a:cs typeface="Times New Roman" panose="02020603050405020304" pitchFamily="18" charset="0"/>
              </a:rPr>
              <a:t>Тусгай зориулалтын төсвийн байгууллагын авлага   4,684,5 сая төгрөг</a:t>
            </a:r>
            <a:r>
              <a:rPr lang="en-US" sz="2200" dirty="0">
                <a:latin typeface="Times New Roman" panose="02020603050405020304" pitchFamily="18" charset="0"/>
                <a:cs typeface="Times New Roman" panose="02020603050405020304" pitchFamily="18" charset="0"/>
              </a:rPr>
              <a:t>, </a:t>
            </a:r>
            <a:r>
              <a:rPr lang="mn-MN" sz="2200" dirty="0">
                <a:latin typeface="Times New Roman" panose="02020603050405020304" pitchFamily="18" charset="0"/>
                <a:cs typeface="Times New Roman" panose="02020603050405020304" pitchFamily="18" charset="0"/>
              </a:rPr>
              <a:t>тусгай зориулалтын байгууллагын өглөг 55,387,6  мянган төгрөг байна</a:t>
            </a:r>
            <a:r>
              <a:rPr lang="en-US" sz="2200" dirty="0">
                <a:latin typeface="Times New Roman" panose="02020603050405020304" pitchFamily="18" charset="0"/>
                <a:cs typeface="Times New Roman" panose="02020603050405020304" pitchFamily="18" charset="0"/>
              </a:rPr>
              <a:t>.</a:t>
            </a:r>
            <a:r>
              <a:rPr lang="mn-MN" sz="2200" dirty="0">
                <a:latin typeface="Times New Roman" panose="02020603050405020304" pitchFamily="18" charset="0"/>
                <a:cs typeface="Times New Roman" panose="02020603050405020304" pitchFamily="18" charset="0"/>
              </a:rPr>
              <a:t> Тухайлбал: Тусгай зориулалтын байгууллагуудын өглөг их хэмжээгээр нэмэгдсэн нь сургуулийн </a:t>
            </a:r>
            <a:r>
              <a:rPr lang="mn-MN" sz="2200" dirty="0" smtClean="0">
                <a:latin typeface="Times New Roman" panose="02020603050405020304" pitchFamily="18" charset="0"/>
                <a:cs typeface="Times New Roman" panose="02020603050405020304" pitchFamily="18" charset="0"/>
              </a:rPr>
              <a:t>цалин </a:t>
            </a:r>
            <a:r>
              <a:rPr lang="mn-MN" sz="2200" dirty="0">
                <a:latin typeface="Times New Roman" panose="02020603050405020304" pitchFamily="18" charset="0"/>
                <a:cs typeface="Times New Roman" panose="02020603050405020304" pitchFamily="18" charset="0"/>
              </a:rPr>
              <a:t>нэмэгдсэнтэй холбоотойгоор Цалин, НДШ-ийн өглөг </a:t>
            </a:r>
            <a:r>
              <a:rPr lang="mn-MN" sz="2200" dirty="0" smtClean="0">
                <a:latin typeface="Times New Roman" panose="02020603050405020304" pitchFamily="18" charset="0"/>
                <a:cs typeface="Times New Roman" panose="02020603050405020304" pitchFamily="18" charset="0"/>
              </a:rPr>
              <a:t>үүссэн байна.</a:t>
            </a:r>
            <a:endParaRPr lang="mn-MN" sz="2200" dirty="0">
              <a:latin typeface="Times New Roman" panose="02020603050405020304" pitchFamily="18" charset="0"/>
              <a:cs typeface="Times New Roman" panose="02020603050405020304" pitchFamily="18" charset="0"/>
            </a:endParaRPr>
          </a:p>
          <a:p>
            <a:pPr algn="just"/>
            <a:endParaRPr lang="en-US" dirty="0">
              <a:solidFill>
                <a:prstClr val="black"/>
              </a:solidFill>
            </a:endParaRPr>
          </a:p>
          <a:p>
            <a:endParaRPr lang="mn-MN" sz="2000" dirty="0" smtClean="0">
              <a:solidFill>
                <a:prstClr val="black"/>
              </a:solidFill>
              <a:latin typeface="0 Arial " pitchFamily="34" charset="-52"/>
              <a:cs typeface="Times New Roman" panose="02020603050405020304" pitchFamily="18" charset="0"/>
            </a:endParaRP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3134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695480" cy="153831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cs typeface="Arial" pitchFamily="34" charset="0"/>
            </a:endParaRPr>
          </a:p>
          <a:p>
            <a:pPr algn="just"/>
            <a:endParaRPr lang="mn-MN" sz="2200" dirty="0">
              <a:solidFill>
                <a:prstClr val="black"/>
              </a:solidFill>
              <a:latin typeface="Arial" pitchFamily="34" charset="0"/>
              <a:cs typeface="Arial" pitchFamily="34" charset="0"/>
            </a:endParaRPr>
          </a:p>
          <a:p>
            <a:pPr algn="just"/>
            <a:r>
              <a:rPr lang="mn-MN" sz="2200" dirty="0" smtClean="0">
                <a:solidFill>
                  <a:prstClr val="black"/>
                </a:solidFill>
                <a:latin typeface="Arial" pitchFamily="34" charset="0"/>
                <a:cs typeface="Arial" pitchFamily="34" charset="0"/>
              </a:rPr>
              <a:t>                           </a:t>
            </a:r>
          </a:p>
          <a:p>
            <a:pPr algn="just"/>
            <a:r>
              <a:rPr lang="mn-MN" sz="2200" dirty="0" smtClean="0">
                <a:solidFill>
                  <a:prstClr val="black"/>
                </a:solidFill>
                <a:latin typeface="Arial" pitchFamily="34" charset="0"/>
                <a:cs typeface="Arial" pitchFamily="34" charset="0"/>
              </a:rPr>
              <a:t> </a:t>
            </a:r>
            <a:endParaRPr lang="mn-MN" sz="2200" dirty="0">
              <a:solidFill>
                <a:prstClr val="black"/>
              </a:solidFill>
              <a:latin typeface="Arial" pitchFamily="34" charset="0"/>
              <a:cs typeface="Arial" pitchFamily="34" charset="0"/>
            </a:endParaRPr>
          </a:p>
          <a:p>
            <a:pPr algn="just"/>
            <a:endParaRPr lang="mn-MN" sz="2000" dirty="0">
              <a:solidFill>
                <a:prstClr val="black"/>
              </a:solidFill>
              <a:latin typeface="Times New Roman" pitchFamily="18" charset="0"/>
              <a:cs typeface="Times New Roman" pitchFamily="18" charset="0"/>
            </a:endParaRPr>
          </a:p>
        </p:txBody>
      </p:sp>
      <p:sp>
        <p:nvSpPr>
          <p:cNvPr id="5" name="Rectangle 4"/>
          <p:cNvSpPr/>
          <p:nvPr/>
        </p:nvSpPr>
        <p:spPr>
          <a:xfrm>
            <a:off x="533400" y="1600200"/>
            <a:ext cx="8359080" cy="677108"/>
          </a:xfrm>
          <a:prstGeom prst="rect">
            <a:avLst/>
          </a:prstGeom>
        </p:spPr>
        <p:txBody>
          <a:bodyPr wrap="square">
            <a:spAutoFit/>
          </a:bodyPr>
          <a:lstStyle/>
          <a:p>
            <a:pPr algn="just"/>
            <a:endParaRPr lang="en-US" dirty="0">
              <a:solidFill>
                <a:prstClr val="black"/>
              </a:solidFill>
            </a:endParaRPr>
          </a:p>
          <a:p>
            <a:endParaRPr lang="mn-MN" sz="2000" dirty="0" smtClean="0">
              <a:solidFill>
                <a:prstClr val="black"/>
              </a:solidFill>
              <a:latin typeface="0 Arial " pitchFamily="34" charset="-52"/>
              <a:cs typeface="Times New Roman" panose="02020603050405020304" pitchFamily="18" charset="0"/>
            </a:endParaRP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solidFill>
                <a:prstClr val="black"/>
              </a:solidFill>
              <a:latin typeface="Times New Roman" pitchFamily="18" charset="0"/>
              <a:cs typeface="Times New Roman" pitchFamily="18" charset="0"/>
            </a:endParaRPr>
          </a:p>
        </p:txBody>
      </p:sp>
      <p:sp>
        <p:nvSpPr>
          <p:cNvPr id="12" name="Title 5"/>
          <p:cNvSpPr txBox="1">
            <a:spLocks/>
          </p:cNvSpPr>
          <p:nvPr/>
        </p:nvSpPr>
        <p:spPr>
          <a:xfrm>
            <a:off x="107504" y="1143000"/>
            <a:ext cx="8856984" cy="2646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smtClean="0">
                <a:latin typeface="Times New Roman" pitchFamily="18" charset="0"/>
                <a:cs typeface="Times New Roman" pitchFamily="18" charset="0"/>
              </a:rPr>
              <a:t>АНХААРАЛ ХАНДУУЛСАНД БАЯРЛАЛАА</a:t>
            </a:r>
            <a:endParaRPr lang="en-US" dirty="0">
              <a:latin typeface="Times New Roman" pitchFamily="18" charset="0"/>
              <a:cs typeface="Times New Roman" pitchFamily="18" charset="0"/>
            </a:endParaRPr>
          </a:p>
        </p:txBody>
      </p:sp>
      <p:pic>
        <p:nvPicPr>
          <p:cNvPr id="13" name="Picture 12" descr="C:\Users\User\Documents\f2ca773fb0fd527c4a8ae444e206a6c1.jpg"/>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137437"/>
            <a:ext cx="4912711" cy="308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7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04" y="3150498"/>
            <a:ext cx="8856985" cy="3590869"/>
          </a:xfrm>
        </p:spPr>
        <p:txBody>
          <a:bodyPr>
            <a:noAutofit/>
          </a:bodyPr>
          <a:lstStyle/>
          <a:p>
            <a:pPr algn="just"/>
            <a:endParaRPr lang="mn-MN" sz="2000" dirty="0" smtClean="0">
              <a:solidFill>
                <a:schemeClr val="tx1"/>
              </a:solidFill>
              <a:latin typeface="Arial" panose="020B0604020202020204" pitchFamily="34" charset="0"/>
              <a:ea typeface="Times New Roman" panose="02020603050405020304" pitchFamily="18" charset="0"/>
            </a:endParaRPr>
          </a:p>
          <a:p>
            <a:pPr algn="just"/>
            <a:r>
              <a:rPr lang="mn-MN" sz="2000" dirty="0" smtClean="0">
                <a:solidFill>
                  <a:schemeClr val="tx1"/>
                </a:solidFill>
                <a:latin typeface="Arial" panose="020B0604020202020204" pitchFamily="34" charset="0"/>
                <a:ea typeface="Times New Roman" panose="02020603050405020304" pitchFamily="18" charset="0"/>
              </a:rPr>
              <a:t>Сумын засаг даргын </a:t>
            </a:r>
            <a:r>
              <a:rPr lang="en-US" sz="2000" dirty="0" smtClean="0">
                <a:solidFill>
                  <a:schemeClr val="tx1"/>
                </a:solidFill>
                <a:latin typeface="Arial" panose="020B0604020202020204" pitchFamily="34" charset="0"/>
                <a:ea typeface="Times New Roman" panose="02020603050405020304" pitchFamily="18" charset="0"/>
              </a:rPr>
              <a:t>2019</a:t>
            </a:r>
            <a:r>
              <a:rPr lang="mn-MN" sz="2000" dirty="0" smtClean="0">
                <a:solidFill>
                  <a:schemeClr val="tx1"/>
                </a:solidFill>
                <a:latin typeface="Arial" panose="020B0604020202020204" pitchFamily="34" charset="0"/>
                <a:ea typeface="Times New Roman" panose="02020603050405020304" pitchFamily="18" charset="0"/>
              </a:rPr>
              <a:t> </a:t>
            </a:r>
            <a:r>
              <a:rPr lang="mn-MN" sz="2000" dirty="0">
                <a:solidFill>
                  <a:schemeClr val="tx1"/>
                </a:solidFill>
                <a:latin typeface="Arial" panose="020B0604020202020204" pitchFamily="34" charset="0"/>
                <a:ea typeface="Times New Roman" panose="02020603050405020304" pitchFamily="18" charset="0"/>
              </a:rPr>
              <a:t>оны </a:t>
            </a:r>
            <a:r>
              <a:rPr lang="mn-MN" sz="2000" dirty="0" smtClean="0">
                <a:solidFill>
                  <a:schemeClr val="tx1"/>
                </a:solidFill>
                <a:latin typeface="Arial" panose="020B0604020202020204" pitchFamily="34" charset="0"/>
                <a:ea typeface="Times New Roman" panose="02020603050405020304" pitchFamily="18" charset="0"/>
              </a:rPr>
              <a:t>8 </a:t>
            </a:r>
            <a:r>
              <a:rPr lang="mn-MN" sz="2000" dirty="0">
                <a:solidFill>
                  <a:schemeClr val="tx1"/>
                </a:solidFill>
                <a:latin typeface="Arial" panose="020B0604020202020204" pitchFamily="34" charset="0"/>
                <a:ea typeface="Times New Roman" panose="02020603050405020304" pitchFamily="18" charset="0"/>
              </a:rPr>
              <a:t>дугаар сарын </a:t>
            </a:r>
            <a:r>
              <a:rPr lang="mn-MN" sz="2000" dirty="0" smtClean="0">
                <a:solidFill>
                  <a:schemeClr val="tx1"/>
                </a:solidFill>
                <a:latin typeface="Arial" panose="020B0604020202020204" pitchFamily="34" charset="0"/>
                <a:ea typeface="Times New Roman" panose="02020603050405020304" pitchFamily="18" charset="0"/>
              </a:rPr>
              <a:t>26-ны өдрийн А/53 </a:t>
            </a:r>
            <a:r>
              <a:rPr lang="mn-MN" sz="2000" dirty="0">
                <a:solidFill>
                  <a:schemeClr val="tx1"/>
                </a:solidFill>
                <a:latin typeface="Arial" panose="020B0604020202020204" pitchFamily="34" charset="0"/>
                <a:ea typeface="Times New Roman" panose="02020603050405020304" pitchFamily="18" charset="0"/>
              </a:rPr>
              <a:t>тоот </a:t>
            </a:r>
            <a:r>
              <a:rPr lang="mn-MN" sz="2000" dirty="0" smtClean="0">
                <a:solidFill>
                  <a:schemeClr val="tx1"/>
                </a:solidFill>
                <a:latin typeface="Arial" panose="020B0604020202020204" pitchFamily="34" charset="0"/>
                <a:ea typeface="Times New Roman" panose="02020603050405020304" pitchFamily="18" charset="0"/>
              </a:rPr>
              <a:t>захирамжаар </a:t>
            </a:r>
            <a:r>
              <a:rPr lang="mn-MN" sz="2000" dirty="0">
                <a:solidFill>
                  <a:schemeClr val="tx1"/>
                </a:solidFill>
                <a:latin typeface="Arial" panose="020B0604020202020204" pitchFamily="34" charset="0"/>
                <a:ea typeface="Times New Roman" panose="02020603050405020304" pitchFamily="18" charset="0"/>
              </a:rPr>
              <a:t>сумын өвөлжилтийн бэлтгэл ажлыг хангах комисс </a:t>
            </a:r>
            <a:r>
              <a:rPr lang="mn-MN" sz="2000" dirty="0" smtClean="0">
                <a:solidFill>
                  <a:schemeClr val="tx1"/>
                </a:solidFill>
                <a:latin typeface="Arial" panose="020B0604020202020204" pitchFamily="34" charset="0"/>
                <a:ea typeface="Times New Roman" panose="02020603050405020304" pitchFamily="18" charset="0"/>
              </a:rPr>
              <a:t>томилогдсны дагуу тус комисс нь  </a:t>
            </a:r>
            <a:r>
              <a:rPr lang="mn-MN" sz="2000" dirty="0">
                <a:solidFill>
                  <a:schemeClr val="tx1"/>
                </a:solidFill>
                <a:latin typeface="Arial" panose="020B0604020202020204" pitchFamily="34" charset="0"/>
                <a:ea typeface="Times New Roman" panose="02020603050405020304" pitchFamily="18" charset="0"/>
              </a:rPr>
              <a:t>төв суурин газрын </a:t>
            </a:r>
            <a:r>
              <a:rPr lang="mn-MN" sz="2000" dirty="0" smtClean="0">
                <a:solidFill>
                  <a:schemeClr val="tx1"/>
                </a:solidFill>
                <a:latin typeface="Arial" panose="020B0604020202020204" pitchFamily="34" charset="0"/>
                <a:ea typeface="Times New Roman" panose="02020603050405020304" pitchFamily="18" charset="0"/>
              </a:rPr>
              <a:t>болон хөдөөгийн малчдын өвөлжилтийн </a:t>
            </a:r>
            <a:r>
              <a:rPr lang="mn-MN" sz="2000" dirty="0">
                <a:solidFill>
                  <a:schemeClr val="tx1"/>
                </a:solidFill>
                <a:latin typeface="Arial" panose="020B0604020202020204" pitchFamily="34" charset="0"/>
                <a:ea typeface="Times New Roman" panose="02020603050405020304" pitchFamily="18" charset="0"/>
              </a:rPr>
              <a:t>бэлтгэл ажлын явцтай </a:t>
            </a:r>
            <a:r>
              <a:rPr lang="mn-MN" sz="2000" dirty="0" smtClean="0">
                <a:solidFill>
                  <a:schemeClr val="tx1"/>
                </a:solidFill>
                <a:latin typeface="Arial" panose="020B0604020202020204" pitchFamily="34" charset="0"/>
                <a:ea typeface="Times New Roman" panose="02020603050405020304" pitchFamily="18" charset="0"/>
              </a:rPr>
              <a:t> </a:t>
            </a:r>
            <a:r>
              <a:rPr lang="mn-MN" sz="2000" dirty="0">
                <a:solidFill>
                  <a:schemeClr val="tx1"/>
                </a:solidFill>
                <a:latin typeface="Arial" panose="020B0604020202020204" pitchFamily="34" charset="0"/>
                <a:ea typeface="Times New Roman" panose="02020603050405020304" pitchFamily="18" charset="0"/>
              </a:rPr>
              <a:t>биечлэн танилцаж үүрэг даалгавар өгч </a:t>
            </a:r>
            <a:r>
              <a:rPr lang="mn-MN" sz="2000" dirty="0" smtClean="0">
                <a:solidFill>
                  <a:schemeClr val="tx1"/>
                </a:solidFill>
                <a:latin typeface="Arial" panose="020B0604020202020204" pitchFamily="34" charset="0"/>
                <a:ea typeface="Times New Roman" panose="02020603050405020304" pitchFamily="18" charset="0"/>
              </a:rPr>
              <a:t>ажиллаж байна. </a:t>
            </a:r>
            <a:r>
              <a:rPr lang="mn-MN" sz="2000" dirty="0" smtClean="0">
                <a:solidFill>
                  <a:schemeClr val="tx1"/>
                </a:solidFill>
                <a:latin typeface="Arial" panose="020B0604020202020204" pitchFamily="34" charset="0"/>
                <a:cs typeface="Arial" panose="020B0604020202020204" pitchFamily="34" charset="0"/>
              </a:rPr>
              <a:t>Одоогийн байдлаар сумын аюулгүйн </a:t>
            </a:r>
            <a:r>
              <a:rPr lang="mn-MN" sz="2000" dirty="0">
                <a:solidFill>
                  <a:schemeClr val="tx1"/>
                </a:solidFill>
                <a:latin typeface="Arial" panose="020B0604020202020204" pitchFamily="34" charset="0"/>
                <a:cs typeface="Arial" panose="020B0604020202020204" pitchFamily="34" charset="0"/>
              </a:rPr>
              <a:t>нөөцөд өнгөрсөн жилийн  20 тн өвс,   </a:t>
            </a:r>
            <a:r>
              <a:rPr lang="en-US" sz="2000" dirty="0" smtClean="0">
                <a:solidFill>
                  <a:schemeClr val="tx1"/>
                </a:solidFill>
                <a:latin typeface="Arial" panose="020B0604020202020204" pitchFamily="34" charset="0"/>
                <a:cs typeface="Arial" panose="020B0604020202020204" pitchFamily="34" charset="0"/>
              </a:rPr>
              <a:t>3</a:t>
            </a:r>
            <a:r>
              <a:rPr lang="mn-MN" sz="2000" dirty="0" smtClean="0">
                <a:solidFill>
                  <a:schemeClr val="tx1"/>
                </a:solidFill>
                <a:latin typeface="Arial" panose="020B0604020202020204" pitchFamily="34" charset="0"/>
                <a:cs typeface="Arial" panose="020B0604020202020204" pitchFamily="34" charset="0"/>
              </a:rPr>
              <a:t>.4 </a:t>
            </a:r>
            <a:r>
              <a:rPr lang="mn-MN" sz="2000" dirty="0">
                <a:solidFill>
                  <a:schemeClr val="tx1"/>
                </a:solidFill>
                <a:latin typeface="Arial" panose="020B0604020202020204" pitchFamily="34" charset="0"/>
                <a:cs typeface="Arial" panose="020B0604020202020204" pitchFamily="34" charset="0"/>
              </a:rPr>
              <a:t>тн тэжээлийн үлдэгдэлтэй </a:t>
            </a:r>
            <a:r>
              <a:rPr lang="mn-MN" sz="2000" dirty="0" smtClean="0">
                <a:solidFill>
                  <a:schemeClr val="tx1"/>
                </a:solidFill>
                <a:latin typeface="Arial" panose="020B0604020202020204" pitchFamily="34" charset="0"/>
                <a:cs typeface="Arial" panose="020B0604020202020204" pitchFamily="34" charset="0"/>
              </a:rPr>
              <a:t>байгаа нь бэлтгэсэн байх шаардлагатай өвсний 31,2 хувь, тэжээлийн 13,6 хувийг хангасан байна.</a:t>
            </a:r>
            <a:endParaRPr lang="mn-MN" sz="2000" dirty="0" smtClean="0">
              <a:solidFill>
                <a:schemeClr val="tx1"/>
              </a:solidFill>
              <a:latin typeface="Arial" panose="020B0604020202020204" pitchFamily="34" charset="0"/>
              <a:ea typeface="Times New Roman" panose="02020603050405020304" pitchFamily="18" charset="0"/>
            </a:endParaRPr>
          </a:p>
          <a:p>
            <a:pPr algn="just"/>
            <a:endParaRPr lang="mn-MN" sz="2400" dirty="0" smtClean="0">
              <a:solidFill>
                <a:schemeClr val="tx1"/>
              </a:solidFill>
              <a:latin typeface="Arial" panose="020B0604020202020204" pitchFamily="34" charset="0"/>
              <a:ea typeface="Calibri" panose="020F0502020204030204" pitchFamily="34" charset="0"/>
            </a:endParaRP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12" name="Picture 11" descr="C:\Users\User\Pictures\69711642_1238740622973240_4813441093544706048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411174"/>
            <a:ext cx="2590800" cy="2017826"/>
          </a:xfrm>
          <a:prstGeom prst="rect">
            <a:avLst/>
          </a:prstGeom>
          <a:noFill/>
          <a:ln>
            <a:noFill/>
          </a:ln>
        </p:spPr>
      </p:pic>
      <p:pic>
        <p:nvPicPr>
          <p:cNvPr id="8" name="Picture 3" descr="C:\Users\Bayantal\Desktop\жагаа ажлын зураг\20190910_151655.jpg"/>
          <p:cNvPicPr>
            <a:picLocks noChangeAspect="1" noChangeArrowheads="1"/>
          </p:cNvPicPr>
          <p:nvPr/>
        </p:nvPicPr>
        <p:blipFill>
          <a:blip r:embed="rId5" cstate="print"/>
          <a:srcRect/>
          <a:stretch>
            <a:fillRect/>
          </a:stretch>
        </p:blipFill>
        <p:spPr bwMode="auto">
          <a:xfrm>
            <a:off x="295699" y="1411174"/>
            <a:ext cx="2523701" cy="2017826"/>
          </a:xfrm>
          <a:prstGeom prst="rect">
            <a:avLst/>
          </a:prstGeom>
          <a:ln>
            <a:noFill/>
          </a:ln>
          <a:effectLst>
            <a:outerShdw blurRad="292100" dist="139700" dir="2700000" algn="tl" rotWithShape="0">
              <a:srgbClr val="333333">
                <a:alpha val="65000"/>
              </a:srgbClr>
            </a:outerShdw>
          </a:effectLst>
        </p:spPr>
      </p:pic>
      <p:pic>
        <p:nvPicPr>
          <p:cNvPr id="10" name="Picture 2" descr="https://scontent.fuln6-1.fna.fbcdn.net/v/t1.15752-9/71964439_2494318997475345_2773429849551798272_n.jpg?_nc_cat=110&amp;_nc_oc=AQmE9AOKNSZ0KJEffusqDm2H6pLsmrjXTkGaP4-6mSzaSZ-TjgfK7Gwxh5N22FapM4A&amp;_nc_ht=scontent.fuln6-1.fna&amp;oh=4744c5da69a267ed246b1b5f3e6f0390&amp;oe=5E2D35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411174"/>
            <a:ext cx="2686081" cy="20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52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924944"/>
            <a:ext cx="8856984" cy="3933056"/>
          </a:xfrm>
        </p:spPr>
        <p:txBody>
          <a:bodyPr>
            <a:normAutofit/>
          </a:bodyPr>
          <a:lstStyle/>
          <a:p>
            <a:pPr algn="just"/>
            <a:r>
              <a:rPr lang="mn-MN" sz="2000" dirty="0" smtClean="0">
                <a:solidFill>
                  <a:schemeClr val="tx1"/>
                </a:solidFill>
              </a:rPr>
              <a:t> </a:t>
            </a: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2996952"/>
            <a:ext cx="8964488" cy="3293209"/>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8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itchFamily="2" charset="2"/>
              <a:buChar char="Ø"/>
            </a:pPr>
            <a:endParaRPr lang="mn-MN" sz="28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itchFamily="2" charset="2"/>
              <a:buChar char="Ø"/>
            </a:pPr>
            <a:r>
              <a:rPr lang="mn-MN" sz="2000" dirty="0"/>
              <a:t>Аймгийн Засаг даргын 2019 оны 10 дугаар сарын 03-ны өдрийн А/330 дугаар “Гамшгаас хамгаалах өндөржүүлсэн бэлэн байдлын зэрэгт шилжүүлэх тухай” захирамжийг үндэслэн сумын Засаг даргын 2019 оны 10 дугаар сарын 05-ны өдрийн А/65 дугаар “Өндөржүүлсэн бэлэн байдлын зэрэгт шилжүүлэх тухай” захирамж гарган сумын онцгой комисс 13, ерөнхий зориулалтын мэргэжлийн ангийн бие бүрэлдэхүүн 44, нийт 57 албан хаагчдад </a:t>
            </a:r>
            <a:r>
              <a:rPr lang="mn-MN" sz="2000" dirty="0" smtClean="0"/>
              <a:t>танилцуулсан.</a:t>
            </a:r>
            <a:endParaRPr lang="en-US" sz="2800"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33401" y="1524000"/>
            <a:ext cx="3948844" cy="2438400"/>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876800" y="1524000"/>
            <a:ext cx="3962400" cy="2438400"/>
          </a:xfrm>
          <a:prstGeom prst="rect">
            <a:avLst/>
          </a:prstGeom>
        </p:spPr>
      </p:pic>
    </p:spTree>
    <p:extLst>
      <p:ext uri="{BB962C8B-B14F-4D97-AF65-F5344CB8AC3E}">
        <p14:creationId xmlns:p14="http://schemas.microsoft.com/office/powerpoint/2010/main" val="139289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179512" y="3284982"/>
            <a:ext cx="8712968" cy="110799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p:txBody>
      </p:sp>
      <p:sp>
        <p:nvSpPr>
          <p:cNvPr id="2" name="Rectangle 1"/>
          <p:cNvSpPr/>
          <p:nvPr/>
        </p:nvSpPr>
        <p:spPr>
          <a:xfrm>
            <a:off x="179512" y="2028617"/>
            <a:ext cx="8712968" cy="110799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mn-MN" sz="2200" kern="0" dirty="0">
              <a:solidFill>
                <a:srgbClr val="002060"/>
              </a:solidFill>
              <a:latin typeface="Arial" panose="020B0604020202020204" pitchFamily="34" charset="0"/>
              <a:ea typeface="+mj-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mn-MN" sz="2200" b="0" i="0" u="none" strike="noStrike" kern="0" cap="none" spc="0" normalizeH="0" baseline="0" noProof="0" dirty="0" smtClean="0">
              <a:ln>
                <a:noFill/>
              </a:ln>
              <a:solidFill>
                <a:srgbClr val="002060"/>
              </a:solidFill>
              <a:effectLst/>
              <a:uLnTx/>
              <a:uFillTx/>
              <a:latin typeface="Arial" panose="020B0604020202020204" pitchFamily="34" charset="0"/>
              <a:ea typeface="+mj-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mn-MN" sz="2200" kern="0" dirty="0">
              <a:solidFill>
                <a:srgbClr val="002060"/>
              </a:solidFill>
              <a:latin typeface="Arial" panose="020B0604020202020204" pitchFamily="34" charset="0"/>
              <a:ea typeface="+mj-ea"/>
              <a:cs typeface="Arial" panose="020B0604020202020204" pitchFamily="34" charset="0"/>
            </a:endParaRPr>
          </a:p>
        </p:txBody>
      </p:sp>
      <p:sp>
        <p:nvSpPr>
          <p:cNvPr id="6" name="Rectangle 5"/>
          <p:cNvSpPr/>
          <p:nvPr/>
        </p:nvSpPr>
        <p:spPr>
          <a:xfrm>
            <a:off x="179513" y="3157036"/>
            <a:ext cx="8888288" cy="3170099"/>
          </a:xfrm>
          <a:prstGeom prst="rect">
            <a:avLst/>
          </a:prstGeom>
        </p:spPr>
        <p:txBody>
          <a:bodyPr wrap="square">
            <a:spAutoFit/>
          </a:bodyPr>
          <a:lstStyle/>
          <a:p>
            <a:pPr marL="342900" lvl="0" indent="-342900" algn="just">
              <a:buFont typeface="Wingdings" pitchFamily="2" charset="2"/>
              <a:buChar char="Ø"/>
            </a:pPr>
            <a:endParaRPr lang="mn-MN" sz="2400" dirty="0" smtClean="0">
              <a:latin typeface="Arial" panose="020B0604020202020204" pitchFamily="34" charset="0"/>
              <a:cs typeface="Arial" panose="020B0604020202020204" pitchFamily="34" charset="0"/>
            </a:endParaRPr>
          </a:p>
          <a:p>
            <a:pPr algn="just"/>
            <a:r>
              <a:rPr lang="mn-MN" b="1" dirty="0">
                <a:solidFill>
                  <a:srgbClr val="4472C4">
                    <a:lumMod val="50000"/>
                  </a:srgbClr>
                </a:solidFill>
                <a:latin typeface="Arial" panose="020B0604020202020204" pitchFamily="34" charset="0"/>
                <a:ea typeface="+mj-ea"/>
                <a:cs typeface="Arial" panose="020B0604020202020204" pitchFamily="34" charset="0"/>
              </a:rPr>
              <a:t> </a:t>
            </a:r>
            <a:endParaRPr lang="mn-MN" b="1" dirty="0" smtClean="0">
              <a:solidFill>
                <a:srgbClr val="4472C4">
                  <a:lumMod val="50000"/>
                </a:srgbClr>
              </a:solidFill>
              <a:latin typeface="Arial" panose="020B0604020202020204" pitchFamily="34" charset="0"/>
              <a:ea typeface="+mj-ea"/>
              <a:cs typeface="Arial" panose="020B0604020202020204" pitchFamily="34" charset="0"/>
            </a:endParaRPr>
          </a:p>
          <a:p>
            <a:pPr algn="just"/>
            <a:r>
              <a:rPr lang="mn-MN" sz="2800" dirty="0" smtClean="0"/>
              <a:t>2019 </a:t>
            </a:r>
            <a:r>
              <a:rPr lang="mn-MN" sz="2800" dirty="0"/>
              <a:t>оны 10 дугаар 04-ний өдрөөс эхлэн сумын гамшгаас хамгаалах </a:t>
            </a:r>
            <a:r>
              <a:rPr lang="mn-MN" sz="2800" dirty="0" smtClean="0"/>
              <a:t>төв штабын байрыг төхөөрөмжлөхөд шаардлагатай зүйлсээр тохижуулж, 24 цагийн горимд шилжүүлэн жижүүрийг хуваарийн дагуу томилон ажиллуулсан.</a:t>
            </a:r>
            <a:endParaRPr lang="en-US" sz="2800" dirty="0" smtClean="0"/>
          </a:p>
          <a:p>
            <a:pPr lvl="0" algn="just"/>
            <a:endParaRPr lang="en-US" dirty="0">
              <a:latin typeface="Times New Roman" pitchFamily="18" charset="0"/>
              <a:cs typeface="Times New Roman" pitchFamily="18"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299575" y="1382354"/>
            <a:ext cx="2748425" cy="2349486"/>
          </a:xfrm>
          <a:prstGeom prst="rect">
            <a:avLst/>
          </a:prstGeom>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3124201" y="1382353"/>
            <a:ext cx="2819400" cy="2349487"/>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6025455" y="1382353"/>
            <a:ext cx="2867025" cy="2349487"/>
          </a:xfrm>
          <a:prstGeom prst="rect">
            <a:avLst/>
          </a:prstGeom>
        </p:spPr>
      </p:pic>
    </p:spTree>
    <p:extLst>
      <p:ext uri="{BB962C8B-B14F-4D97-AF65-F5344CB8AC3E}">
        <p14:creationId xmlns:p14="http://schemas.microsoft.com/office/powerpoint/2010/main" val="11484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67631" y="3175120"/>
            <a:ext cx="8768865" cy="1138773"/>
          </a:xfrm>
          <a:prstGeom prst="rect">
            <a:avLst/>
          </a:prstGeom>
        </p:spPr>
        <p:txBody>
          <a:bodyPr wrap="square">
            <a:spAutoFit/>
          </a:bodyPr>
          <a:lstStyle/>
          <a:p>
            <a:pPr algn="just"/>
            <a:r>
              <a:rPr lang="mn-MN" sz="2000" dirty="0" smtClean="0"/>
              <a:t> </a:t>
            </a:r>
          </a:p>
          <a:p>
            <a:pPr algn="just"/>
            <a:endParaRPr lang="mn-MN" sz="2400" dirty="0" smtClean="0">
              <a:latin typeface="Times New Roman" pitchFamily="18" charset="0"/>
              <a:ea typeface="+mj-ea"/>
              <a:cs typeface="Times New Roman" pitchFamily="18" charset="0"/>
            </a:endParaRPr>
          </a:p>
          <a:p>
            <a:pPr algn="just"/>
            <a:endParaRPr lang="mn-MN" sz="2400" dirty="0">
              <a:latin typeface="Times New Roman" pitchFamily="18" charset="0"/>
              <a:ea typeface="+mj-ea"/>
              <a:cs typeface="Times New Roman" pitchFamily="18" charset="0"/>
            </a:endParaRPr>
          </a:p>
        </p:txBody>
      </p:sp>
      <p:sp>
        <p:nvSpPr>
          <p:cNvPr id="2" name="Rectangle 1"/>
          <p:cNvSpPr/>
          <p:nvPr/>
        </p:nvSpPr>
        <p:spPr>
          <a:xfrm>
            <a:off x="107504" y="3175120"/>
            <a:ext cx="8928991" cy="3293209"/>
          </a:xfrm>
          <a:prstGeom prst="rect">
            <a:avLst/>
          </a:prstGeom>
        </p:spPr>
        <p:txBody>
          <a:bodyPr wrap="square">
            <a:spAutoFit/>
          </a:bodyPr>
          <a:lstStyle/>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000" dirty="0" smtClean="0"/>
          </a:p>
          <a:p>
            <a:pPr marL="342900" indent="-342900" algn="just">
              <a:buFont typeface="Wingdings" pitchFamily="2" charset="2"/>
              <a:buChar char="Ø"/>
            </a:pPr>
            <a:endParaRPr lang="mn-MN" sz="2000" dirty="0" smtClean="0"/>
          </a:p>
          <a:p>
            <a:pPr marL="342900" indent="-342900" algn="just">
              <a:buFont typeface="Wingdings" pitchFamily="2" charset="2"/>
              <a:buChar char="Ø"/>
            </a:pPr>
            <a:r>
              <a:rPr lang="mn-MN" sz="2400" dirty="0" smtClean="0"/>
              <a:t>Зарлан </a:t>
            </a:r>
            <a:r>
              <a:rPr lang="mn-MN" sz="2400" dirty="0"/>
              <a:t>мэдээлэх дуут дохиогоор өдөр бүр өглөө 06.00 цагт, өдөр 16:00 цагт ерөнхий зориулалтын мэргэжлийн ангийн бие бүрэлдэхүүнийг цуглуулан жагсаалын </a:t>
            </a:r>
            <a:r>
              <a:rPr lang="mn-MN" sz="2400" dirty="0" smtClean="0"/>
              <a:t>бэлтгэлийг тогтмол хийлгэж хээрийн </a:t>
            </a:r>
            <a:r>
              <a:rPr lang="mn-MN" sz="2400" dirty="0"/>
              <a:t>үүргэвчинд байгаа гар доорх материалаа хэрхэн ашиглах талаар сумын онцгой комиссын нарийн бичгийн дарга В.Гантуяа сургалт зохион </a:t>
            </a:r>
            <a:r>
              <a:rPr lang="mn-MN" sz="2400" dirty="0" smtClean="0"/>
              <a:t>байгуулсан.</a:t>
            </a:r>
            <a:endParaRPr lang="mn-MN" sz="2400" dirty="0" smtClean="0">
              <a:latin typeface="Times New Roman" pitchFamily="18" charset="0"/>
              <a:cs typeface="Times New Roman" pitchFamily="18" charset="0"/>
            </a:endParaRPr>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3192772" y="1483023"/>
            <a:ext cx="2792655" cy="2479649"/>
          </a:xfrm>
          <a:prstGeom prst="rect">
            <a:avLst/>
          </a:prstGeom>
        </p:spPr>
      </p:pic>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142140" y="1476095"/>
            <a:ext cx="2990850" cy="2486577"/>
          </a:xfrm>
          <a:prstGeom prst="rect">
            <a:avLst/>
          </a:prstGeom>
        </p:spPr>
      </p:pic>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6034980" y="1458048"/>
            <a:ext cx="2857500" cy="2504624"/>
          </a:xfrm>
          <a:prstGeom prst="rect">
            <a:avLst/>
          </a:prstGeom>
        </p:spPr>
      </p:pic>
    </p:spTree>
    <p:extLst>
      <p:ext uri="{BB962C8B-B14F-4D97-AF65-F5344CB8AC3E}">
        <p14:creationId xmlns:p14="http://schemas.microsoft.com/office/powerpoint/2010/main" val="28560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67631" y="3175120"/>
            <a:ext cx="8768865" cy="4493538"/>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algn="just"/>
            <a:r>
              <a:rPr lang="mn-MN" sz="1600" b="1" dirty="0" smtClean="0">
                <a:latin typeface="Times New Roman" pitchFamily="18" charset="0"/>
                <a:cs typeface="Times New Roman" pitchFamily="18" charset="0"/>
              </a:rPr>
              <a:t> </a:t>
            </a:r>
            <a:r>
              <a:rPr lang="mn-MN" b="1" dirty="0" smtClean="0">
                <a:latin typeface="Times New Roman" pitchFamily="18" charset="0"/>
                <a:cs typeface="Times New Roman" pitchFamily="18" charset="0"/>
              </a:rPr>
              <a:t>“</a:t>
            </a:r>
            <a:r>
              <a:rPr lang="mn-MN" b="1" dirty="0" smtClean="0"/>
              <a:t>Говьсүмбэр </a:t>
            </a:r>
            <a:r>
              <a:rPr lang="mn-MN" b="1" dirty="0"/>
              <a:t>аймгийн Баянтал сум”</a:t>
            </a:r>
            <a:r>
              <a:rPr lang="mn-MN" dirty="0"/>
              <a:t> цахим хаягаар иргэдэд өндөржүүлсэн бэлэн байдлын зэрэгт шилжсэнтэй холбоотой хийгдэж буй ажлуудыг цаг тухайд нь </a:t>
            </a:r>
            <a:r>
              <a:rPr lang="mn-MN" dirty="0" smtClean="0"/>
              <a:t>мэдээлж ажиллаа. </a:t>
            </a:r>
          </a:p>
          <a:p>
            <a:pPr algn="just"/>
            <a:r>
              <a:rPr lang="mn-MN" dirty="0" smtClean="0"/>
              <a:t>      Сумын </a:t>
            </a:r>
            <a:r>
              <a:rPr lang="mn-MN" dirty="0"/>
              <a:t>Онцгой комиссын гишүүд 2019 оны 10 дугаар сарын 09-ны өдрөөс </a:t>
            </a:r>
            <a:r>
              <a:rPr lang="mn-MN" dirty="0" smtClean="0"/>
              <a:t>эхлэн  </a:t>
            </a:r>
            <a:r>
              <a:rPr lang="mn-MN" dirty="0"/>
              <a:t>штабын байранд 24 цагийн </a:t>
            </a:r>
            <a:r>
              <a:rPr lang="mn-MN" dirty="0" smtClean="0"/>
              <a:t>горимоор, аймгийн </a:t>
            </a:r>
            <a:r>
              <a:rPr lang="mn-MN" dirty="0"/>
              <a:t>төв штабын нэгдсэн сургалтанд хамрагдсан удирдлагын багтай байнгын холбогдож үүрэг чиглэлийг тухай бүр авч багаар ажилласан.</a:t>
            </a:r>
            <a:endParaRPr lang="en-US" dirty="0"/>
          </a:p>
          <a:p>
            <a:pPr algn="just"/>
            <a:r>
              <a:rPr lang="mn-MN" dirty="0"/>
              <a:t>Өндөржүүлсэн бэлэн байдлын зэрэгт шилжсэн өдрүүдэд сумын хэмжээнд гарсан зөрчил, олон нийтийн арга хэмжээ байхгүй </a:t>
            </a:r>
            <a:r>
              <a:rPr lang="mn-MN" dirty="0" smtClean="0"/>
              <a:t>байв.</a:t>
            </a:r>
            <a:endParaRPr lang="en-US" dirty="0"/>
          </a:p>
          <a:p>
            <a:pPr algn="just"/>
            <a:endParaRPr lang="mn-MN" sz="2800" dirty="0">
              <a:latin typeface="Arial" panose="020B0604020202020204" pitchFamily="34" charset="0"/>
              <a:cs typeface="Arial" panose="020B0604020202020204" pitchFamily="34" charset="0"/>
            </a:endParaRPr>
          </a:p>
          <a:p>
            <a:pPr algn="just"/>
            <a:endParaRPr lang="mn-MN" sz="2400" dirty="0" smtClean="0">
              <a:latin typeface="Times New Roman" pitchFamily="18" charset="0"/>
              <a:cs typeface="Times New Roman" pitchFamily="18" charset="0"/>
            </a:endParaRPr>
          </a:p>
          <a:p>
            <a:r>
              <a:rPr lang="mn-MN" sz="2400" dirty="0" smtClean="0"/>
              <a:t>  </a:t>
            </a:r>
            <a:endParaRPr lang="mn-MN" sz="2400" dirty="0"/>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267631" y="1613566"/>
            <a:ext cx="2667000" cy="2335252"/>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6256784" y="1529982"/>
            <a:ext cx="2649551" cy="2401114"/>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176154" y="1536909"/>
            <a:ext cx="2819400" cy="2401115"/>
          </a:xfrm>
          <a:prstGeom prst="rect">
            <a:avLst/>
          </a:prstGeom>
        </p:spPr>
      </p:pic>
    </p:spTree>
    <p:extLst>
      <p:ext uri="{BB962C8B-B14F-4D97-AF65-F5344CB8AC3E}">
        <p14:creationId xmlns:p14="http://schemas.microsoft.com/office/powerpoint/2010/main" val="187335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96471" y="214290"/>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latin typeface="Times New Roman" pitchFamily="18" charset="0"/>
                <a:cs typeface="Times New Roman" pitchFamily="18" charset="0"/>
              </a:rPr>
              <a:t>Удирдлага зохион </a:t>
            </a:r>
            <a:r>
              <a:rPr lang="mn-MN" sz="3200" dirty="0">
                <a:latin typeface="Times New Roman" pitchFamily="18" charset="0"/>
                <a:cs typeface="Times New Roman" pitchFamily="18" charset="0"/>
              </a:rPr>
              <a:t>байгуулалтын </a:t>
            </a:r>
            <a:r>
              <a:rPr lang="mn-MN" sz="3200" dirty="0" smtClean="0">
                <a:latin typeface="Times New Roman" pitchFamily="18" charset="0"/>
                <a:cs typeface="Times New Roman" pitchFamily="18" charset="0"/>
              </a:rPr>
              <a:t>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85720" y="2852936"/>
            <a:ext cx="8750777" cy="3447098"/>
          </a:xfrm>
          <a:prstGeom prst="rect">
            <a:avLst/>
          </a:prstGeom>
        </p:spPr>
        <p:txBody>
          <a:bodyPr wrap="square">
            <a:spAutoFit/>
          </a:bodyPr>
          <a:lstStyle/>
          <a:p>
            <a:pPr lvl="0" algn="just" defTabSz="457200">
              <a:spcBef>
                <a:spcPts val="1000"/>
              </a:spcBef>
              <a:buClr>
                <a:srgbClr val="B31166"/>
              </a:buClr>
              <a:buSzPct val="80000"/>
            </a:pPr>
            <a:endParaRPr lang="en-US" sz="2000" dirty="0" smtClean="0">
              <a:latin typeface="Times New Roman" panose="02020603050405020304" pitchFamily="18" charset="0"/>
              <a:cs typeface="Times New Roman" panose="02020603050405020304" pitchFamily="18" charset="0"/>
            </a:endParaRPr>
          </a:p>
          <a:p>
            <a:pPr algn="just"/>
            <a:endParaRPr lang="mn-MN" dirty="0" smtClean="0"/>
          </a:p>
          <a:p>
            <a:pPr algn="just"/>
            <a:endParaRPr lang="mn-MN" dirty="0" smtClean="0"/>
          </a:p>
          <a:p>
            <a:pPr algn="just"/>
            <a:r>
              <a:rPr lang="mn-MN" dirty="0" smtClean="0"/>
              <a:t>Сумын хэмжээнд Ахмадын баярыг тохиолдуулан ахмадуудын дунд “Хөгжөөнт буухиа”тэмцээнийг зохион байгуулж, албан байгууллага бүр өөрийн харъяаны ахмад настангуудад хүндэтгэл үзүүллээ.</a:t>
            </a:r>
            <a:endParaRPr lang="mn-MN" dirty="0"/>
          </a:p>
          <a:p>
            <a:pPr algn="just"/>
            <a:r>
              <a:rPr lang="mn-MN" dirty="0" smtClean="0"/>
              <a:t>1-р багийн санаачлагаар төрийн байгууллагуудын нэгдсэн тайлант өдөрлөгийг  2019 оны 10 дугаар сарын 1-ний өдөр зохион байгуул</a:t>
            </a:r>
            <a:r>
              <a:rPr lang="mn-MN" dirty="0"/>
              <a:t>ж</a:t>
            </a:r>
            <a:r>
              <a:rPr lang="mn-MN" dirty="0" smtClean="0"/>
              <a:t> энэхүү үйл ажиллагаанд </a:t>
            </a:r>
            <a:r>
              <a:rPr lang="mn-MN" dirty="0">
                <a:cs typeface="Arial" pitchFamily="34" charset="0"/>
              </a:rPr>
              <a:t>118 өрхөөс 121 иргэн </a:t>
            </a:r>
            <a:r>
              <a:rPr lang="mn-MN" dirty="0" smtClean="0">
                <a:cs typeface="Arial" pitchFamily="34" charset="0"/>
              </a:rPr>
              <a:t>оролцож 1-р баг, Соёлын </a:t>
            </a:r>
            <a:r>
              <a:rPr lang="mn-MN" dirty="0">
                <a:cs typeface="Arial" pitchFamily="34" charset="0"/>
              </a:rPr>
              <a:t>төв, Эрүүл мэндийн төв, 4-р цэцэрлэг, ерөнхий боловсролын </a:t>
            </a:r>
            <a:r>
              <a:rPr lang="mn-MN" dirty="0" smtClean="0">
                <a:cs typeface="Arial" pitchFamily="34" charset="0"/>
              </a:rPr>
              <a:t>сургууль зэрэг байгууллагууд 2019 </a:t>
            </a:r>
            <a:r>
              <a:rPr lang="mn-MN" dirty="0">
                <a:cs typeface="Arial" pitchFamily="34" charset="0"/>
              </a:rPr>
              <a:t>онд хийсэн ажлаа  тайлагнасан. </a:t>
            </a:r>
            <a:r>
              <a:rPr lang="mn-MN" dirty="0" smtClean="0">
                <a:cs typeface="Arial" pitchFamily="34" charset="0"/>
              </a:rPr>
              <a:t>Тайлант өдөрлөгийн үеэр “Их оорцог” ХХКомпани  хүрэлцэн </a:t>
            </a:r>
            <a:r>
              <a:rPr lang="mn-MN" dirty="0">
                <a:cs typeface="Arial" pitchFamily="34" charset="0"/>
              </a:rPr>
              <a:t>ирсэн иргэдийг </a:t>
            </a:r>
            <a:r>
              <a:rPr lang="mn-MN" dirty="0" smtClean="0">
                <a:cs typeface="Arial" pitchFamily="34" charset="0"/>
              </a:rPr>
              <a:t>витаминжуулж хамтран ажиллав.</a:t>
            </a:r>
            <a:endParaRPr lang="mn-MN" dirty="0">
              <a:cs typeface="Arial" pitchFamily="34" charset="0"/>
            </a:endParaRPr>
          </a:p>
        </p:txBody>
      </p:sp>
      <p:sp>
        <p:nvSpPr>
          <p:cNvPr id="2" name="Rectangle 1"/>
          <p:cNvSpPr/>
          <p:nvPr/>
        </p:nvSpPr>
        <p:spPr>
          <a:xfrm flipV="1">
            <a:off x="285720" y="3458617"/>
            <a:ext cx="8750775" cy="504056"/>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13" name="Picture 12" descr="C:\Users\Work\Desktop\72084227_590765111461114_609877123009190297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5720" y="1285860"/>
            <a:ext cx="2583543" cy="22703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Work\Desktop\71167708_590149704855988_4331148873595617280_n.jpg"/>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1278933"/>
            <a:ext cx="296625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Work\Desktop\71860886_590743098129982_2664090650894401536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0166" y="1285860"/>
            <a:ext cx="297633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1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00250" y="229530"/>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2" name="Rectangle 1"/>
          <p:cNvSpPr/>
          <p:nvPr/>
        </p:nvSpPr>
        <p:spPr>
          <a:xfrm>
            <a:off x="537062" y="3495989"/>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sp>
        <p:nvSpPr>
          <p:cNvPr id="7" name="Rectangle 6"/>
          <p:cNvSpPr/>
          <p:nvPr/>
        </p:nvSpPr>
        <p:spPr>
          <a:xfrm>
            <a:off x="196612" y="3511988"/>
            <a:ext cx="8784976" cy="3077766"/>
          </a:xfrm>
          <a:prstGeom prst="rect">
            <a:avLst/>
          </a:prstGeom>
        </p:spPr>
        <p:txBody>
          <a:bodyPr wrap="square">
            <a:spAutoFit/>
          </a:bodyPr>
          <a:lstStyle/>
          <a:p>
            <a:endParaRPr lang="mn-MN" dirty="0" smtClean="0">
              <a:solidFill>
                <a:srgbClr val="444950"/>
              </a:solidFill>
              <a:latin typeface="Arial" panose="020B0604020202020204" pitchFamily="34" charset="0"/>
              <a:ea typeface="Calibri" panose="020F0502020204030204" pitchFamily="34" charset="0"/>
            </a:endParaRPr>
          </a:p>
          <a:p>
            <a:pPr algn="just"/>
            <a:r>
              <a:rPr lang="mn-MN" sz="2200" dirty="0" smtClean="0">
                <a:latin typeface="0 Arial " pitchFamily="34" charset="-52"/>
              </a:rPr>
              <a:t>Аймгийн Боловсрол, соёл, урлагийн газраас зохион байгуулсан “Түүх, нийгмийн ухааны багш нарын ур чадварын уралдаан”-д Түүх, нийгмийн ухааны багш Б.Соёлоо оролцож “Үгийн хич” сэдэвт хичээл  зааж “Дэд” байранд шалгарсан байна. Мөн боловсролын байгууллагууд ахмадууд болон хүүхэд багачуудын дунд “Ахмадаасаа суралцъя” сэдэвт  нэг өдрийн үйл ажиллагаа, залуу багш нарын дунд туршлага судлах “Нээлттэй хичээл” –ийн өдөрлөгийг тус тус зохион байгууллаа.</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306" t="16546"/>
          <a:stretch/>
        </p:blipFill>
        <p:spPr>
          <a:xfrm>
            <a:off x="6441283" y="1371600"/>
            <a:ext cx="2540305" cy="23552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21" y="1371600"/>
            <a:ext cx="3067080" cy="23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C:\Users\Dell\Desktop\ss\IMG_8591.JPG"/>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30679" r="-12" b="22355"/>
          <a:stretch/>
        </p:blipFill>
        <p:spPr bwMode="auto">
          <a:xfrm>
            <a:off x="3429000" y="1371600"/>
            <a:ext cx="2895599" cy="23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4998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a:latin typeface="Times New Roman" pitchFamily="18" charset="0"/>
                <a:cs typeface="Times New Roman" pitchFamily="18" charset="0"/>
              </a:rPr>
              <a:t>Боловсрол, Эрүүл мэнд, Соёлын салбарын хүрээнд </a:t>
            </a:r>
            <a:r>
              <a:rPr lang="mn-MN" sz="3200" dirty="0" smtClean="0">
                <a:solidFill>
                  <a:schemeClr val="tx1"/>
                </a:solidFill>
                <a:latin typeface="Times New Roman" pitchFamily="18" charset="0"/>
                <a:cs typeface="Times New Roman" pitchFamily="18" charset="0"/>
              </a:rPr>
              <a:t>:</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85721" y="2996952"/>
            <a:ext cx="8750776" cy="2862322"/>
          </a:xfrm>
          <a:prstGeom prst="rect">
            <a:avLst/>
          </a:prstGeom>
        </p:spPr>
        <p:txBody>
          <a:bodyPr wrap="square">
            <a:spAutoFit/>
          </a:bodyPr>
          <a:lstStyle/>
          <a:p>
            <a:pPr algn="just"/>
            <a:endParaRPr lang="mn-MN" sz="2000" dirty="0" smtClean="0">
              <a:cs typeface="Times New Roman" pitchFamily="18" charset="0"/>
            </a:endParaRPr>
          </a:p>
          <a:p>
            <a:pPr algn="just"/>
            <a:endParaRPr lang="mn-MN" sz="2000" dirty="0">
              <a:cs typeface="Times New Roman" pitchFamily="18" charset="0"/>
            </a:endParaRPr>
          </a:p>
          <a:p>
            <a:pPr algn="just"/>
            <a:endParaRPr lang="mn-MN" sz="2000" dirty="0" smtClean="0">
              <a:cs typeface="Times New Roman" pitchFamily="18" charset="0"/>
            </a:endParaRPr>
          </a:p>
          <a:p>
            <a:pPr algn="just"/>
            <a:endParaRPr lang="mn-MN" sz="2000" dirty="0">
              <a:cs typeface="Times New Roman" pitchFamily="18" charset="0"/>
            </a:endParaRPr>
          </a:p>
          <a:p>
            <a:pPr algn="just"/>
            <a:r>
              <a:rPr lang="mn-MN" sz="2000" dirty="0" smtClean="0"/>
              <a:t>   Монголын багш нарын 53 дахь, багш нарын 25 дахь жилийн ойг угтаж сургуулиас “Сурагч нэг өдөр”. Цэцэрлэгээс “Эцэг, эхчүүдтэй хамтарсан урлагийн тоглолт”, нийт багш нарын дунд  “Багшаа дуулъя” караоке дууны тэмцээн, Соёлын төвөөс үдшийн цэнгүүн, </a:t>
            </a:r>
            <a:r>
              <a:rPr lang="mn-MN" sz="2000" dirty="0"/>
              <a:t>Ахмадын баярт зориулсан </a:t>
            </a:r>
            <a:r>
              <a:rPr lang="mn-MN" sz="2000" dirty="0" smtClean="0"/>
              <a:t> </a:t>
            </a:r>
            <a:r>
              <a:rPr lang="mn-MN" sz="2000" dirty="0"/>
              <a:t>уран </a:t>
            </a:r>
            <a:r>
              <a:rPr lang="mn-MN" sz="2000" dirty="0" smtClean="0"/>
              <a:t>бүтээлчдийн </a:t>
            </a:r>
            <a:r>
              <a:rPr lang="mn-MN" sz="2000" dirty="0"/>
              <a:t>хүндэтгэлийн </a:t>
            </a:r>
            <a:r>
              <a:rPr lang="mn-MN" sz="2000" dirty="0" smtClean="0"/>
              <a:t>тоглолтыг тус тус зохион байгууллаа.                                                 </a:t>
            </a: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14" name="Content Placeholder 3"/>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1511134"/>
            <a:ext cx="2743201" cy="2451540"/>
          </a:xfrm>
          <a:prstGeom prst="rect">
            <a:avLst/>
          </a:prstGeom>
        </p:spPr>
      </p:pic>
      <p:pic>
        <p:nvPicPr>
          <p:cNvPr id="15" name="Picture 14" descr="C:\Users\Dell\Downloads\72482770_710002852851214_51427770898579456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20" y="1510860"/>
            <a:ext cx="2914680" cy="2451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7626" y="1524000"/>
            <a:ext cx="2824854" cy="2441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049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1058</Words>
  <Application>Microsoft Office PowerPoint</Application>
  <PresentationFormat>On-screen Show (4:3)</PresentationFormat>
  <Paragraphs>144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ГОВЬСҮМБЭР АЙМГИЙН БАЯНТАЛ СУМ 2019.10.14</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 Удирдлага зохион байгуулалтын хүрээнд:</vt:lpstr>
      <vt:lpstr> Удирдлага зохион байгуулалтын хүрээнд:</vt:lpstr>
      <vt:lpstr> Боловсрол, Эрүүл мэнд, Соёлын салбарын хүрээнд: </vt:lpstr>
      <vt:lpstr> Боловсрол, Эрүүл мэнд, Соёлын салбарын хүрээнд : </vt:lpstr>
      <vt:lpstr> Хөдөө аж ахуйн бодлогын хүрээнд: </vt:lpstr>
      <vt:lpstr> Хөдөө аж ахуйн бодлогын хүрээнд: </vt:lpstr>
      <vt:lpstr> Хөдөө аж ахуйн бодлогын хүрээнд: </vt:lpstr>
      <vt:lpstr> Байгаль орчны  бодлогын хүрээнд: </vt:lpstr>
      <vt:lpstr> Санхүү,эдийн засгийн  бодлогын хүрээнд: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ГОВЬСҮМБЭР АЙМГИЙН БАЯНТАЛ СУМ 2019.10.14</dc:title>
  <dc:creator>Dotood-ajiltan</dc:creator>
  <cp:lastModifiedBy>Dotood-ajiltan</cp:lastModifiedBy>
  <cp:revision>94</cp:revision>
  <cp:lastPrinted>2019-10-11T07:18:25Z</cp:lastPrinted>
  <dcterms:created xsi:type="dcterms:W3CDTF">2019-10-10T06:00:01Z</dcterms:created>
  <dcterms:modified xsi:type="dcterms:W3CDTF">2019-11-21T07:10:48Z</dcterms:modified>
</cp:coreProperties>
</file>