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57" r:id="rId3"/>
    <p:sldId id="258"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D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48" d="100"/>
          <a:sy n="48" d="100"/>
        </p:scale>
        <p:origin x="36"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048000" y="3124200"/>
            <a:ext cx="82296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10733828" y="1110597"/>
            <a:ext cx="2286000" cy="508000"/>
          </a:xfrm>
        </p:spPr>
        <p:txBody>
          <a:bodyPr/>
          <a:lstStyle/>
          <a:p>
            <a:fld id="{92B3D29D-C74B-4B9C-B23F-6B9AEA1666BB}" type="datetimeFigureOut">
              <a:rPr lang="en-US" smtClean="0"/>
              <a:t>4/15/2019</a:t>
            </a:fld>
            <a:endParaRPr lang="en-US"/>
          </a:p>
        </p:txBody>
      </p:sp>
      <p:sp>
        <p:nvSpPr>
          <p:cNvPr id="17" name="Footer Placeholder 16"/>
          <p:cNvSpPr>
            <a:spLocks noGrp="1"/>
          </p:cNvSpPr>
          <p:nvPr>
            <p:ph type="ftr" sz="quarter" idx="11"/>
          </p:nvPr>
        </p:nvSpPr>
        <p:spPr bwMode="auto">
          <a:xfrm rot="5400000">
            <a:off x="10045959" y="4117661"/>
            <a:ext cx="3657600" cy="512064"/>
          </a:xfrm>
        </p:spPr>
        <p:txBody>
          <a:bodyPr/>
          <a:lstStyle/>
          <a:p>
            <a:endParaRPr lang="en-US"/>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767392" y="4928702"/>
            <a:ext cx="812800" cy="517524"/>
          </a:xfrm>
        </p:spPr>
        <p:txBody>
          <a:bodyPr/>
          <a:lstStyle/>
          <a:p>
            <a:fld id="{116F9A05-0BB6-4626-A9F4-6C848B89B60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B3D29D-C74B-4B9C-B23F-6B9AEA1666BB}"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F9A05-0BB6-4626-A9F4-6C848B89B60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235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B3D29D-C74B-4B9C-B23F-6B9AEA1666BB}"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F9A05-0BB6-4626-A9F4-6C848B89B60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609600" y="1600200"/>
            <a:ext cx="99568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2B3D29D-C74B-4B9C-B23F-6B9AEA1666BB}" type="datetimeFigureOut">
              <a:rPr lang="en-US" smtClean="0"/>
              <a:t>4/15/2019</a:t>
            </a:fld>
            <a:endParaRPr lang="en-US"/>
          </a:p>
        </p:txBody>
      </p:sp>
      <p:sp>
        <p:nvSpPr>
          <p:cNvPr id="9" name="Slide Number Placeholder 8"/>
          <p:cNvSpPr>
            <a:spLocks noGrp="1"/>
          </p:cNvSpPr>
          <p:nvPr>
            <p:ph type="sldNum" sz="quarter" idx="15"/>
          </p:nvPr>
        </p:nvSpPr>
        <p:spPr/>
        <p:txBody>
          <a:bodyPr rtlCol="0"/>
          <a:lstStyle/>
          <a:p>
            <a:fld id="{116F9A05-0BB6-4626-A9F4-6C848B89B60E}"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895600"/>
            <a:ext cx="82296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10732008" y="1106932"/>
            <a:ext cx="2286000" cy="508000"/>
          </a:xfrm>
        </p:spPr>
        <p:txBody>
          <a:bodyPr/>
          <a:lstStyle/>
          <a:p>
            <a:fld id="{92B3D29D-C74B-4B9C-B23F-6B9AEA1666BB}" type="datetimeFigureOut">
              <a:rPr lang="en-US" smtClean="0"/>
              <a:t>4/15/2019</a:t>
            </a:fld>
            <a:endParaRPr lang="en-US"/>
          </a:p>
        </p:txBody>
      </p:sp>
      <p:sp>
        <p:nvSpPr>
          <p:cNvPr id="5" name="Footer Placeholder 4"/>
          <p:cNvSpPr>
            <a:spLocks noGrp="1"/>
          </p:cNvSpPr>
          <p:nvPr>
            <p:ph type="ftr" sz="quarter" idx="11"/>
          </p:nvPr>
        </p:nvSpPr>
        <p:spPr bwMode="auto">
          <a:xfrm rot="5400000">
            <a:off x="10046208" y="4114800"/>
            <a:ext cx="3657600" cy="512064"/>
          </a:xfrm>
        </p:spPr>
        <p:txBody>
          <a:bodyPr/>
          <a:lstStyle/>
          <a:p>
            <a:endParaRPr lang="en-US"/>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787488" y="4928702"/>
            <a:ext cx="812800" cy="517524"/>
          </a:xfrm>
        </p:spPr>
        <p:txBody>
          <a:bodyPr/>
          <a:lstStyle/>
          <a:p>
            <a:fld id="{116F9A05-0BB6-4626-A9F4-6C848B89B60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2B3D29D-C74B-4B9C-B23F-6B9AEA1666BB}" type="datetimeFigureOut">
              <a:rPr lang="en-US" smtClean="0"/>
              <a:t>4/15/2019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6F9A05-0BB6-4626-A9F4-6C848B89B60E}" type="slidenum">
              <a:rPr lang="en-US" smtClean="0"/>
              <a:t>‹#›</a:t>
            </a:fld>
            <a:endParaRPr lang="en-US"/>
          </a:p>
        </p:txBody>
      </p:sp>
      <p:sp>
        <p:nvSpPr>
          <p:cNvPr id="9" name="Content Placeholder 8"/>
          <p:cNvSpPr>
            <a:spLocks noGrp="1"/>
          </p:cNvSpPr>
          <p:nvPr>
            <p:ph sz="quarter" idx="1"/>
          </p:nvPr>
        </p:nvSpPr>
        <p:spPr>
          <a:xfrm>
            <a:off x="609600" y="1600200"/>
            <a:ext cx="4876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5693664" y="1600200"/>
            <a:ext cx="4876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0584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2B3D29D-C74B-4B9C-B23F-6B9AEA1666BB}" type="datetimeFigureOut">
              <a:rPr lang="en-US" smtClean="0"/>
              <a:t>4/15/2019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6F9A05-0BB6-4626-A9F4-6C848B89B60E}" type="slidenum">
              <a:rPr lang="en-US" smtClean="0"/>
              <a:t>‹#›</a:t>
            </a:fld>
            <a:endParaRPr lang="en-US"/>
          </a:p>
        </p:txBody>
      </p:sp>
      <p:sp>
        <p:nvSpPr>
          <p:cNvPr id="11" name="Content Placeholder 10"/>
          <p:cNvSpPr>
            <a:spLocks noGrp="1"/>
          </p:cNvSpPr>
          <p:nvPr>
            <p:ph sz="quarter" idx="2"/>
          </p:nvPr>
        </p:nvSpPr>
        <p:spPr>
          <a:xfrm>
            <a:off x="609600" y="2362200"/>
            <a:ext cx="48768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5829300" y="2362200"/>
            <a:ext cx="48768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2B3D29D-C74B-4B9C-B23F-6B9AEA1666BB}" type="datetimeFigureOut">
              <a:rPr lang="en-US" smtClean="0"/>
              <a:t>4/15/2019</a:t>
            </a:fld>
            <a:endParaRPr lang="en-US"/>
          </a:p>
        </p:txBody>
      </p:sp>
      <p:sp>
        <p:nvSpPr>
          <p:cNvPr id="7" name="Slide Number Placeholder 6"/>
          <p:cNvSpPr>
            <a:spLocks noGrp="1"/>
          </p:cNvSpPr>
          <p:nvPr>
            <p:ph type="sldNum" sz="quarter" idx="11"/>
          </p:nvPr>
        </p:nvSpPr>
        <p:spPr/>
        <p:txBody>
          <a:bodyPr rtlCol="0"/>
          <a:lstStyle/>
          <a:p>
            <a:fld id="{116F9A05-0BB6-4626-A9F4-6C848B89B60E}"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3D29D-C74B-4B9C-B23F-6B9AEA1666BB}" type="datetimeFigureOut">
              <a:rPr lang="en-US" smtClean="0"/>
              <a:t>4/15/2019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6F9A05-0BB6-4626-A9F4-6C848B89B60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406400" y="274320"/>
            <a:ext cx="75184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2B3D29D-C74B-4B9C-B23F-6B9AEA1666BB}" type="datetimeFigureOut">
              <a:rPr lang="en-US" smtClean="0"/>
              <a:t>4/15/2019</a:t>
            </a:fld>
            <a:endParaRPr lang="en-US"/>
          </a:p>
        </p:txBody>
      </p:sp>
      <p:sp>
        <p:nvSpPr>
          <p:cNvPr id="22" name="Slide Number Placeholder 21"/>
          <p:cNvSpPr>
            <a:spLocks noGrp="1"/>
          </p:cNvSpPr>
          <p:nvPr>
            <p:ph type="sldNum" sz="quarter" idx="15"/>
          </p:nvPr>
        </p:nvSpPr>
        <p:spPr/>
        <p:txBody>
          <a:bodyPr rtlCol="0"/>
          <a:lstStyle/>
          <a:p>
            <a:fld id="{116F9A05-0BB6-4626-A9F4-6C848B89B60E}"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5518404" y="3124200"/>
            <a:ext cx="6309360" cy="6096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2B3D29D-C74B-4B9C-B23F-6B9AEA1666BB}" type="datetimeFigureOut">
              <a:rPr lang="en-US" smtClean="0"/>
              <a:t>4/15/2019</a:t>
            </a:fld>
            <a:endParaRPr lang="en-US"/>
          </a:p>
        </p:txBody>
      </p:sp>
      <p:sp>
        <p:nvSpPr>
          <p:cNvPr id="18" name="Slide Number Placeholder 17"/>
          <p:cNvSpPr>
            <a:spLocks noGrp="1"/>
          </p:cNvSpPr>
          <p:nvPr>
            <p:ph type="sldNum" sz="quarter" idx="11"/>
          </p:nvPr>
        </p:nvSpPr>
        <p:spPr/>
        <p:txBody>
          <a:bodyPr rtlCol="0"/>
          <a:lstStyle/>
          <a:p>
            <a:fld id="{116F9A05-0BB6-4626-A9F4-6C848B89B60E}"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609600" y="274638"/>
            <a:ext cx="99568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92B3D29D-C74B-4B9C-B23F-6B9AEA1666BB}" type="datetimeFigureOut">
              <a:rPr lang="en-US" smtClean="0"/>
              <a:t>4/15/2019</a:t>
            </a:fld>
            <a:endParaRPr lang="en-US"/>
          </a:p>
        </p:txBody>
      </p:sp>
      <p:sp>
        <p:nvSpPr>
          <p:cNvPr id="3" name="Footer Placeholder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116F9A05-0BB6-4626-A9F4-6C848B89B60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729409" y="1391479"/>
            <a:ext cx="8269355" cy="2087216"/>
          </a:xfrm>
        </p:spPr>
        <p:txBody>
          <a:bodyPr>
            <a:noAutofit/>
          </a:bodyPr>
          <a:lstStyle/>
          <a:p>
            <a:pPr algn="ctr"/>
            <a:r>
              <a:rPr lang="en-US" sz="4000" b="1" dirty="0" smtClean="0">
                <a:solidFill>
                  <a:srgbClr val="004D86"/>
                </a:solidFill>
                <a:latin typeface="Arial" panose="020B0604020202020204" pitchFamily="34" charset="0"/>
                <a:cs typeface="Arial" panose="020B0604020202020204" pitchFamily="34" charset="0"/>
              </a:rPr>
              <a:t/>
            </a:r>
            <a:br>
              <a:rPr lang="en-US" sz="4000" b="1" dirty="0" smtClean="0">
                <a:solidFill>
                  <a:srgbClr val="004D86"/>
                </a:solidFill>
                <a:latin typeface="Arial" panose="020B0604020202020204" pitchFamily="34" charset="0"/>
                <a:cs typeface="Arial" panose="020B0604020202020204" pitchFamily="34" charset="0"/>
              </a:rPr>
            </a:br>
            <a:r>
              <a:rPr lang="mn-MN" sz="4000" b="1" dirty="0" smtClean="0">
                <a:solidFill>
                  <a:srgbClr val="004D86"/>
                </a:solidFill>
                <a:latin typeface="Arial" panose="020B0604020202020204" pitchFamily="34" charset="0"/>
                <a:cs typeface="Arial" panose="020B0604020202020204" pitchFamily="34" charset="0"/>
              </a:rPr>
              <a:t>2019 ОНЫ АРХИВЫН УЛСЫН ҮЗЛЭГИЙН УРЬДЧИЛСАН ЧИГЛЭЛ</a:t>
            </a:r>
            <a:endParaRPr lang="en-US" sz="4000" b="1" dirty="0">
              <a:solidFill>
                <a:srgbClr val="004D86"/>
              </a:solidFill>
              <a:latin typeface="Arial" panose="020B0604020202020204" pitchFamily="34" charset="0"/>
              <a:cs typeface="Arial" panose="020B0604020202020204" pitchFamily="34" charset="0"/>
            </a:endParaRPr>
          </a:p>
        </p:txBody>
      </p:sp>
      <p:sp>
        <p:nvSpPr>
          <p:cNvPr id="3" name="Text Placeholder 2"/>
          <p:cNvSpPr>
            <a:spLocks noGrp="1"/>
          </p:cNvSpPr>
          <p:nvPr>
            <p:ph type="body" idx="4294967295"/>
          </p:nvPr>
        </p:nvSpPr>
        <p:spPr>
          <a:xfrm>
            <a:off x="1558925" y="5383213"/>
            <a:ext cx="10633075" cy="1249362"/>
          </a:xfrm>
        </p:spPr>
        <p:txBody>
          <a:bodyPr>
            <a:noAutofit/>
          </a:bodyPr>
          <a:lstStyle/>
          <a:p>
            <a:pPr marL="0" indent="0" algn="ctr">
              <a:buNone/>
            </a:pPr>
            <a:r>
              <a:rPr lang="en-US" b="1" dirty="0" smtClean="0">
                <a:solidFill>
                  <a:srgbClr val="004D86"/>
                </a:solidFill>
                <a:latin typeface="Arial" panose="020B0604020202020204" pitchFamily="34" charset="0"/>
                <a:cs typeface="Arial" panose="020B0604020202020204" pitchFamily="34" charset="0"/>
              </a:rPr>
              <a:t>                                      </a:t>
            </a:r>
            <a:r>
              <a:rPr lang="mn-MN" b="1" dirty="0" smtClean="0">
                <a:solidFill>
                  <a:srgbClr val="004D86"/>
                </a:solidFill>
                <a:latin typeface="Arial" panose="020B0604020202020204" pitchFamily="34" charset="0"/>
                <a:cs typeface="Arial" panose="020B0604020202020204" pitchFamily="34" charset="0"/>
              </a:rPr>
              <a:t>Засаг </a:t>
            </a:r>
            <a:r>
              <a:rPr lang="mn-MN" b="1" dirty="0">
                <a:solidFill>
                  <a:srgbClr val="004D86"/>
                </a:solidFill>
                <a:latin typeface="Arial" panose="020B0604020202020204" pitchFamily="34" charset="0"/>
                <a:cs typeface="Arial" panose="020B0604020202020204" pitchFamily="34" charset="0"/>
              </a:rPr>
              <a:t>даргынТамгын газрын Архив, бичиг </a:t>
            </a:r>
            <a:endParaRPr lang="mn-MN" b="1" dirty="0" smtClean="0">
              <a:solidFill>
                <a:srgbClr val="004D86"/>
              </a:solidFill>
              <a:latin typeface="Arial" panose="020B0604020202020204" pitchFamily="34" charset="0"/>
              <a:cs typeface="Arial" panose="020B0604020202020204" pitchFamily="34" charset="0"/>
            </a:endParaRPr>
          </a:p>
          <a:p>
            <a:pPr marL="0" indent="0" algn="ctr">
              <a:buNone/>
            </a:pPr>
            <a:r>
              <a:rPr lang="en-US" b="1" dirty="0" smtClean="0">
                <a:solidFill>
                  <a:srgbClr val="004D86"/>
                </a:solidFill>
                <a:latin typeface="Arial" panose="020B0604020202020204" pitchFamily="34" charset="0"/>
                <a:cs typeface="Arial" panose="020B0604020202020204" pitchFamily="34" charset="0"/>
              </a:rPr>
              <a:t>                                   </a:t>
            </a:r>
            <a:r>
              <a:rPr lang="mn-MN" b="1" dirty="0" smtClean="0">
                <a:solidFill>
                  <a:srgbClr val="004D86"/>
                </a:solidFill>
                <a:latin typeface="Arial" panose="020B0604020202020204" pitchFamily="34" charset="0"/>
                <a:cs typeface="Arial" panose="020B0604020202020204" pitchFamily="34" charset="0"/>
              </a:rPr>
              <a:t>хэргийн </a:t>
            </a:r>
            <a:r>
              <a:rPr lang="mn-MN" b="1" dirty="0">
                <a:solidFill>
                  <a:srgbClr val="004D86"/>
                </a:solidFill>
                <a:latin typeface="Arial" panose="020B0604020202020204" pitchFamily="34" charset="0"/>
                <a:cs typeface="Arial" panose="020B0604020202020204" pitchFamily="34" charset="0"/>
              </a:rPr>
              <a:t>эрхлэгч </a:t>
            </a:r>
            <a:r>
              <a:rPr lang="mn-MN" b="1" dirty="0" smtClean="0">
                <a:solidFill>
                  <a:srgbClr val="004D86"/>
                </a:solidFill>
                <a:latin typeface="Arial" panose="020B0604020202020204" pitchFamily="34" charset="0"/>
                <a:cs typeface="Arial" panose="020B0604020202020204" pitchFamily="34" charset="0"/>
              </a:rPr>
              <a:t>Д.Сувд-Эрдэнэ</a:t>
            </a:r>
            <a:endParaRPr lang="mn-MN" b="1" dirty="0">
              <a:solidFill>
                <a:srgbClr val="004D86"/>
              </a:solidFill>
              <a:latin typeface="Arial" panose="020B0604020202020204" pitchFamily="34" charset="0"/>
              <a:cs typeface="Arial" panose="020B0604020202020204" pitchFamily="34" charset="0"/>
            </a:endParaRPr>
          </a:p>
          <a:p>
            <a:pPr marL="0" indent="0" algn="ctr">
              <a:buNone/>
            </a:pPr>
            <a:r>
              <a:rPr lang="mn-MN" b="1" dirty="0" smtClean="0">
                <a:solidFill>
                  <a:srgbClr val="004D86"/>
                </a:solidFill>
                <a:latin typeface="Arial" panose="020B0604020202020204" pitchFamily="34" charset="0"/>
                <a:cs typeface="Arial" panose="020B0604020202020204" pitchFamily="34" charset="0"/>
              </a:rPr>
              <a:t>  </a:t>
            </a:r>
            <a:r>
              <a:rPr lang="en-US" b="1" dirty="0" smtClean="0">
                <a:solidFill>
                  <a:srgbClr val="004D86"/>
                </a:solidFill>
                <a:latin typeface="Arial" panose="020B0604020202020204" pitchFamily="34" charset="0"/>
                <a:cs typeface="Arial" panose="020B0604020202020204" pitchFamily="34" charset="0"/>
              </a:rPr>
              <a:t>                                    </a:t>
            </a:r>
            <a:r>
              <a:rPr lang="mn-MN" b="1" dirty="0" smtClean="0">
                <a:solidFill>
                  <a:srgbClr val="004D86"/>
                </a:solidFill>
                <a:latin typeface="Arial" panose="020B0604020202020204" pitchFamily="34" charset="0"/>
                <a:cs typeface="Arial" panose="020B0604020202020204" pitchFamily="34" charset="0"/>
              </a:rPr>
              <a:t> 2019 он</a:t>
            </a:r>
            <a:endParaRPr lang="mn-MN" dirty="0" smtClean="0">
              <a:solidFill>
                <a:srgbClr val="004D86"/>
              </a:solidFill>
              <a:latin typeface="Arial" panose="020B0604020202020204" pitchFamily="34" charset="0"/>
              <a:cs typeface="Arial" panose="020B0604020202020204" pitchFamily="34" charset="0"/>
            </a:endParaRPr>
          </a:p>
          <a:p>
            <a:pPr algn="r"/>
            <a:r>
              <a:rPr lang="mn-MN" dirty="0" smtClean="0">
                <a:solidFill>
                  <a:srgbClr val="FF0000"/>
                </a:solidFill>
                <a:latin typeface="Arial" panose="020B0604020202020204" pitchFamily="34" charset="0"/>
                <a:cs typeface="Arial" panose="020B0604020202020204" pitchFamily="34" charset="0"/>
              </a:rPr>
              <a:t> </a:t>
            </a:r>
            <a:endParaRPr lang="en-US"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19098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70456" y="1043189"/>
            <a:ext cx="11083344" cy="5133774"/>
          </a:xfrm>
        </p:spPr>
        <p:txBody>
          <a:bodyPr/>
          <a:lstStyle/>
          <a:p>
            <a:pPr marL="457200" lvl="1" indent="0" algn="just">
              <a:lnSpc>
                <a:spcPct val="115000"/>
              </a:lnSpc>
              <a:spcAft>
                <a:spcPts val="0"/>
              </a:spcAft>
              <a:buClr>
                <a:srgbClr val="000000"/>
              </a:buClr>
              <a:buSzPts val="1100"/>
              <a:buNone/>
            </a:pPr>
            <a:r>
              <a:rPr lang="mn-MN" sz="4000"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Хариуцлага:</a:t>
            </a:r>
            <a:r>
              <a:rPr lang="mn-MN" sz="40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mn-MN" sz="4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Үзлэгт хангалтгүй дүн үзүүлсэн байгууллага, албан тушаалтанд Архивын тухай, Зөрчлийн тухай, Төрийн албаны тухай хуулийн дагуу хариуцлага хүлээлгэнэ.</a:t>
            </a:r>
            <a:endParaRPr lang="en-US" sz="4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786678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92428" y="682579"/>
            <a:ext cx="11294772" cy="5494383"/>
          </a:xfrm>
        </p:spPr>
        <p:txBody>
          <a:bodyPr/>
          <a:lstStyle/>
          <a:p>
            <a:pPr indent="0" algn="just">
              <a:lnSpc>
                <a:spcPct val="150000"/>
              </a:lnSpc>
              <a:spcAft>
                <a:spcPts val="1000"/>
              </a:spcAft>
              <a:buNone/>
            </a:pPr>
            <a:r>
              <a:rPr lang="mn-MN" sz="2800" dirty="0" smtClean="0">
                <a:latin typeface="Arial" panose="020B0604020202020204" pitchFamily="34" charset="0"/>
                <a:ea typeface="Calibri" panose="020F0502020204030204" pitchFamily="34" charset="0"/>
                <a:cs typeface="Times New Roman" panose="02020603050405020304" pitchFamily="18" charset="0"/>
              </a:rPr>
              <a:t>“</a:t>
            </a:r>
            <a:r>
              <a:rPr lang="mn-MN" sz="2800" dirty="0" smtClean="0">
                <a:effectLst/>
                <a:latin typeface="Arial" panose="020B0604020202020204" pitchFamily="34" charset="0"/>
                <a:ea typeface="Calibri" panose="020F0502020204030204" pitchFamily="34" charset="0"/>
                <a:cs typeface="Times New Roman" panose="02020603050405020304" pitchFamily="18" charset="0"/>
              </a:rPr>
              <a:t>Байгууллагын архив, албан хэрэг хөтлөлт, төрийн байгууллагын ажлын зохион байгуулалтын улсын үзлэг явуулах тухай” Монгол Улсын Засгийн газрын тогтоол, Ерөнхий сайдын захирамж гарч улсын үзлэгийг явуулдаг. </a:t>
            </a:r>
          </a:p>
          <a:p>
            <a:pPr indent="0" algn="just">
              <a:lnSpc>
                <a:spcPct val="115000"/>
              </a:lnSpc>
              <a:spcAft>
                <a:spcPts val="1000"/>
              </a:spcAft>
              <a:buNone/>
            </a:pPr>
            <a:r>
              <a:rPr lang="mn-MN" sz="2800" dirty="0" smtClean="0">
                <a:effectLst/>
                <a:latin typeface="Arial" panose="020B0604020202020204" pitchFamily="34" charset="0"/>
                <a:ea typeface="Calibri" panose="020F0502020204030204" pitchFamily="34" charset="0"/>
                <a:cs typeface="Times New Roman" panose="02020603050405020304" pitchFamily="18" charset="0"/>
              </a:rPr>
              <a:t>Байгууллагын архив, албан хэрэг хөтлөлт, төрийн байгууллагын ажлын зохион байгуулалтын улсын үзлэгийг 2019 оны 3 дугаар улиралд багтаан явуулна гэсэн төлөвлөгөөтэй байгаа. </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50000"/>
              </a:lnSpc>
              <a:spcAft>
                <a:spcPts val="1000"/>
              </a:spcAft>
              <a:buNone/>
            </a:pP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47091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12124" y="347730"/>
            <a:ext cx="10941676" cy="6510270"/>
          </a:xfrm>
        </p:spPr>
        <p:txBody>
          <a:bodyPr>
            <a:normAutofit fontScale="70000" lnSpcReduction="20000"/>
          </a:bodyPr>
          <a:lstStyle/>
          <a:p>
            <a:pPr marL="0" indent="0" algn="just">
              <a:lnSpc>
                <a:spcPct val="115000"/>
              </a:lnSpc>
              <a:spcAft>
                <a:spcPts val="1000"/>
              </a:spcAft>
              <a:buNone/>
            </a:pPr>
            <a:r>
              <a:rPr lang="mn-MN" sz="4000" dirty="0">
                <a:latin typeface="Arial" panose="020B0604020202020204" pitchFamily="34" charset="0"/>
                <a:ea typeface="Calibri" panose="020F0502020204030204" pitchFamily="34" charset="0"/>
                <a:cs typeface="Times New Roman" panose="02020603050405020304" pitchFamily="18" charset="0"/>
              </a:rPr>
              <a:t>У</a:t>
            </a:r>
            <a:r>
              <a:rPr lang="mn-MN" sz="4000" dirty="0" smtClean="0">
                <a:effectLst/>
                <a:latin typeface="Arial" panose="020B0604020202020204" pitchFamily="34" charset="0"/>
                <a:ea typeface="Calibri" panose="020F0502020204030204" pitchFamily="34" charset="0"/>
                <a:cs typeface="Times New Roman" panose="02020603050405020304" pitchFamily="18" charset="0"/>
              </a:rPr>
              <a:t>лсын үзлэгээр аймгуудад ажиллах комисст яамдын төрийн нарийн бичгийн даргаар ахлуулсан 4 хүний бүрэлдэхүүнтэй </a:t>
            </a:r>
            <a:r>
              <a:rPr lang="mn-MN" sz="4000" smtClean="0">
                <a:effectLst/>
                <a:latin typeface="Arial" panose="020B0604020202020204" pitchFamily="34" charset="0"/>
                <a:ea typeface="Calibri" panose="020F0502020204030204" pitchFamily="34" charset="0"/>
                <a:cs typeface="Times New Roman" panose="02020603050405020304" pitchFamily="18" charset="0"/>
              </a:rPr>
              <a:t>комисс </a:t>
            </a:r>
            <a:r>
              <a:rPr lang="mn-MN" sz="4000" smtClean="0">
                <a:effectLst/>
                <a:latin typeface="Arial" panose="020B0604020202020204" pitchFamily="34" charset="0"/>
                <a:ea typeface="Calibri" panose="020F0502020204030204" pitchFamily="34" charset="0"/>
                <a:cs typeface="Times New Roman" panose="02020603050405020304" pitchFamily="18" charset="0"/>
              </a:rPr>
              <a:t>ажиллана. </a:t>
            </a:r>
            <a:r>
              <a:rPr lang="mn-MN" sz="4000" dirty="0" smtClean="0">
                <a:latin typeface="Arial" panose="020B0604020202020204" pitchFamily="34" charset="0"/>
                <a:ea typeface="Calibri" panose="020F0502020204030204" pitchFamily="34" charset="0"/>
                <a:cs typeface="Times New Roman" panose="02020603050405020304" pitchFamily="18" charset="0"/>
              </a:rPr>
              <a:t>Комиссын гишүүдэд төрийн албаны зөвлөлөөс, архивын ерөнхий газраас тус тус бүрэлдэхүүн томилогддог.</a:t>
            </a:r>
          </a:p>
          <a:p>
            <a:pPr marL="0" lvl="0" indent="0" algn="just">
              <a:buClr>
                <a:srgbClr val="90C226"/>
              </a:buClr>
              <a:buNone/>
            </a:pPr>
            <a:r>
              <a:rPr lang="mn-MN" sz="4000" dirty="0" smtClean="0">
                <a:latin typeface="Arial" panose="020B0604020202020204" pitchFamily="34" charset="0"/>
                <a:ea typeface="Calibri" panose="020F0502020204030204" pitchFamily="34" charset="0"/>
                <a:cs typeface="Times New Roman" panose="02020603050405020304" pitchFamily="18" charset="0"/>
              </a:rPr>
              <a:t> </a:t>
            </a:r>
            <a:r>
              <a:rPr lang="mn-MN" sz="4000" dirty="0">
                <a:solidFill>
                  <a:srgbClr val="FF0000"/>
                </a:solidFill>
                <a:latin typeface="Arial" panose="020B0604020202020204" pitchFamily="34" charset="0"/>
              </a:rPr>
              <a:t>Зорилго нь: </a:t>
            </a:r>
            <a:r>
              <a:rPr lang="mn-MN" sz="4000" dirty="0">
                <a:solidFill>
                  <a:prstClr val="black">
                    <a:lumMod val="75000"/>
                    <a:lumOff val="25000"/>
                  </a:prstClr>
                </a:solidFill>
                <a:latin typeface="Arial" panose="020B0604020202020204" pitchFamily="34" charset="0"/>
              </a:rPr>
              <a:t>А</a:t>
            </a:r>
            <a:r>
              <a:rPr lang="mn-MN" sz="40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рхив, албан хэрэг хөтлөлтийн талаарх хууль тогтоомжийн хэрэгжилтийг шалгах, төрийн байгууллагуудын ажлын зохион байгуулалт, төлөвлөлт, архив, албан хэрэг хөтлөлтийн үйл ажиллагааны түвшинг тогтоож, дүгнэлт хийх, түүний үндсэн дээр цаашид авах арга хэмжээний зорилт, чиглэлийг тодорхойлно.</a:t>
            </a:r>
          </a:p>
          <a:p>
            <a:pPr marL="0" lvl="0" indent="0" algn="just">
              <a:buClr>
                <a:srgbClr val="90C226"/>
              </a:buClr>
              <a:buNone/>
            </a:pPr>
            <a:r>
              <a:rPr lang="mn-MN" sz="40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Хамрагдах байгууллага:</a:t>
            </a:r>
            <a:r>
              <a:rPr lang="mn-MN" sz="40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Төрийн байгууллага, улсын болон орон нутгийн төсөвт үйлдвэрийн газар, аж ахуйн тооцоотой үйлдвэрийн газар, төрийн болон орон нутгийн өмчийн оролцоотой компани зэрэг байгууллагууд хамрагдана.</a:t>
            </a:r>
            <a:endParaRPr lang="en-US" sz="4000" dirty="0">
              <a:solidFill>
                <a:prstClr val="black">
                  <a:lumMod val="75000"/>
                  <a:lumOff val="25000"/>
                </a:prstClr>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mn-MN" sz="3300" dirty="0" smtClean="0">
                <a:latin typeface="Arial" panose="020B0604020202020204" pitchFamily="34" charset="0"/>
                <a:ea typeface="Calibri" panose="020F0502020204030204" pitchFamily="34" charset="0"/>
                <a:cs typeface="Times New Roman" panose="02020603050405020304" pitchFamily="18" charset="0"/>
              </a:rPr>
              <a:t> </a:t>
            </a:r>
            <a:endParaRPr lang="mn-MN" sz="3300" dirty="0" smtClean="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n-US"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72490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37882" y="309093"/>
            <a:ext cx="10915918" cy="5867870"/>
          </a:xfrm>
        </p:spPr>
        <p:txBody>
          <a:bodyPr>
            <a:normAutofit lnSpcReduction="10000"/>
          </a:bodyPr>
          <a:lstStyle/>
          <a:p>
            <a:pPr marL="457200" lvl="1" indent="0" algn="just">
              <a:lnSpc>
                <a:spcPct val="115000"/>
              </a:lnSpc>
              <a:spcAft>
                <a:spcPts val="0"/>
              </a:spcAft>
              <a:buClr>
                <a:srgbClr val="000000"/>
              </a:buClr>
              <a:buNone/>
            </a:pPr>
            <a:r>
              <a:rPr lang="mn-MN" sz="2800"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Үзлэгийг явуулахдаа: </a:t>
            </a:r>
            <a:r>
              <a:rPr lang="mn-MN" sz="28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Архивын тухай хууль, Захиргааны ерөнхий хууль, Зөрчлийн тухай хууль, Зөрчил шалган шийдвэрлэх тухай хууль, Төсвийн тухай хууль, Монгол хэлний тухай хууль, Төрийн болон албаны нууцын тухай хууль, Байгууллагын нууцын тухай хууль, Хувь хүний нууцын тухай хууль болон тэдгээртэй нийцүүлэн гаргасан бусад захиргааны хэм хэмжээний акт, улсын үзлэг явуулах удирдамжийг мөрдлөг болгоно.</a:t>
            </a:r>
          </a:p>
          <a:p>
            <a:pPr marL="457200" lvl="1" indent="0" algn="just">
              <a:lnSpc>
                <a:spcPct val="115000"/>
              </a:lnSpc>
              <a:spcAft>
                <a:spcPts val="0"/>
              </a:spcAft>
              <a:buClr>
                <a:srgbClr val="000000"/>
              </a:buClr>
              <a:buNone/>
            </a:pPr>
            <a:r>
              <a:rPr lang="mn-MN" sz="2800"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Үзлэгийн зохион байгуулалт: </a:t>
            </a:r>
            <a:r>
              <a:rPr lang="mn-MN" sz="28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Үзлэг явуулах ажлыг улсын хэмжээнд төв комисс, орон нутгийн хэмжээнд салбар комисс, байгууллагад байгууллагын комисс хариуцаж, зохион байгуулна.</a:t>
            </a:r>
            <a:endParaRPr lang="en-US"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57634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25003" y="283334"/>
            <a:ext cx="10928797" cy="6297769"/>
          </a:xfrm>
        </p:spPr>
        <p:txBody>
          <a:bodyPr>
            <a:normAutofit fontScale="55000" lnSpcReduction="20000"/>
          </a:bodyPr>
          <a:lstStyle/>
          <a:p>
            <a:pPr marL="457200" lvl="1" indent="0" algn="just">
              <a:lnSpc>
                <a:spcPct val="115000"/>
              </a:lnSpc>
              <a:spcAft>
                <a:spcPts val="0"/>
              </a:spcAft>
              <a:buClr>
                <a:srgbClr val="000000"/>
              </a:buClr>
              <a:buNone/>
            </a:pPr>
            <a:r>
              <a:rPr lang="mn-MN" sz="4200"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Аймгийн салбар комиссын үүрэг:</a:t>
            </a:r>
          </a:p>
          <a:p>
            <a:pPr lvl="2" algn="just">
              <a:lnSpc>
                <a:spcPct val="115000"/>
              </a:lnSpc>
              <a:buClr>
                <a:srgbClr val="000000"/>
              </a:buClr>
              <a:buFont typeface="+mj-lt"/>
              <a:buAutoNum type="arabicPeriod"/>
            </a:pPr>
            <a:r>
              <a:rPr lang="mn-MN" sz="42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Төв комиссоос өгсөн заавар, чиглэлийн дагуу үзлэгт хамрагдах байгууллагуудын жагсаалт, үзлэг явуулах хуваарь, үзлэгт бэлтгэх ажлын төлөвлөгөө гаргаж харьяа байгууллагуудад хүргүүлэх;</a:t>
            </a:r>
          </a:p>
          <a:p>
            <a:pPr lvl="2" algn="just">
              <a:lnSpc>
                <a:spcPct val="115000"/>
              </a:lnSpc>
              <a:buClr>
                <a:srgbClr val="000000"/>
              </a:buClr>
              <a:buFont typeface="+mj-lt"/>
              <a:buAutoNum type="arabicPeriod"/>
            </a:pPr>
            <a:r>
              <a:rPr lang="mn-MN" sz="42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Харьяа салбар, орон нутгийн байгууллагуудыг үзлэгт бэлтгүүлэх;</a:t>
            </a:r>
            <a:endParaRPr lang="en-US" sz="4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42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Байгууллагын комиссын үйл ажиллагаанд хяналт тавих, чиглэл өгөх, мэргэжил арга зүйн туслалцаа үзүүлэх;</a:t>
            </a:r>
            <a:endParaRPr lang="en-US" sz="4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42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Салбар, орон нутгийн хэмжээнд урьдчилсан үзлэг явуулж, дүнг нэгтгэн гаргаж, үзлэгийн мөрөөр цаашид авах арга хэмжээний тодорхой санал боловсруулан Төв комисст хүргүүлэх;</a:t>
            </a:r>
          </a:p>
          <a:p>
            <a:pPr marL="457200" lvl="1" indent="0" algn="just">
              <a:lnSpc>
                <a:spcPct val="115000"/>
              </a:lnSpc>
              <a:spcAft>
                <a:spcPts val="0"/>
              </a:spcAft>
              <a:buClr>
                <a:srgbClr val="000000"/>
              </a:buClr>
              <a:buNone/>
            </a:pPr>
            <a:r>
              <a:rPr lang="mn-MN" sz="4200"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Байгууллагын комиссын үүрэг: </a:t>
            </a:r>
          </a:p>
          <a:p>
            <a:pPr lvl="2" algn="just">
              <a:lnSpc>
                <a:spcPct val="115000"/>
              </a:lnSpc>
              <a:buClr>
                <a:srgbClr val="000000"/>
              </a:buClr>
              <a:buFont typeface="+mj-lt"/>
              <a:buAutoNum type="arabicPeriod"/>
            </a:pPr>
            <a:r>
              <a:rPr lang="mn-MN" sz="42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Үзлэгт бэлтгэх ажлыг байгууллагын хэмжээнд зохион байгуулах;</a:t>
            </a:r>
            <a:endParaRPr lang="en-US" sz="4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42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Үзлэгт бэлтгэх ажлын төлөвлөгөө гаргаж, зохион байгуулалтын нэгж, ажилтнуудыг үзлэгт бэлтгүүлэх;</a:t>
            </a:r>
            <a:endParaRPr lang="en-US" sz="4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42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Үзлэг угтаж хийсэн ажлын талаар танилцуулга бэлдэж, төв болон салбар комиссыг мэдээллээр хангаж ажиллах;</a:t>
            </a:r>
            <a:endParaRPr lang="en-US" sz="4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457200" lvl="1" indent="0" algn="just">
              <a:lnSpc>
                <a:spcPct val="115000"/>
              </a:lnSpc>
              <a:spcAft>
                <a:spcPts val="0"/>
              </a:spcAft>
              <a:buClr>
                <a:srgbClr val="000000"/>
              </a:buClr>
              <a:buNone/>
            </a:pPr>
            <a:endParaRPr lang="en-US" sz="4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endParaRPr lang="en-US" sz="1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endParaRPr lang="en-US"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457200" lvl="1" indent="0" algn="just">
              <a:lnSpc>
                <a:spcPct val="115000"/>
              </a:lnSpc>
              <a:spcAft>
                <a:spcPts val="0"/>
              </a:spcAft>
              <a:buClr>
                <a:srgbClr val="000000"/>
              </a:buClr>
              <a:buNone/>
            </a:pPr>
            <a:endParaRPr lang="en-US" dirty="0"/>
          </a:p>
        </p:txBody>
      </p:sp>
    </p:spTree>
    <p:extLst>
      <p:ext uri="{BB962C8B-B14F-4D97-AF65-F5344CB8AC3E}">
        <p14:creationId xmlns:p14="http://schemas.microsoft.com/office/powerpoint/2010/main" val="39638167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7577" y="103031"/>
            <a:ext cx="11934423" cy="6754969"/>
          </a:xfrm>
        </p:spPr>
        <p:txBody>
          <a:bodyPr>
            <a:noAutofit/>
          </a:bodyPr>
          <a:lstStyle/>
          <a:p>
            <a:pPr marL="0" indent="0">
              <a:buNone/>
            </a:pPr>
            <a:r>
              <a:rPr lang="en-US" sz="2000" b="1" dirty="0" err="1" smtClean="0">
                <a:solidFill>
                  <a:srgbClr val="FF0000"/>
                </a:solidFill>
                <a:effectLst/>
                <a:latin typeface="Arial" panose="020B0604020202020204" pitchFamily="34" charset="0"/>
                <a:ea typeface="Times New Roman" panose="02020603050405020304" pitchFamily="18" charset="0"/>
              </a:rPr>
              <a:t>Үзлэгийн</a:t>
            </a:r>
            <a:r>
              <a:rPr lang="en-US" sz="2000" b="1" dirty="0" smtClean="0">
                <a:solidFill>
                  <a:srgbClr val="FF0000"/>
                </a:solidFill>
                <a:effectLst/>
                <a:latin typeface="Arial" panose="020B0604020202020204" pitchFamily="34" charset="0"/>
                <a:ea typeface="Times New Roman" panose="02020603050405020304" pitchFamily="18" charset="0"/>
              </a:rPr>
              <a:t> </a:t>
            </a:r>
            <a:r>
              <a:rPr lang="en-US" sz="2000" b="1" dirty="0" err="1" smtClean="0">
                <a:solidFill>
                  <a:srgbClr val="FF0000"/>
                </a:solidFill>
                <a:effectLst/>
                <a:latin typeface="Arial" panose="020B0604020202020204" pitchFamily="34" charset="0"/>
                <a:ea typeface="Times New Roman" panose="02020603050405020304" pitchFamily="18" charset="0"/>
              </a:rPr>
              <a:t>чиглэл</a:t>
            </a:r>
            <a:r>
              <a:rPr lang="mn-MN" sz="2000" b="1" dirty="0" smtClean="0">
                <a:solidFill>
                  <a:srgbClr val="FF0000"/>
                </a:solidFill>
                <a:effectLst/>
                <a:latin typeface="Arial" panose="020B0604020202020204" pitchFamily="34" charset="0"/>
                <a:ea typeface="Times New Roman" panose="02020603050405020304" pitchFamily="18" charset="0"/>
              </a:rPr>
              <a:t>:</a:t>
            </a:r>
          </a:p>
          <a:p>
            <a:pPr lvl="2" algn="just">
              <a:lnSpc>
                <a:spcPct val="115000"/>
              </a:lnSpc>
              <a:buClr>
                <a:srgbClr val="000000"/>
              </a:buClr>
              <a:buFont typeface="+mj-lt"/>
              <a:buAutoNum type="arabicPeriod"/>
            </a:pPr>
            <a:r>
              <a:rPr lang="mn-MN"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айгууллагын</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архивын</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үйл</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ажиллагаа</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лбан</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хэрэг</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хөтлөлтийн</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үйл</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ажиллагаа</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Архив, албан хэрэг хөтлөлтийн ажилд мэдээллийн технологи нэвтрүүлж буй байдал</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Т</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өрийн</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байгууллагын</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ажлын</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зохион</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байгуулалт</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457200" lvl="1" indent="0" algn="just">
              <a:lnSpc>
                <a:spcPct val="115000"/>
              </a:lnSpc>
              <a:spcAft>
                <a:spcPts val="0"/>
              </a:spcAft>
              <a:buClr>
                <a:srgbClr val="000000"/>
              </a:buClr>
              <a:buNone/>
            </a:pPr>
            <a:r>
              <a:rPr lang="en-US" sz="2000" b="1" dirty="0" err="1"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Байгууллагын</a:t>
            </a:r>
            <a:r>
              <a:rPr lang="en-US" sz="2000" b="1"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b="1" dirty="0" err="1"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архивын</a:t>
            </a:r>
            <a:r>
              <a:rPr lang="en-US" sz="2000" b="1"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b="1" dirty="0" err="1"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ажлыг</a:t>
            </a:r>
            <a:r>
              <a:rPr lang="en-US" sz="2000" b="1"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b="1" dirty="0" err="1"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дараах</a:t>
            </a:r>
            <a:r>
              <a:rPr lang="en-US" sz="2000" b="1"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b="1" dirty="0" err="1"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үндсэн</a:t>
            </a:r>
            <a:r>
              <a:rPr lang="en-US" sz="2000" b="1"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b="1" dirty="0" err="1"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үзүүлэлтийн</a:t>
            </a:r>
            <a:r>
              <a:rPr lang="en-US" sz="2000" b="1"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b="1" dirty="0" err="1"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дагуу</a:t>
            </a:r>
            <a:r>
              <a:rPr lang="en-US" sz="2000" b="1"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b="1" dirty="0" err="1"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шалгаж</a:t>
            </a:r>
            <a:r>
              <a:rPr lang="en-US" sz="2000" b="1"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b="1" dirty="0" err="1"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дүгнэнэ</a:t>
            </a:r>
            <a:r>
              <a:rPr lang="en-US" sz="2000" b="1"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2000" dirty="0" smtClean="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айгууллагын</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удирд</a:t>
            </a:r>
            <a:r>
              <a:rPr lang="mn-MN"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лаг</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аас</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архивын</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ажлыг</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сайжруулах</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талаар</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mn-MN"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хэрэгжүүлж буй з</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охион</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байгуулалтын</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арга</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хэмжээ</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үр</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дүн</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2000" dirty="0" smtClean="0">
                <a:effectLst/>
                <a:latin typeface="Arial" panose="020B0604020202020204" pitchFamily="34" charset="0"/>
                <a:ea typeface="Times New Roman" panose="02020603050405020304" pitchFamily="18" charset="0"/>
                <a:cs typeface="Times New Roman" panose="02020603050405020304" pitchFamily="18" charset="0"/>
              </a:rPr>
              <a:t>Төрийн албан хаагчдаас баримтаа байгууллагын архивт шилжүүлсэн байдал</a:t>
            </a:r>
            <a:endParaRPr lang="en-US"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айгууллагын</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архив</a:t>
            </a:r>
            <a:r>
              <a:rPr lang="mn-MN"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ын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нөхөн</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бүрдүүлэлт</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Баримт бичгийн нягтлан </a:t>
            </a:r>
            <a:r>
              <a:rPr lang="en-US" sz="20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шалга</a:t>
            </a:r>
            <a:r>
              <a:rPr lang="mn-MN"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лт</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Байгууллагын архивын баримтын тоо бүртгэл;</a:t>
            </a:r>
            <a:endParaRPr lang="en-US"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2000" dirty="0" smtClean="0">
                <a:effectLst/>
                <a:latin typeface="Arial" panose="020B0604020202020204" pitchFamily="34" charset="0"/>
                <a:ea typeface="Times New Roman" panose="02020603050405020304" pitchFamily="18" charset="0"/>
                <a:cs typeface="Times New Roman" panose="02020603050405020304" pitchFamily="18" charset="0"/>
              </a:rPr>
              <a:t>Байгууллагын архивын хадгалалт хамгаалалт</a:t>
            </a:r>
            <a:r>
              <a:rPr lang="en-US"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2000" dirty="0" smtClean="0">
                <a:effectLst/>
                <a:latin typeface="Arial" panose="020B0604020202020204" pitchFamily="34" charset="0"/>
                <a:ea typeface="Times New Roman" panose="02020603050405020304" pitchFamily="18" charset="0"/>
                <a:cs typeface="Times New Roman" panose="02020603050405020304" pitchFamily="18" charset="0"/>
              </a:rPr>
              <a:t>Архивын баримтын ашиглалт, архивын үйлчилгээ</a:t>
            </a:r>
            <a:r>
              <a:rPr lang="mn-MN"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763480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41668"/>
            <a:ext cx="11848563" cy="6716332"/>
          </a:xfrm>
        </p:spPr>
        <p:txBody>
          <a:bodyPr>
            <a:noAutofit/>
          </a:bodyPr>
          <a:lstStyle/>
          <a:p>
            <a:pPr marL="457200" lvl="1" indent="0" algn="just">
              <a:spcAft>
                <a:spcPts val="0"/>
              </a:spcAft>
              <a:buClr>
                <a:srgbClr val="000000"/>
              </a:buClr>
              <a:buNone/>
            </a:pPr>
            <a:r>
              <a:rPr lang="mn-MN" sz="2400" b="1"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Албан хэрэг хөтлөлтийн үйл ажиллагааг дараах үндсэн үзүүлэлтийн дагуу шалгаж дүгнэнэ:</a:t>
            </a:r>
            <a:endParaRPr lang="en-US" sz="2400" dirty="0" smtClean="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Байгууллагын  удирдлагаас албан хэрэг хөтлөлтийн ажлыг сайжруулах талаар хэрэгжүүлж буй зохион байгуулалтын арга хэмжээ, үр дүн;</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Албан хэрэг хөтлөлтийн ажлын зохион байгуулалт;</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Удирдлагын үйл ажиллагааны баримтжуулалт</a:t>
            </a:r>
            <a:r>
              <a:rPr lang="en-US"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Баримт бичиг зохион бүрдүүлэлт</a:t>
            </a:r>
            <a:r>
              <a:rPr lang="en-US"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Баримт бичигтэй ажиллах ажлын зохион байгуулалт;  </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Баримт бичгийн шийдвэрлэлт, түүнд тавих хяналт;</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Төрийн албан хаагчдын албан хэрэг хөтлөлтийн үйл ажиллагаа;</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a:t>
            </a:r>
            <a:r>
              <a:rPr lang="en-US" sz="24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лбан</a:t>
            </a:r>
            <a:r>
              <a:rPr lang="en-US"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хэрэг</a:t>
            </a:r>
            <a:r>
              <a:rPr lang="en-US"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б</a:t>
            </a: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ү</a:t>
            </a:r>
            <a:r>
              <a:rPr lang="en-US" sz="24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рдүүлэ</a:t>
            </a: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лт</a:t>
            </a:r>
            <a:r>
              <a:rPr lang="en-US"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Архивын тухай хууль, Монгол хэлний тухай хууль болон холбогдох хууль тогтоомжийн </a:t>
            </a:r>
            <a:r>
              <a:rPr lang="mn-MN" sz="2400" dirty="0" smtClean="0">
                <a:effectLst/>
                <a:latin typeface="Arial" panose="020B0604020202020204" pitchFamily="34" charset="0"/>
                <a:ea typeface="Times New Roman" panose="02020603050405020304" pitchFamily="18" charset="0"/>
                <a:cs typeface="Times New Roman" panose="02020603050405020304" pitchFamily="18" charset="0"/>
              </a:rPr>
              <a:t>хэрэгжилт;</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828766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437882"/>
            <a:ext cx="11861441" cy="6420118"/>
          </a:xfrm>
        </p:spPr>
        <p:txBody>
          <a:bodyPr>
            <a:normAutofit/>
          </a:bodyPr>
          <a:lstStyle/>
          <a:p>
            <a:pPr marL="457200" lvl="1" indent="0" algn="just">
              <a:spcAft>
                <a:spcPts val="0"/>
              </a:spcAft>
              <a:buClr>
                <a:srgbClr val="000000"/>
              </a:buClr>
              <a:buNone/>
            </a:pPr>
            <a:r>
              <a:rPr lang="mn-MN" sz="2400" b="1"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Архив, албан хэрэг хөтлөлтийн ажилд мэдээллийн технологи нэвтрүүлж буй байдлыг дараах үндсэн үзүүлэлтийн дагуу шалгаж дүгнэнэ:</a:t>
            </a:r>
            <a:endParaRPr lang="en-US" sz="2400" dirty="0" smtClean="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Архив, албан хэрэг хөтлөлтийн үйл ажиллагаанд мэдээллийн технологи нэвтрүүлэх талаар удирдлагаас авч хэрэгжүүлж буй арга хэмжээ, үр дүн;</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Албан хэрэг хөтлөлт, архивын мэдээллийн технологийн дэд бүтэц;</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effectLst/>
                <a:latin typeface="Arial" panose="020B0604020202020204" pitchFamily="34" charset="0"/>
                <a:ea typeface="Times New Roman" panose="02020603050405020304" pitchFamily="18" charset="0"/>
                <a:cs typeface="Times New Roman" panose="02020603050405020304" pitchFamily="18" charset="0"/>
              </a:rPr>
              <a:t>Архивын программ хангамж, түүний ашиглалт</a:t>
            </a:r>
            <a:r>
              <a:rPr lang="ru-RU" sz="24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effectLst/>
                <a:latin typeface="Arial" panose="020B0604020202020204" pitchFamily="34" charset="0"/>
                <a:ea typeface="Times New Roman" panose="02020603050405020304" pitchFamily="18" charset="0"/>
                <a:cs typeface="Times New Roman" panose="02020603050405020304" pitchFamily="18" charset="0"/>
              </a:rPr>
              <a:t>Албан хэрэг хөтлөлтийн программ хангамж, түүний ашиглалт;</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effectLst/>
                <a:latin typeface="Arial" panose="020B0604020202020204" pitchFamily="34" charset="0"/>
                <a:ea typeface="Times New Roman" panose="02020603050405020304" pitchFamily="18" charset="0"/>
                <a:cs typeface="Times New Roman" panose="02020603050405020304" pitchFamily="18" charset="0"/>
              </a:rPr>
              <a:t>Мэдээллийн цахим сан бүрдүүлэлт</a:t>
            </a:r>
            <a:r>
              <a:rPr lang="en-US" sz="24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Архивын баримтыг тоон хэлбэрт шилжүүлж буй байдал, чанар, үр дүн</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М</a:t>
            </a:r>
            <a:r>
              <a:rPr lang="en-US" sz="24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эдээллийн</a:t>
            </a:r>
            <a:r>
              <a:rPr lang="en-US"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аюулгүй</a:t>
            </a:r>
            <a:r>
              <a:rPr lang="en-US"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байд</a:t>
            </a: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a:t>
            </a:r>
            <a:r>
              <a:rPr lang="en-US"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л;</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buClr>
                <a:srgbClr val="000000"/>
              </a:buClr>
              <a:buFont typeface="+mj-lt"/>
              <a:buAutoNum type="arabicPeriod"/>
            </a:pPr>
            <a:r>
              <a:rPr lang="mn-MN" sz="2400" dirty="0" smtClean="0">
                <a:effectLst/>
                <a:latin typeface="Arial" panose="020B0604020202020204" pitchFamily="34" charset="0"/>
                <a:ea typeface="Times New Roman" panose="02020603050405020304" pitchFamily="18" charset="0"/>
                <a:cs typeface="Times New Roman" panose="02020603050405020304" pitchFamily="18" charset="0"/>
              </a:rPr>
              <a:t>Цахим баримтын хадгалалт, хамгаалалт, ашиглалт;</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854812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96214" y="180304"/>
            <a:ext cx="11057586" cy="5996659"/>
          </a:xfrm>
        </p:spPr>
        <p:txBody>
          <a:bodyPr/>
          <a:lstStyle/>
          <a:p>
            <a:pPr marL="457200" lvl="1" indent="0" algn="just">
              <a:lnSpc>
                <a:spcPct val="115000"/>
              </a:lnSpc>
              <a:spcAft>
                <a:spcPts val="0"/>
              </a:spcAft>
              <a:buClr>
                <a:srgbClr val="000000"/>
              </a:buClr>
              <a:buNone/>
            </a:pPr>
            <a:r>
              <a:rPr lang="mn-MN" sz="2400" b="1"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Төрийн байгууллагын ажлын зохион байгуулалтыг дараах үндсэн үзүүлэлтийн дагуу шалгаж дүгнэнэ:</a:t>
            </a:r>
            <a:endParaRPr lang="en-US" sz="2400" dirty="0" smtClean="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Байгууллагын зорилт, чиг үүрэг, ирээдүйн хөгжлийн стратеги, хэтийн төлөвлөгөөгөө тодорхойлон тогтоосон байдал;</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Байгууллагын өөрчлөлт шинэтгэл, хөгжлийн түвшин нь тухайн байгууллагын зорилт, чиг үүргээ хэрэгжүүлэх үйл ажиллагааны чадавхийг бүрдүүлэх шаардлагыг хэрхэн хангаж байгаа байдал;</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Байгууллагын хүний нөөцийн түвшин нь тухайн байгууллага, нэгжийн зорилт, чиг үүргийг болон ирээдүйн дүр төрхөд хүрэх стратегийг хэрэгжүүлэх шаардлагыг хэрхэн хангаж байгаа байдал;</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lvl="2" algn="just">
              <a:lnSpc>
                <a:spcPct val="115000"/>
              </a:lnSpc>
              <a:buClr>
                <a:srgbClr val="000000"/>
              </a:buClr>
              <a:buFont typeface="+mj-lt"/>
              <a:buAutoNum type="arabicPeriod"/>
            </a:pPr>
            <a:r>
              <a:rPr lang="mn-MN" sz="24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Байгууллага зорилт, чиг үүргээ хэрэгжүүлэх үйл ажиллагааны үр ашиг, нөлөө</a:t>
            </a:r>
            <a:endParaRPr lang="en-U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561506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218</TotalTime>
  <Words>804</Words>
  <Application>Microsoft Office PowerPoint</Application>
  <PresentationFormat>Custom</PresentationFormat>
  <Paragraphs>62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 2019 ОНЫ АРХИВЫН УЛСЫН ҮЗЛЭГИЙН УРЬДЧИЛСАН ЧИГЛЭЛ</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Odnoo</dc:creator>
  <cp:lastModifiedBy>Dotood-ajiltan</cp:lastModifiedBy>
  <cp:revision>18</cp:revision>
  <dcterms:created xsi:type="dcterms:W3CDTF">2019-03-12T05:52:05Z</dcterms:created>
  <dcterms:modified xsi:type="dcterms:W3CDTF">2019-04-15T02:00:01Z</dcterms:modified>
</cp:coreProperties>
</file>