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6" r:id="rId5"/>
    <p:sldId id="260" r:id="rId6"/>
    <p:sldId id="263" r:id="rId7"/>
    <p:sldId id="265"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8CD19-3404-40D6-9C24-73314DA53C71}"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104011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8CD19-3404-40D6-9C24-73314DA53C71}"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45321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8CD19-3404-40D6-9C24-73314DA53C71}"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294621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8CD19-3404-40D6-9C24-73314DA53C71}"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106907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8CD19-3404-40D6-9C24-73314DA53C71}"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8509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8CD19-3404-40D6-9C24-73314DA53C71}"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291353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8CD19-3404-40D6-9C24-73314DA53C71}"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310021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8CD19-3404-40D6-9C24-73314DA53C71}"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348997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8CD19-3404-40D6-9C24-73314DA53C71}"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396680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8CD19-3404-40D6-9C24-73314DA53C71}"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108143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8CD19-3404-40D6-9C24-73314DA53C71}"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BBA1-7CCB-4C07-B5AB-E7D8F1BB0238}" type="slidenum">
              <a:rPr lang="en-US" smtClean="0"/>
              <a:t>‹#›</a:t>
            </a:fld>
            <a:endParaRPr lang="en-US"/>
          </a:p>
        </p:txBody>
      </p:sp>
    </p:spTree>
    <p:extLst>
      <p:ext uri="{BB962C8B-B14F-4D97-AF65-F5344CB8AC3E}">
        <p14:creationId xmlns:p14="http://schemas.microsoft.com/office/powerpoint/2010/main" val="180232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8CD19-3404-40D6-9C24-73314DA53C71}" type="datetimeFigureOut">
              <a:rPr lang="en-US" smtClean="0"/>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5BBA1-7CCB-4C07-B5AB-E7D8F1BB0238}" type="slidenum">
              <a:rPr lang="en-US" smtClean="0"/>
              <a:t>‹#›</a:t>
            </a:fld>
            <a:endParaRPr lang="en-US"/>
          </a:p>
        </p:txBody>
      </p:sp>
    </p:spTree>
    <p:extLst>
      <p:ext uri="{BB962C8B-B14F-4D97-AF65-F5344CB8AC3E}">
        <p14:creationId xmlns:p14="http://schemas.microsoft.com/office/powerpoint/2010/main" val="310794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tiff"/><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077" y="2925366"/>
            <a:ext cx="5352288" cy="563880"/>
          </a:xfrm>
        </p:spPr>
        <p:txBody>
          <a:bodyPr>
            <a:normAutofit fontScale="90000"/>
          </a:bodyPr>
          <a:lstStyle/>
          <a:p>
            <a:pPr algn="ctr"/>
            <a:r>
              <a:rPr lang="mn-MN" b="1" dirty="0" smtClean="0">
                <a:solidFill>
                  <a:srgbClr val="C00000"/>
                </a:solidFill>
              </a:rPr>
              <a:t>Мэндчилгээ </a:t>
            </a:r>
            <a:endParaRPr lang="en-US" b="1" dirty="0">
              <a:solidFill>
                <a:srgbClr val="C00000"/>
              </a:solidFill>
            </a:endParaRPr>
          </a:p>
        </p:txBody>
      </p:sp>
      <p:sp>
        <p:nvSpPr>
          <p:cNvPr id="4" name="TextBox 3"/>
          <p:cNvSpPr txBox="1"/>
          <p:nvPr/>
        </p:nvSpPr>
        <p:spPr>
          <a:xfrm>
            <a:off x="1475656" y="3645024"/>
            <a:ext cx="6840760" cy="2923877"/>
          </a:xfrm>
          <a:prstGeom prst="rect">
            <a:avLst/>
          </a:prstGeom>
          <a:noFill/>
        </p:spPr>
        <p:txBody>
          <a:bodyPr wrap="square" rtlCol="0">
            <a:spAutoFit/>
          </a:bodyPr>
          <a:lstStyle/>
          <a:p>
            <a:pPr algn="just"/>
            <a:r>
              <a:rPr lang="mn-MN" sz="1400" dirty="0" smtClean="0">
                <a:solidFill>
                  <a:srgbClr val="0070C0"/>
                </a:solidFill>
                <a:latin typeface="Arial" panose="020B0604020202020204" pitchFamily="34" charset="0"/>
                <a:cs typeface="Arial" panose="020B0604020202020204" pitchFamily="34" charset="0"/>
              </a:rPr>
              <a:t>	</a:t>
            </a:r>
            <a:r>
              <a:rPr lang="mn-MN" sz="1400" dirty="0" smtClean="0">
                <a:solidFill>
                  <a:srgbClr val="0070C0"/>
                </a:solidFill>
                <a:latin typeface="Arial" panose="020B0604020202020204" pitchFamily="34" charset="0"/>
                <a:cs typeface="Arial" panose="020B0604020202020204" pitchFamily="34" charset="0"/>
              </a:rPr>
              <a:t>Тус баг нь  242 өрхийн  755 хүн амтай нь үүнээс: 18 хүртэл насны 299 иргэн, 55-с дээш насны 87 иргэн байна. Төв, хөдөө хосолсон онцлогтой баг юм. Нийт хүн амыг  хүйсээр нь авч үзвэл  эмэгтэйчүүд 50,86 хувь, эрэгтэйчүүд 49,14 хувийг тус тус эзэлж байна.  </a:t>
            </a:r>
            <a:r>
              <a:rPr lang="mn-MN" sz="1400" dirty="0" smtClean="0">
                <a:latin typeface="Arial" panose="020B0604020202020204" pitchFamily="34" charset="0"/>
                <a:cs typeface="Arial" panose="020B0604020202020204" pitchFamily="34" charset="0"/>
              </a:rPr>
              <a:t>Мал </a:t>
            </a:r>
            <a:r>
              <a:rPr lang="mn-MN" sz="1400" dirty="0" smtClean="0">
                <a:latin typeface="Arial" panose="020B0604020202020204" pitchFamily="34" charset="0"/>
                <a:cs typeface="Arial" panose="020B0604020202020204" pitchFamily="34" charset="0"/>
              </a:rPr>
              <a:t>аж ахуйн салбарын цаашдын хөгжил дэвшил, малчид та бүхний мэдлэг, чадвар хичээл зүтгэлээс ихээхэн шалтгаалах нь ойлгомжтой.Мал сүрэг бол шавхагдашгүй баялаг энэ баялагийг бүтээгчид нь та бүхэн билээ мал сүргийнхээ ашиг шимийг улам ихээр нэмэгдүүлэх энэ их хөдөлмөртөө мал аж ахуйн салбарын хөгжлийг орчин цагийн дэлхийн чиг хандлагад нийцүүлэн мал сүргээ өсгөн арвижуулахын өлзийтэй сайхан ерөөлийг </a:t>
            </a:r>
            <a:r>
              <a:rPr lang="mn-MN" sz="1400" dirty="0" smtClean="0">
                <a:latin typeface="Arial" panose="020B0604020202020204" pitchFamily="34" charset="0"/>
                <a:cs typeface="Arial" panose="020B0604020202020204" pitchFamily="34" charset="0"/>
              </a:rPr>
              <a:t>багийнхаа нийт ард иргэд та </a:t>
            </a:r>
            <a:r>
              <a:rPr lang="mn-MN" sz="1400" dirty="0" smtClean="0">
                <a:latin typeface="Arial" panose="020B0604020202020204" pitchFamily="34" charset="0"/>
                <a:cs typeface="Arial" panose="020B0604020202020204" pitchFamily="34" charset="0"/>
              </a:rPr>
              <a:t>бүхэндээ өргөн дэвшүүлье</a:t>
            </a:r>
            <a:r>
              <a:rPr lang="mn-MN" sz="1400" dirty="0">
                <a:latin typeface="Arial" panose="020B0604020202020204" pitchFamily="34" charset="0"/>
                <a:cs typeface="Arial" panose="020B0604020202020204" pitchFamily="34" charset="0"/>
              </a:rPr>
              <a:t>. </a:t>
            </a:r>
            <a:endParaRPr lang="mn-MN" sz="1400" dirty="0" smtClean="0">
              <a:latin typeface="Arial" panose="020B0604020202020204" pitchFamily="34" charset="0"/>
              <a:cs typeface="Arial" panose="020B0604020202020204" pitchFamily="34" charset="0"/>
            </a:endParaRPr>
          </a:p>
          <a:p>
            <a:pPr algn="just"/>
            <a:endParaRPr lang="mn-MN" sz="1400" dirty="0">
              <a:latin typeface="Arial" panose="020B0604020202020204" pitchFamily="34" charset="0"/>
              <a:cs typeface="Arial" panose="020B0604020202020204" pitchFamily="34" charset="0"/>
            </a:endParaRPr>
          </a:p>
          <a:p>
            <a:pPr algn="ctr"/>
            <a:r>
              <a:rPr lang="mn-MN" sz="1400" b="1" dirty="0" smtClean="0">
                <a:latin typeface="Arial" panose="020B0604020202020204" pitchFamily="34" charset="0"/>
                <a:cs typeface="Arial" panose="020B0604020202020204" pitchFamily="34" charset="0"/>
              </a:rPr>
              <a:t>2019 он </a:t>
            </a:r>
            <a:endParaRPr lang="mn-MN" sz="1400" b="1" dirty="0" smtClean="0">
              <a:latin typeface="Arial" panose="020B0604020202020204" pitchFamily="34" charset="0"/>
              <a:cs typeface="Arial" panose="020B0604020202020204" pitchFamily="34" charset="0"/>
            </a:endParaRPr>
          </a:p>
          <a:p>
            <a:pPr algn="just"/>
            <a:r>
              <a:rPr lang="mn-MN" sz="1400" dirty="0" smtClean="0">
                <a:solidFill>
                  <a:srgbClr val="C00000"/>
                </a:solidFill>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3074" name="Picture 2" descr="C:\Users\Work\Links\52605216_465245524013074_243764453893681971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59" y="260648"/>
            <a:ext cx="397192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9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365" y="274320"/>
            <a:ext cx="6988323" cy="1021080"/>
          </a:xfrm>
        </p:spPr>
        <p:txBody>
          <a:bodyPr>
            <a:normAutofit/>
          </a:bodyPr>
          <a:lstStyle/>
          <a:p>
            <a:pPr algn="ctr"/>
            <a:r>
              <a:rPr lang="mn-MN" sz="2400" dirty="0" smtClean="0">
                <a:solidFill>
                  <a:srgbClr val="C00000"/>
                </a:solidFill>
                <a:latin typeface="Times New Roman" pitchFamily="18" charset="0"/>
                <a:cs typeface="Times New Roman" pitchFamily="18" charset="0"/>
              </a:rPr>
              <a:t>Иргэн төвтэй судалгаанд  чиглэсэн төрийн алба Судалгааг </a:t>
            </a:r>
            <a:r>
              <a:rPr lang="mn-MN" sz="2400" dirty="0" smtClean="0">
                <a:solidFill>
                  <a:srgbClr val="C00000"/>
                </a:solidFill>
                <a:latin typeface="Times New Roman" pitchFamily="18" charset="0"/>
                <a:cs typeface="Times New Roman" pitchFamily="18" charset="0"/>
              </a:rPr>
              <a:t>төрөлжүүлэн гаргасан  </a:t>
            </a:r>
            <a:endParaRPr lang="en-US" sz="2400"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587455"/>
            <a:ext cx="3124200" cy="208010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572766"/>
            <a:ext cx="3168324" cy="21094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421" y="3933056"/>
            <a:ext cx="3512144" cy="2338396"/>
          </a:xfrm>
          <a:prstGeom prst="rect">
            <a:avLst/>
          </a:prstGeom>
        </p:spPr>
      </p:pic>
      <p:pic>
        <p:nvPicPr>
          <p:cNvPr id="6" name="Picture 2" descr="C:\Users\1-r bag\Desktop\18953095_109631479638864_7127029688415669314_n.jpg"/>
          <p:cNvPicPr>
            <a:picLocks noChangeAspect="1" noChangeArrowheads="1"/>
          </p:cNvPicPr>
          <p:nvPr/>
        </p:nvPicPr>
        <p:blipFill>
          <a:blip r:embed="rId5"/>
          <a:srcRect/>
          <a:stretch>
            <a:fillRect/>
          </a:stretch>
        </p:blipFill>
        <p:spPr bwMode="auto">
          <a:xfrm>
            <a:off x="467544" y="119743"/>
            <a:ext cx="1371600" cy="1371600"/>
          </a:xfrm>
          <a:prstGeom prst="ellipse">
            <a:avLst/>
          </a:prstGeom>
          <a:ln>
            <a:noFill/>
          </a:ln>
          <a:effectLst>
            <a:softEdge rad="112500"/>
          </a:effectLst>
        </p:spPr>
      </p:pic>
    </p:spTree>
    <p:extLst>
      <p:ext uri="{BB962C8B-B14F-4D97-AF65-F5344CB8AC3E}">
        <p14:creationId xmlns:p14="http://schemas.microsoft.com/office/powerpoint/2010/main" val="342462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6"/>
                                        </p:tgtEl>
                                        <p:attrNameLst>
                                          <p:attrName>ppt_h</p:attrName>
                                        </p:attrNameLst>
                                      </p:cBhvr>
                                      <p:tavLst>
                                        <p:tav tm="0">
                                          <p:val>
                                            <p:strVal val="ppt_h"/>
                                          </p:val>
                                        </p:tav>
                                        <p:tav tm="100000">
                                          <p:val>
                                            <p:strVal val="ppt_h"/>
                                          </p:val>
                                        </p:tav>
                                      </p:tavLst>
                                    </p:anim>
                                    <p:anim calcmode="lin" valueType="num">
                                      <p:cBhvr>
                                        <p:cTn id="7" dur="5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mn-MN" sz="1400" dirty="0" smtClean="0">
                <a:solidFill>
                  <a:srgbClr val="C00000"/>
                </a:solidFill>
                <a:latin typeface="Times New Roman" pitchFamily="18" charset="0"/>
                <a:cs typeface="Times New Roman" pitchFamily="18" charset="0"/>
              </a:rPr>
              <a:t>ШИНЭЭР САНААЧЛАН ХЭРЭГЖҮҮЛСЭН АЖИЛ </a:t>
            </a:r>
            <a:br>
              <a:rPr lang="mn-MN" sz="1400" dirty="0" smtClean="0">
                <a:solidFill>
                  <a:srgbClr val="C00000"/>
                </a:solidFill>
                <a:latin typeface="Times New Roman" pitchFamily="18" charset="0"/>
                <a:cs typeface="Times New Roman" pitchFamily="18" charset="0"/>
              </a:rPr>
            </a:br>
            <a:r>
              <a:rPr lang="mn-MN" sz="1400" dirty="0" smtClean="0">
                <a:solidFill>
                  <a:srgbClr val="C00000"/>
                </a:solidFill>
                <a:latin typeface="Times New Roman" pitchFamily="18" charset="0"/>
                <a:cs typeface="Times New Roman" pitchFamily="18" charset="0"/>
              </a:rPr>
              <a:t>АЙМГИЙН ХЭМЖЭЭНД АНХДАГЧ ЧУУЛГАН УУЛЗАЛТ </a:t>
            </a:r>
            <a:endParaRPr lang="en-US" sz="1400" dirty="0">
              <a:solidFill>
                <a:srgbClr val="C00000"/>
              </a:solidFill>
              <a:latin typeface="Times New Roman" pitchFamily="18" charset="0"/>
              <a:cs typeface="Times New Roman" pitchFamily="18" charset="0"/>
            </a:endParaRPr>
          </a:p>
        </p:txBody>
      </p:sp>
      <p:pic>
        <p:nvPicPr>
          <p:cNvPr id="15362" name="Picture 2" descr="C:\Users\Work\Desktop\tsetserleg chulgan 2019\ЧУУЛГА УУЛЗАЛТ ЗУРАГ .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822621"/>
            <a:ext cx="3911001" cy="276490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Work\Desktop\tsetserleg chulgan 2019\Уриалга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374" y="1124744"/>
            <a:ext cx="3815082" cy="539575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Work\Desktop\tsetserleg chulgan 201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198555"/>
            <a:ext cx="403244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06192" cy="850106"/>
          </a:xfrm>
        </p:spPr>
        <p:txBody>
          <a:bodyPr>
            <a:noAutofit/>
          </a:bodyPr>
          <a:lstStyle/>
          <a:p>
            <a:r>
              <a:rPr lang="mn-MN" sz="3200" b="1" dirty="0" smtClean="0">
                <a:solidFill>
                  <a:srgbClr val="7030A0"/>
                </a:solidFill>
              </a:rPr>
              <a:t>ИРГЭН ТӨВТЭЙ ТӨРИЙН АЛБА </a:t>
            </a:r>
            <a:r>
              <a:rPr lang="mn-MN" sz="3200" b="1" dirty="0" smtClean="0">
                <a:solidFill>
                  <a:srgbClr val="C00000"/>
                </a:solidFill>
              </a:rPr>
              <a:t>АНХДУГААР ЧУУЛГА УУЛЗАЛТ </a:t>
            </a:r>
            <a:endParaRPr lang="en-US" sz="3200" b="1" dirty="0">
              <a:solidFill>
                <a:srgbClr val="C00000"/>
              </a:solidFill>
            </a:endParaRPr>
          </a:p>
        </p:txBody>
      </p:sp>
      <p:pic>
        <p:nvPicPr>
          <p:cNvPr id="4" name="Picture 2" descr="C:\Users\Work\Links\52845272_468354323702194_440114584540413952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0586" y="4088702"/>
            <a:ext cx="2506084" cy="22926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ork\Links\53334504_468353203702306_4861464956832317440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68083"/>
            <a:ext cx="3240360" cy="23613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ork\Links\52708439_468353223702304_436654789097003417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25" y="4077072"/>
            <a:ext cx="273579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ork\Links\52819608_468335773704049_437764269343873433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463080"/>
            <a:ext cx="3491880" cy="23279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Work\Links\52708559_468337057037254_9223044494058848256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1484784"/>
            <a:ext cx="3059832" cy="2306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ork\Links\53356756_468354993702127_4903535475756630016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4077072"/>
            <a:ext cx="34572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Work\Desktop\tsetserleg chulgan 2019\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3392" y="116632"/>
            <a:ext cx="2773947" cy="178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7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29600" cy="778098"/>
          </a:xfrm>
        </p:spPr>
        <p:txBody>
          <a:bodyPr>
            <a:normAutofit/>
          </a:bodyPr>
          <a:lstStyle/>
          <a:p>
            <a:r>
              <a:rPr lang="mn-MN" sz="1600" b="1" dirty="0" smtClean="0">
                <a:solidFill>
                  <a:srgbClr val="C00000"/>
                </a:solidFill>
                <a:latin typeface="Times New Roman" pitchFamily="18" charset="0"/>
                <a:cs typeface="Times New Roman" pitchFamily="18" charset="0"/>
              </a:rPr>
              <a:t>ЭЭЖДЭЭ ЗАХИДАЛ БИЧЭЭРЭЙ  /УЛАМЖИЛАЛТ  ЗАХИДЛЫН УРАЛДААН</a:t>
            </a:r>
            <a:br>
              <a:rPr lang="mn-MN" sz="1600" b="1" dirty="0" smtClean="0">
                <a:solidFill>
                  <a:srgbClr val="C00000"/>
                </a:solidFill>
                <a:latin typeface="Times New Roman" pitchFamily="18" charset="0"/>
                <a:cs typeface="Times New Roman" pitchFamily="18" charset="0"/>
              </a:rPr>
            </a:br>
            <a:r>
              <a:rPr lang="mn-MN" sz="1600" b="1" dirty="0" smtClean="0">
                <a:solidFill>
                  <a:srgbClr val="00B050"/>
                </a:solidFill>
                <a:latin typeface="Times New Roman" pitchFamily="18" charset="0"/>
                <a:cs typeface="Times New Roman" pitchFamily="18" charset="0"/>
              </a:rPr>
              <a:t>2 насны ангилалаар хүүхэд ,насанд хүрэгчид  </a:t>
            </a:r>
            <a:endParaRPr lang="en-US" sz="1600" b="1" dirty="0">
              <a:solidFill>
                <a:srgbClr val="00B050"/>
              </a:solidFill>
              <a:latin typeface="Times New Roman" pitchFamily="18" charset="0"/>
              <a:cs typeface="Times New Roman" pitchFamily="18" charset="0"/>
            </a:endParaRPr>
          </a:p>
        </p:txBody>
      </p:sp>
      <p:pic>
        <p:nvPicPr>
          <p:cNvPr id="1026" name="Picture 2" descr="C:\Users\Work\Links\53464679_473997063137920_4928234363797110784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2293" y="4056206"/>
            <a:ext cx="2694420" cy="24913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ork\Links\53584733_473997353137891_513620532174363033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908720"/>
            <a:ext cx="291632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eee\Desktop\ЭЭЖДЭЭ ЗАХИДАЛ\2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908720"/>
            <a:ext cx="2391951" cy="29344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eee\Desktop\ЭЭЖДЭЭ ЗАХИДАЛ\захиа.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124744"/>
            <a:ext cx="2509912" cy="25099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eee\Desktop\ЭЭЖДЭЭ ЗАХИДАЛ\МАРТ20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3429000"/>
            <a:ext cx="5112568" cy="316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1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Work\Links\57390086_491792038025089_4618934454344220672_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956767"/>
            <a:ext cx="3450974" cy="283405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Work\Links\57183727_491791478025145_341313143548831334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05804"/>
            <a:ext cx="3635896" cy="30177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Work\Links\56994133_491755904695369_747953870964208435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24"/>
            <a:ext cx="3566041" cy="497003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Work\Links\57358077_491755981362028_892535577099265638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4624"/>
            <a:ext cx="3211992" cy="42302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Work\Desktop\IMG_0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4725144"/>
            <a:ext cx="2163042" cy="144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ork\Links\57099027_491755654695394_3618550736184410112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0073" y="49762"/>
            <a:ext cx="2663927" cy="33072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5616" y="49762"/>
            <a:ext cx="6064457" cy="646331"/>
          </a:xfrm>
          <a:prstGeom prst="rect">
            <a:avLst/>
          </a:prstGeom>
        </p:spPr>
        <p:txBody>
          <a:bodyPr wrap="square">
            <a:spAutoFit/>
          </a:bodyPr>
          <a:lstStyle/>
          <a:p>
            <a:pPr algn="ctr"/>
            <a:r>
              <a:rPr lang="mn-MN" dirty="0" smtClean="0">
                <a:solidFill>
                  <a:srgbClr val="C00000"/>
                </a:solidFill>
                <a:latin typeface="Times New Roman" pitchFamily="18" charset="0"/>
                <a:cs typeface="Times New Roman" pitchFamily="18" charset="0"/>
              </a:rPr>
              <a:t>Иргэн төвтэй ҮР ДҮНД чиглэсэн  төрийн алба </a:t>
            </a:r>
          </a:p>
          <a:p>
            <a:pPr algn="ctr"/>
            <a:r>
              <a:rPr lang="mn-MN" dirty="0" smtClean="0">
                <a:solidFill>
                  <a:srgbClr val="C00000"/>
                </a:solidFill>
                <a:latin typeface="Times New Roman" pitchFamily="18" charset="0"/>
                <a:cs typeface="Times New Roman" pitchFamily="18" charset="0"/>
              </a:rPr>
              <a:t>Хөршийн холбооны уралдаан </a:t>
            </a:r>
            <a:endParaRPr lang="en-US" dirty="0"/>
          </a:p>
        </p:txBody>
      </p:sp>
    </p:spTree>
    <p:extLst>
      <p:ext uri="{BB962C8B-B14F-4D97-AF65-F5344CB8AC3E}">
        <p14:creationId xmlns:p14="http://schemas.microsoft.com/office/powerpoint/2010/main" val="215171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mn-MN" sz="2000" b="1" dirty="0" smtClean="0">
                <a:solidFill>
                  <a:srgbClr val="C00000"/>
                </a:solidFill>
                <a:latin typeface="Times New Roman" pitchFamily="18" charset="0"/>
                <a:cs typeface="Times New Roman" pitchFamily="18" charset="0"/>
              </a:rPr>
              <a:t>Иргэн төвтэй төрийн үйлчилгээ -иргэддээ хүрч үйлчилье. </a:t>
            </a:r>
            <a:endParaRPr lang="en-US" sz="2000" b="1" dirty="0">
              <a:solidFill>
                <a:srgbClr val="C00000"/>
              </a:solidFill>
              <a:latin typeface="Times New Roman" pitchFamily="18" charset="0"/>
              <a:cs typeface="Times New Roman" pitchFamily="18" charset="0"/>
            </a:endParaRPr>
          </a:p>
        </p:txBody>
      </p:sp>
      <p:pic>
        <p:nvPicPr>
          <p:cNvPr id="5122" name="Picture 2" descr="C:\Users\Work\Links\56806442_488759401661686_641826068316658073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28290"/>
            <a:ext cx="2636111" cy="197708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ork\Links\56659801_488759434995016_286334868786040012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39" y="980728"/>
            <a:ext cx="26997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ork\Links\61530373_378604879417188_145432360485755289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878622"/>
            <a:ext cx="2289921" cy="171744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Work\Links\56685909_486843458519947_651690089495134208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9601" y="4945899"/>
            <a:ext cx="2299522" cy="17102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Work\Links\61830119_2307456892835150_145076650005810380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1720" y="4873669"/>
            <a:ext cx="2459765" cy="184482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Work\Desktop\tatsn zurag\61259560_396828904239933_3420531320541937664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980728"/>
            <a:ext cx="252028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ork\Desktop\tatsn zurag\61258857_560298757829319_4727837215604867072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774" y="3136857"/>
            <a:ext cx="2315749" cy="17368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Work\Desktop\tatsn zurag\61656013_1336372276517858_1083756231740358656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5131" y="3010644"/>
            <a:ext cx="2267744"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Work\Links\56770517_488762114994748_5874079539260293120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2996952"/>
            <a:ext cx="2304257" cy="17281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Work\Links\56702234_488771871660439_7269536743265665024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05" y="4945899"/>
            <a:ext cx="1842999" cy="17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81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mn-MN" sz="2000" b="1" dirty="0" smtClean="0">
                <a:solidFill>
                  <a:srgbClr val="C00000"/>
                </a:solidFill>
                <a:latin typeface="Times New Roman" pitchFamily="18" charset="0"/>
                <a:cs typeface="Times New Roman" pitchFamily="18" charset="0"/>
              </a:rPr>
              <a:t>Иргэн төвтэй үр дүнд чиглэсэн төрийн алба </a:t>
            </a:r>
            <a:br>
              <a:rPr lang="mn-MN" sz="2000" b="1" dirty="0" smtClean="0">
                <a:solidFill>
                  <a:srgbClr val="C00000"/>
                </a:solidFill>
                <a:latin typeface="Times New Roman" pitchFamily="18" charset="0"/>
                <a:cs typeface="Times New Roman" pitchFamily="18" charset="0"/>
              </a:rPr>
            </a:br>
            <a:r>
              <a:rPr lang="mn-MN" sz="2000" b="1" dirty="0" smtClean="0">
                <a:solidFill>
                  <a:srgbClr val="C00000"/>
                </a:solidFill>
                <a:latin typeface="Times New Roman" pitchFamily="18" charset="0"/>
                <a:cs typeface="Times New Roman" pitchFamily="18" charset="0"/>
              </a:rPr>
              <a:t>Багийн иргэдийн нийтийн хурал шинэлэг ирц,хангалттай </a:t>
            </a:r>
            <a:endParaRPr lang="en-US" sz="2000" b="1" dirty="0">
              <a:solidFill>
                <a:srgbClr val="C00000"/>
              </a:solidFill>
              <a:latin typeface="Times New Roman" pitchFamily="18" charset="0"/>
              <a:cs typeface="Times New Roman" pitchFamily="18" charset="0"/>
            </a:endParaRPr>
          </a:p>
        </p:txBody>
      </p:sp>
      <p:pic>
        <p:nvPicPr>
          <p:cNvPr id="7170" name="Picture 2" descr="C:\Users\Work\Links\59750166_502112180326408_789132479370467737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412777"/>
            <a:ext cx="2592288" cy="366509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ork\Links\60020549_503257280211898_222385172275580108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621" y="4780249"/>
            <a:ext cx="259228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Work\Links\60063276_503255830212043_174603975499186176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972882"/>
            <a:ext cx="3668777" cy="275158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Work\Links\59790428_503257316878561_5941582797222182912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036" y="1427551"/>
            <a:ext cx="2675789" cy="270892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Work\Links\59682232_503255806878712_3343458415883059200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1435833"/>
            <a:ext cx="3058525" cy="251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9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4419"/>
          </a:xfrm>
        </p:spPr>
        <p:txBody>
          <a:bodyPr>
            <a:normAutofit/>
          </a:bodyPr>
          <a:lstStyle/>
          <a:p>
            <a:r>
              <a:rPr lang="mn-MN" sz="2000" b="1" dirty="0" smtClean="0">
                <a:solidFill>
                  <a:srgbClr val="C00000"/>
                </a:solidFill>
                <a:latin typeface="Times New Roman" pitchFamily="18" charset="0"/>
                <a:cs typeface="Times New Roman" pitchFamily="18" charset="0"/>
              </a:rPr>
              <a:t>Иргэн төвтэй үр дүнд чиглэсэн төрийн алба </a:t>
            </a:r>
            <a:br>
              <a:rPr lang="mn-MN" sz="2000" b="1" dirty="0" smtClean="0">
                <a:solidFill>
                  <a:srgbClr val="C00000"/>
                </a:solidFill>
                <a:latin typeface="Times New Roman" pitchFamily="18" charset="0"/>
                <a:cs typeface="Times New Roman" pitchFamily="18" charset="0"/>
              </a:rPr>
            </a:br>
            <a:r>
              <a:rPr lang="mn-MN" sz="2000" b="1" dirty="0" smtClean="0">
                <a:solidFill>
                  <a:srgbClr val="C00000"/>
                </a:solidFill>
                <a:latin typeface="Times New Roman" pitchFamily="18" charset="0"/>
                <a:cs typeface="Times New Roman" pitchFamily="18" charset="0"/>
              </a:rPr>
              <a:t>Орц,хэсгийн дарга нараа сургалтанд хамруулж</a:t>
            </a:r>
            <a:br>
              <a:rPr lang="mn-MN" sz="2000" b="1" dirty="0" smtClean="0">
                <a:solidFill>
                  <a:srgbClr val="C00000"/>
                </a:solidFill>
                <a:latin typeface="Times New Roman" pitchFamily="18" charset="0"/>
                <a:cs typeface="Times New Roman" pitchFamily="18" charset="0"/>
              </a:rPr>
            </a:br>
            <a:r>
              <a:rPr lang="mn-MN" sz="2000" b="1" dirty="0" smtClean="0">
                <a:solidFill>
                  <a:srgbClr val="C00000"/>
                </a:solidFill>
                <a:latin typeface="Times New Roman" pitchFamily="18" charset="0"/>
                <a:cs typeface="Times New Roman" pitchFamily="18" charset="0"/>
              </a:rPr>
              <a:t> өрхийн бүртгэлээ тулгах 7 хоногийн аян зарласан </a:t>
            </a:r>
            <a:endParaRPr lang="en-US" sz="2000" b="1" dirty="0">
              <a:solidFill>
                <a:srgbClr val="C00000"/>
              </a:solidFill>
              <a:latin typeface="Times New Roman" pitchFamily="18" charset="0"/>
              <a:cs typeface="Times New Roman" pitchFamily="18" charset="0"/>
            </a:endParaRPr>
          </a:p>
        </p:txBody>
      </p:sp>
      <p:pic>
        <p:nvPicPr>
          <p:cNvPr id="4" name="Content Placeholder 3" descr="C:\Users\Work\Links\64404664_2673672572647476_2474633377110556672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88840"/>
            <a:ext cx="3456384" cy="25804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Work\Desktop\tatsn zurag\61661538_2288066377929533_64335102823786086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436" y="1844825"/>
            <a:ext cx="2748947" cy="3912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4797152"/>
            <a:ext cx="4536504" cy="1754326"/>
          </a:xfrm>
          <a:prstGeom prst="rect">
            <a:avLst/>
          </a:prstGeom>
          <a:noFill/>
        </p:spPr>
        <p:txBody>
          <a:bodyPr wrap="square" rtlCol="0">
            <a:spAutoFit/>
          </a:bodyPr>
          <a:lstStyle/>
          <a:p>
            <a:pPr algn="just"/>
            <a:r>
              <a:rPr lang="mn-MN" dirty="0" smtClean="0">
                <a:solidFill>
                  <a:srgbClr val="002060"/>
                </a:solidFill>
              </a:rPr>
              <a:t>Сэтгэл зүтгэлээрээ сайн ажиллаж  төр иргэний хооронд гүүр болон ажиллаж байгаа бүх орц, хэсгийн дарга нартаа ард иргэдийнхээ нэрийн өмнөөс баярлаж талархсанаа илэрхийлж ажлын өндөр амжилтыг хүсэн ерөөе. </a:t>
            </a:r>
            <a:endParaRPr lang="en-US" dirty="0">
              <a:solidFill>
                <a:srgbClr val="002060"/>
              </a:solidFill>
            </a:endParaRPr>
          </a:p>
        </p:txBody>
      </p:sp>
    </p:spTree>
    <p:extLst>
      <p:ext uri="{BB962C8B-B14F-4D97-AF65-F5344CB8AC3E}">
        <p14:creationId xmlns:p14="http://schemas.microsoft.com/office/powerpoint/2010/main" val="273684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91</Words>
  <Application>Microsoft Office PowerPoint</Application>
  <PresentationFormat>On-screen Show (4:3)</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Мэндчилгээ </vt:lpstr>
      <vt:lpstr>Иргэн төвтэй судалгаанд  чиглэсэн төрийн алба Судалгааг төрөлжүүлэн гаргасан  </vt:lpstr>
      <vt:lpstr>ШИНЭЭР САНААЧЛАН ХЭРЭГЖҮҮЛСЭН АЖИЛ  АЙМГИЙН ХЭМЖЭЭНД АНХДАГЧ ЧУУЛГАН УУЛЗАЛТ </vt:lpstr>
      <vt:lpstr>ИРГЭН ТӨВТЭЙ ТӨРИЙН АЛБА АНХДУГААР ЧУУЛГА УУЛЗАЛТ </vt:lpstr>
      <vt:lpstr>ЭЭЖДЭЭ ЗАХИДАЛ БИЧЭЭРЭЙ  /УЛАМЖИЛАЛТ  ЗАХИДЛЫН УРАЛДААН 2 насны ангилалаар хүүхэд ,насанд хүрэгчид  </vt:lpstr>
      <vt:lpstr>PowerPoint Presentation</vt:lpstr>
      <vt:lpstr>Иргэн төвтэй төрийн үйлчилгээ -иргэддээ хүрч үйлчилье. </vt:lpstr>
      <vt:lpstr>Иргэн төвтэй үр дүнд чиглэсэн төрийн алба  Багийн иргэдийн нийтийн хурал шинэлэг ирц,хангалттай </vt:lpstr>
      <vt:lpstr>Иргэн төвтэй үр дүнд чиглэсэн төрийн алба  Орц,хэсгийн дарга нараа сургалтанд хамруулж  өрхийн бүртгэлээ тулгах 7 хоногийн аян зарласан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Work</dc:creator>
  <cp:lastModifiedBy>Work</cp:lastModifiedBy>
  <cp:revision>28</cp:revision>
  <dcterms:created xsi:type="dcterms:W3CDTF">2019-06-18T12:39:41Z</dcterms:created>
  <dcterms:modified xsi:type="dcterms:W3CDTF">2019-06-18T13:39:05Z</dcterms:modified>
</cp:coreProperties>
</file>