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notesMasterIdLst>
    <p:notesMasterId r:id="rId25"/>
  </p:notesMasterIdLst>
  <p:sldIdLst>
    <p:sldId id="256" r:id="rId2"/>
    <p:sldId id="257" r:id="rId3"/>
    <p:sldId id="271" r:id="rId4"/>
    <p:sldId id="281" r:id="rId5"/>
    <p:sldId id="283" r:id="rId6"/>
    <p:sldId id="294" r:id="rId7"/>
    <p:sldId id="258" r:id="rId8"/>
    <p:sldId id="270" r:id="rId9"/>
    <p:sldId id="278" r:id="rId10"/>
    <p:sldId id="285" r:id="rId11"/>
    <p:sldId id="287" r:id="rId12"/>
    <p:sldId id="280" r:id="rId13"/>
    <p:sldId id="295" r:id="rId14"/>
    <p:sldId id="296" r:id="rId15"/>
    <p:sldId id="299" r:id="rId16"/>
    <p:sldId id="297" r:id="rId17"/>
    <p:sldId id="298" r:id="rId18"/>
    <p:sldId id="291" r:id="rId19"/>
    <p:sldId id="300" r:id="rId20"/>
    <p:sldId id="292" r:id="rId21"/>
    <p:sldId id="290" r:id="rId22"/>
    <p:sldId id="301" r:id="rId23"/>
    <p:sldId id="262" r:id="rId24"/>
  </p:sldIdLst>
  <p:sldSz cx="9144000" cy="6858000" type="screen4x3"/>
  <p:notesSz cx="6889750"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2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6088" cy="5016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02075" y="0"/>
            <a:ext cx="2986088" cy="501650"/>
          </a:xfrm>
          <a:prstGeom prst="rect">
            <a:avLst/>
          </a:prstGeom>
        </p:spPr>
        <p:txBody>
          <a:bodyPr vert="horz" lIns="91440" tIns="45720" rIns="91440" bIns="45720" rtlCol="0"/>
          <a:lstStyle>
            <a:lvl1pPr algn="r">
              <a:defRPr sz="1200"/>
            </a:lvl1pPr>
          </a:lstStyle>
          <a:p>
            <a:fld id="{CAEE29D6-1063-47A1-A68D-D4DBBD9EDCDD}" type="datetimeFigureOut">
              <a:rPr lang="en-US" smtClean="0"/>
              <a:t>4/26/2019</a:t>
            </a:fld>
            <a:endParaRPr lang="en-US"/>
          </a:p>
        </p:txBody>
      </p:sp>
      <p:sp>
        <p:nvSpPr>
          <p:cNvPr id="4" name="Slide Image Placeholder 3"/>
          <p:cNvSpPr>
            <a:spLocks noGrp="1" noRot="1" noChangeAspect="1"/>
          </p:cNvSpPr>
          <p:nvPr>
            <p:ph type="sldImg" idx="2"/>
          </p:nvPr>
        </p:nvSpPr>
        <p:spPr>
          <a:xfrm>
            <a:off x="939800" y="750888"/>
            <a:ext cx="5010150" cy="37592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760913"/>
            <a:ext cx="5511800" cy="45100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518650"/>
            <a:ext cx="2986088" cy="5016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02075" y="9518650"/>
            <a:ext cx="2986088" cy="501650"/>
          </a:xfrm>
          <a:prstGeom prst="rect">
            <a:avLst/>
          </a:prstGeom>
        </p:spPr>
        <p:txBody>
          <a:bodyPr vert="horz" lIns="91440" tIns="45720" rIns="91440" bIns="45720" rtlCol="0" anchor="b"/>
          <a:lstStyle>
            <a:lvl1pPr algn="r">
              <a:defRPr sz="1200"/>
            </a:lvl1pPr>
          </a:lstStyle>
          <a:p>
            <a:fld id="{0423D35B-3700-46AA-BF3E-46E1F7CBA528}" type="slidenum">
              <a:rPr lang="en-US" smtClean="0"/>
              <a:t>‹#›</a:t>
            </a:fld>
            <a:endParaRPr lang="en-US"/>
          </a:p>
        </p:txBody>
      </p:sp>
    </p:spTree>
    <p:extLst>
      <p:ext uri="{BB962C8B-B14F-4D97-AF65-F5344CB8AC3E}">
        <p14:creationId xmlns:p14="http://schemas.microsoft.com/office/powerpoint/2010/main" val="3685452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5D69D87-7F39-44DA-B820-799B6D1BB1CF}" type="datetimeFigureOut">
              <a:rPr lang="en-US" smtClean="0"/>
              <a:pPr/>
              <a:t>4/26/2019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2835238-44B0-4366-83FA-C9FBAD9622A0}"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D69D87-7F39-44DA-B820-799B6D1BB1CF}"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35238-44B0-4366-83FA-C9FBAD9622A0}"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D69D87-7F39-44DA-B820-799B6D1BB1CF}"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35238-44B0-4366-83FA-C9FBAD9622A0}"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5D69D87-7F39-44DA-B820-799B6D1BB1CF}" type="datetimeFigureOut">
              <a:rPr lang="en-US" smtClean="0"/>
              <a:pPr/>
              <a:t>4/26/2019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835238-44B0-4366-83FA-C9FBAD9622A0}"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5D69D87-7F39-44DA-B820-799B6D1BB1CF}" type="datetimeFigureOut">
              <a:rPr lang="en-US" smtClean="0"/>
              <a:pPr/>
              <a:t>4/26/2019</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2835238-44B0-4366-83FA-C9FBAD9622A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5D69D87-7F39-44DA-B820-799B6D1BB1CF}" type="datetimeFigureOut">
              <a:rPr lang="en-US" smtClean="0"/>
              <a:pPr/>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35238-44B0-4366-83FA-C9FBAD9622A0}"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5D69D87-7F39-44DA-B820-799B6D1BB1CF}" type="datetimeFigureOut">
              <a:rPr lang="en-US" smtClean="0"/>
              <a:pPr/>
              <a:t>4/26/2019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835238-44B0-4366-83FA-C9FBAD9622A0}"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5D69D87-7F39-44DA-B820-799B6D1BB1CF}" type="datetimeFigureOut">
              <a:rPr lang="en-US" smtClean="0"/>
              <a:pPr/>
              <a:t>4/26/2019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835238-44B0-4366-83FA-C9FBAD9622A0}"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69D87-7F39-44DA-B820-799B6D1BB1CF}" type="datetimeFigureOut">
              <a:rPr lang="en-US" smtClean="0"/>
              <a:pPr/>
              <a:t>4/26/2019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835238-44B0-4366-83FA-C9FBAD9622A0}"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5D69D87-7F39-44DA-B820-799B6D1BB1CF}" type="datetimeFigureOut">
              <a:rPr lang="en-US" smtClean="0"/>
              <a:pPr/>
              <a:t>4/26/2019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835238-44B0-4366-83FA-C9FBAD9622A0}"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5D69D87-7F39-44DA-B820-799B6D1BB1CF}" type="datetimeFigureOut">
              <a:rPr lang="en-US" smtClean="0"/>
              <a:pPr/>
              <a:t>4/26/2019</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42835238-44B0-4366-83FA-C9FBAD9622A0}"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5D69D87-7F39-44DA-B820-799B6D1BB1CF}" type="datetimeFigureOut">
              <a:rPr lang="en-US" smtClean="0"/>
              <a:pPr/>
              <a:t>4/26/2019</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2835238-44B0-4366-83FA-C9FBAD9622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dissolve/>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49.jpeg"/><Relationship Id="rId7" Type="http://schemas.openxmlformats.org/officeDocument/2006/relationships/image" Target="../media/image53.jp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5.jpg"/></Relationships>
</file>

<file path=ppt/slides/_rels/slide1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57.jpg"/></Relationships>
</file>

<file path=ppt/slides/_rels/slide1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jpeg"/></Relationships>
</file>

<file path=ppt/slides/_rels/slide1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3.jpg"/></Relationships>
</file>

<file path=ppt/slides/_rels/slide1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5.jpeg"/></Relationships>
</file>

<file path=ppt/slides/_rels/slide1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9.jpeg"/></Relationships>
</file>

<file path=ppt/slides/_rels/slide2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72.jpeg"/><Relationship Id="rId4" Type="http://schemas.openxmlformats.org/officeDocument/2006/relationships/image" Target="../media/image71.jpeg"/></Relationships>
</file>

<file path=ppt/slides/_rels/slide2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8596" y="3214686"/>
            <a:ext cx="8429684" cy="3000396"/>
          </a:xfrm>
        </p:spPr>
        <p:txBody>
          <a:bodyPr>
            <a:normAutofit/>
          </a:bodyPr>
          <a:lstStyle/>
          <a:p>
            <a:r>
              <a:rPr lang="mn-MN" sz="4800" b="1" dirty="0" smtClean="0">
                <a:solidFill>
                  <a:srgbClr val="00B050"/>
                </a:solidFill>
                <a:latin typeface="Times New Roman" pitchFamily="18" charset="0"/>
                <a:cs typeface="Times New Roman" pitchFamily="18" charset="0"/>
              </a:rPr>
              <a:t>ГОВЬСҮМБЭР АЙМГИЙН БАЯНТАЛ СУМ</a:t>
            </a:r>
            <a:r>
              <a:rPr lang="en-US" sz="4800" b="1" dirty="0" smtClean="0">
                <a:solidFill>
                  <a:srgbClr val="00B050"/>
                </a:solidFill>
                <a:latin typeface="Times New Roman" pitchFamily="18" charset="0"/>
                <a:cs typeface="Times New Roman" pitchFamily="18" charset="0"/>
              </a:rPr>
              <a:t/>
            </a:r>
            <a:br>
              <a:rPr lang="en-US" sz="4800" b="1" dirty="0" smtClean="0">
                <a:solidFill>
                  <a:srgbClr val="00B050"/>
                </a:solidFill>
                <a:latin typeface="Times New Roman" pitchFamily="18" charset="0"/>
                <a:cs typeface="Times New Roman" pitchFamily="18" charset="0"/>
              </a:rPr>
            </a:br>
            <a:r>
              <a:rPr lang="en-US" sz="4800" b="1" dirty="0" smtClean="0">
                <a:solidFill>
                  <a:srgbClr val="00B050"/>
                </a:solidFill>
                <a:latin typeface="Times New Roman" pitchFamily="18" charset="0"/>
                <a:cs typeface="Times New Roman" pitchFamily="18" charset="0"/>
              </a:rPr>
              <a:t>2019.04.26</a:t>
            </a:r>
            <a:endParaRPr lang="en-US" sz="4800" b="1" dirty="0">
              <a:solidFill>
                <a:srgbClr val="00B050"/>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3" cstate="print"/>
          <a:srcRect/>
          <a:stretch>
            <a:fillRect/>
          </a:stretch>
        </p:blipFill>
        <p:spPr bwMode="auto">
          <a:xfrm>
            <a:off x="3286116" y="214290"/>
            <a:ext cx="2665322" cy="2714644"/>
          </a:xfrm>
          <a:prstGeom prst="ellipse">
            <a:avLst/>
          </a:prstGeom>
          <a:ln>
            <a:noFill/>
          </a:ln>
          <a:effectLst>
            <a:softEdge rad="112500"/>
          </a:effec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857256"/>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smtClean="0">
                <a:solidFill>
                  <a:schemeClr val="tx1"/>
                </a:solidFill>
                <a:latin typeface="Times New Roman" pitchFamily="18" charset="0"/>
                <a:cs typeface="Times New Roman" pitchFamily="18" charset="0"/>
              </a:rPr>
              <a:t>Боловсрол</a:t>
            </a:r>
            <a:r>
              <a:rPr lang="mn-MN" sz="3200" dirty="0">
                <a:solidFill>
                  <a:schemeClr val="tx1"/>
                </a:solidFill>
                <a:latin typeface="Times New Roman" pitchFamily="18" charset="0"/>
                <a:cs typeface="Times New Roman" pitchFamily="18" charset="0"/>
              </a:rPr>
              <a:t>, Эрүүл мэнд, Соёлын салбарын хүрээнд:</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11560" y="3501008"/>
            <a:ext cx="8103844" cy="461665"/>
          </a:xfrm>
          <a:prstGeom prst="rect">
            <a:avLst/>
          </a:prstGeom>
        </p:spPr>
        <p:txBody>
          <a:bodyPr wrap="square">
            <a:spAutoFit/>
          </a:bodyPr>
          <a:lstStyle/>
          <a:p>
            <a:pPr algn="ctr"/>
            <a:r>
              <a:rPr lang="mn-M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0" name="Rectangle 9"/>
          <p:cNvSpPr/>
          <p:nvPr/>
        </p:nvSpPr>
        <p:spPr>
          <a:xfrm>
            <a:off x="285720" y="3284983"/>
            <a:ext cx="8606760" cy="1754326"/>
          </a:xfrm>
          <a:prstGeom prst="rect">
            <a:avLst/>
          </a:prstGeom>
        </p:spPr>
        <p:txBody>
          <a:bodyPr wrap="square">
            <a:spAutoFit/>
          </a:bodyPr>
          <a:lstStyle/>
          <a:p>
            <a:pPr algn="just"/>
            <a:endParaRPr lang="mn-MN" sz="2200" dirty="0" smtClean="0">
              <a:solidFill>
                <a:prstClr val="black"/>
              </a:solidFill>
              <a:latin typeface="Arial" pitchFamily="34" charset="0"/>
              <a:ea typeface="+mj-ea"/>
              <a:cs typeface="Arial" pitchFamily="34" charset="0"/>
            </a:endParaRPr>
          </a:p>
          <a:p>
            <a:pPr algn="just"/>
            <a:endParaRPr lang="mn-MN" sz="2200" dirty="0">
              <a:solidFill>
                <a:prstClr val="black"/>
              </a:solidFill>
              <a:latin typeface="Arial" pitchFamily="34" charset="0"/>
              <a:ea typeface="+mj-ea"/>
              <a:cs typeface="Arial" pitchFamily="34" charset="0"/>
            </a:endParaRPr>
          </a:p>
          <a:p>
            <a:pPr algn="just"/>
            <a:r>
              <a:rPr lang="mn-MN" sz="2200" dirty="0" smtClean="0">
                <a:solidFill>
                  <a:prstClr val="black"/>
                </a:solidFill>
                <a:latin typeface="Arial" pitchFamily="34" charset="0"/>
                <a:ea typeface="+mj-ea"/>
                <a:cs typeface="Arial" pitchFamily="34" charset="0"/>
              </a:rPr>
              <a:t>                           </a:t>
            </a:r>
          </a:p>
          <a:p>
            <a:pPr algn="just"/>
            <a:r>
              <a:rPr lang="mn-MN" sz="2200" dirty="0" smtClean="0">
                <a:solidFill>
                  <a:prstClr val="black"/>
                </a:solidFill>
                <a:latin typeface="Arial" pitchFamily="34" charset="0"/>
                <a:ea typeface="+mj-ea"/>
                <a:cs typeface="Arial" pitchFamily="34" charset="0"/>
              </a:rPr>
              <a:t> </a:t>
            </a:r>
            <a:endParaRPr lang="mn-MN" sz="2200" dirty="0">
              <a:solidFill>
                <a:prstClr val="black"/>
              </a:solidFill>
              <a:latin typeface="Arial" pitchFamily="34" charset="0"/>
              <a:ea typeface="+mj-ea"/>
              <a:cs typeface="Arial" pitchFamily="34" charset="0"/>
            </a:endParaRPr>
          </a:p>
          <a:p>
            <a:pPr algn="just"/>
            <a:endParaRPr lang="mn-MN" sz="2000" dirty="0">
              <a:latin typeface="Times New Roman" pitchFamily="18" charset="0"/>
              <a:cs typeface="Times New Roman" pitchFamily="18" charset="0"/>
            </a:endParaRPr>
          </a:p>
        </p:txBody>
      </p:sp>
      <p:sp>
        <p:nvSpPr>
          <p:cNvPr id="5" name="Rectangle 4"/>
          <p:cNvSpPr/>
          <p:nvPr/>
        </p:nvSpPr>
        <p:spPr>
          <a:xfrm>
            <a:off x="267631" y="3175120"/>
            <a:ext cx="8768865" cy="1569660"/>
          </a:xfrm>
          <a:prstGeom prst="rect">
            <a:avLst/>
          </a:prstGeom>
        </p:spPr>
        <p:txBody>
          <a:bodyPr wrap="square">
            <a:spAutoFit/>
          </a:bodyPr>
          <a:lstStyle/>
          <a:p>
            <a:pPr algn="just"/>
            <a:endParaRPr lang="mn-MN" sz="2400" dirty="0" smtClean="0">
              <a:latin typeface="Times New Roman" pitchFamily="18" charset="0"/>
              <a:cs typeface="Times New Roman" pitchFamily="18" charset="0"/>
            </a:endParaRPr>
          </a:p>
          <a:p>
            <a:pPr marL="342900" indent="-342900" algn="just">
              <a:buFont typeface="Wingdings" pitchFamily="2" charset="2"/>
              <a:buChar char="Ø"/>
            </a:pPr>
            <a:r>
              <a:rPr lang="mn-MN" sz="2400" dirty="0">
                <a:latin typeface="Times New Roman" pitchFamily="18" charset="0"/>
                <a:cs typeface="Times New Roman" pitchFamily="18" charset="0"/>
              </a:rPr>
              <a:t>СӨБ-ын байгууллагын хүүхдийг хөгжүүлэх үйл ажиллагаа хэвийн явагдаж байна</a:t>
            </a:r>
            <a:endParaRPr lang="mn-MN" sz="2400" dirty="0" smtClean="0">
              <a:latin typeface="Times New Roman" pitchFamily="18" charset="0"/>
              <a:cs typeface="Times New Roman" pitchFamily="18" charset="0"/>
            </a:endParaRPr>
          </a:p>
          <a:p>
            <a:pPr marL="342900" indent="-342900" algn="just">
              <a:buFont typeface="Wingdings" pitchFamily="2" charset="2"/>
              <a:buChar char="Ø"/>
            </a:pPr>
            <a:endParaRPr lang="mn-MN" sz="2400" dirty="0">
              <a:latin typeface="Times New Roman" pitchFamily="18" charset="0"/>
              <a:cs typeface="Times New Roman" pitchFamily="18" charset="0"/>
            </a:endParaRPr>
          </a:p>
        </p:txBody>
      </p:sp>
      <p:sp>
        <p:nvSpPr>
          <p:cNvPr id="2" name="Rectangle 1"/>
          <p:cNvSpPr/>
          <p:nvPr/>
        </p:nvSpPr>
        <p:spPr>
          <a:xfrm>
            <a:off x="107504" y="2996952"/>
            <a:ext cx="8928991" cy="461665"/>
          </a:xfrm>
          <a:prstGeom prst="rect">
            <a:avLst/>
          </a:prstGeom>
        </p:spPr>
        <p:txBody>
          <a:bodyPr wrap="square">
            <a:spAutoFit/>
          </a:bodyPr>
          <a:lstStyle/>
          <a:p>
            <a:pPr algn="just"/>
            <a:endParaRPr lang="mn-MN" sz="2400" dirty="0">
              <a:latin typeface="Times New Roman" pitchFamily="18" charset="0"/>
              <a:cs typeface="Times New Roman" pitchFamily="18" charset="0"/>
            </a:endParaRPr>
          </a:p>
        </p:txBody>
      </p:sp>
      <p:pic>
        <p:nvPicPr>
          <p:cNvPr id="12" name="Picture 11" descr="C:\Users\user\AppData\Local\Microsoft\Windows\Temporary Internet Files\Content.Word\20190325_161020.jpg"/>
          <p:cNvPicPr/>
          <p:nvPr/>
        </p:nvPicPr>
        <p:blipFill>
          <a:blip r:embed="rId3" cstate="print"/>
          <a:srcRect/>
          <a:stretch>
            <a:fillRect/>
          </a:stretch>
        </p:blipFill>
        <p:spPr bwMode="auto">
          <a:xfrm>
            <a:off x="611560" y="1412776"/>
            <a:ext cx="2376264" cy="1872207"/>
          </a:xfrm>
          <a:prstGeom prst="rect">
            <a:avLst/>
          </a:prstGeom>
          <a:noFill/>
          <a:ln w="9525">
            <a:noFill/>
            <a:miter lim="800000"/>
            <a:headEnd/>
            <a:tailEnd/>
          </a:ln>
        </p:spPr>
      </p:pic>
      <p:pic>
        <p:nvPicPr>
          <p:cNvPr id="13" name="Picture 12" descr="C:\Users\user\AppData\Local\Microsoft\Windows\Temporary Internet Files\Content.Word\20190325_161114.jpg"/>
          <p:cNvPicPr/>
          <p:nvPr/>
        </p:nvPicPr>
        <p:blipFill>
          <a:blip r:embed="rId4" cstate="print"/>
          <a:srcRect/>
          <a:stretch>
            <a:fillRect/>
          </a:stretch>
        </p:blipFill>
        <p:spPr bwMode="auto">
          <a:xfrm>
            <a:off x="3617758" y="1412774"/>
            <a:ext cx="2091447" cy="1872207"/>
          </a:xfrm>
          <a:prstGeom prst="rect">
            <a:avLst/>
          </a:prstGeom>
          <a:noFill/>
          <a:ln w="9525">
            <a:noFill/>
            <a:miter lim="800000"/>
            <a:headEnd/>
            <a:tailEnd/>
          </a:ln>
        </p:spPr>
      </p:pic>
      <p:pic>
        <p:nvPicPr>
          <p:cNvPr id="14" name="Picture 13" descr="C:\Users\user\AppData\Local\Microsoft\Windows\Temporary Internet Files\Content.Word\20190422_114633.jpg"/>
          <p:cNvPicPr/>
          <p:nvPr/>
        </p:nvPicPr>
        <p:blipFill>
          <a:blip r:embed="rId5" cstate="print"/>
          <a:srcRect/>
          <a:stretch>
            <a:fillRect/>
          </a:stretch>
        </p:blipFill>
        <p:spPr bwMode="auto">
          <a:xfrm>
            <a:off x="6300192" y="1412776"/>
            <a:ext cx="2232248" cy="1872205"/>
          </a:xfrm>
          <a:prstGeom prst="rect">
            <a:avLst/>
          </a:prstGeom>
          <a:noFill/>
          <a:ln w="9525">
            <a:noFill/>
            <a:miter lim="800000"/>
            <a:headEnd/>
            <a:tailEnd/>
          </a:ln>
        </p:spPr>
      </p:pic>
      <p:pic>
        <p:nvPicPr>
          <p:cNvPr id="15" name="Content Placeholder 3" descr="C:\Users\user\AppData\Local\Microsoft\Windows\Temporary Internet Files\Content.Word\20181212_130236.jpg"/>
          <p:cNvPicPr>
            <a:picLocks/>
          </p:cNvPicPr>
          <p:nvPr/>
        </p:nvPicPr>
        <p:blipFill>
          <a:blip r:embed="rId6" cstate="print"/>
          <a:srcRect/>
          <a:stretch>
            <a:fillRect/>
          </a:stretch>
        </p:blipFill>
        <p:spPr bwMode="auto">
          <a:xfrm>
            <a:off x="1799692" y="4509120"/>
            <a:ext cx="2400192" cy="2016224"/>
          </a:xfrm>
          <a:prstGeom prst="rect">
            <a:avLst/>
          </a:prstGeom>
          <a:noFill/>
          <a:ln w="9525">
            <a:noFill/>
            <a:miter lim="800000"/>
            <a:headEnd/>
            <a:tailEnd/>
          </a:ln>
        </p:spPr>
      </p:pic>
      <p:pic>
        <p:nvPicPr>
          <p:cNvPr id="16" name="Picture 15" descr="C:\Users\user\AppData\Local\Microsoft\Windows\Temporary Internet Files\Content.Word\20190313_085659.jpg"/>
          <p:cNvPicPr/>
          <p:nvPr/>
        </p:nvPicPr>
        <p:blipFill>
          <a:blip r:embed="rId7" cstate="print"/>
          <a:srcRect/>
          <a:stretch>
            <a:fillRect/>
          </a:stretch>
        </p:blipFill>
        <p:spPr bwMode="auto">
          <a:xfrm>
            <a:off x="5148064" y="4509120"/>
            <a:ext cx="2580692" cy="2047056"/>
          </a:xfrm>
          <a:prstGeom prst="rect">
            <a:avLst/>
          </a:prstGeom>
          <a:noFill/>
          <a:ln w="9525">
            <a:noFill/>
            <a:miter lim="800000"/>
            <a:headEnd/>
            <a:tailEnd/>
          </a:ln>
        </p:spPr>
      </p:pic>
    </p:spTree>
    <p:extLst>
      <p:ext uri="{BB962C8B-B14F-4D97-AF65-F5344CB8AC3E}">
        <p14:creationId xmlns:p14="http://schemas.microsoft.com/office/powerpoint/2010/main" val="1084525058"/>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857256"/>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smtClean="0">
                <a:solidFill>
                  <a:schemeClr val="tx1"/>
                </a:solidFill>
                <a:latin typeface="Times New Roman" pitchFamily="18" charset="0"/>
                <a:cs typeface="Times New Roman" pitchFamily="18" charset="0"/>
              </a:rPr>
              <a:t>Боловсрол</a:t>
            </a:r>
            <a:r>
              <a:rPr lang="mn-MN" sz="3200" dirty="0">
                <a:solidFill>
                  <a:schemeClr val="tx1"/>
                </a:solidFill>
                <a:latin typeface="Times New Roman" pitchFamily="18" charset="0"/>
                <a:cs typeface="Times New Roman" pitchFamily="18" charset="0"/>
              </a:rPr>
              <a:t>, Эрүүл мэнд, Соёлын салбарын хүрээнд:</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11560" y="3501008"/>
            <a:ext cx="8103844" cy="461665"/>
          </a:xfrm>
          <a:prstGeom prst="rect">
            <a:avLst/>
          </a:prstGeom>
        </p:spPr>
        <p:txBody>
          <a:bodyPr wrap="square">
            <a:spAutoFit/>
          </a:bodyPr>
          <a:lstStyle/>
          <a:p>
            <a:pPr algn="ctr"/>
            <a:r>
              <a:rPr lang="mn-M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0" name="Rectangle 9"/>
          <p:cNvSpPr/>
          <p:nvPr/>
        </p:nvSpPr>
        <p:spPr>
          <a:xfrm>
            <a:off x="285720" y="3284983"/>
            <a:ext cx="8606760" cy="1754326"/>
          </a:xfrm>
          <a:prstGeom prst="rect">
            <a:avLst/>
          </a:prstGeom>
        </p:spPr>
        <p:txBody>
          <a:bodyPr wrap="square">
            <a:spAutoFit/>
          </a:bodyPr>
          <a:lstStyle/>
          <a:p>
            <a:pPr algn="just"/>
            <a:endParaRPr lang="mn-MN" sz="2200" dirty="0" smtClean="0">
              <a:solidFill>
                <a:prstClr val="black"/>
              </a:solidFill>
              <a:latin typeface="Arial" pitchFamily="34" charset="0"/>
              <a:ea typeface="+mj-ea"/>
              <a:cs typeface="Arial" pitchFamily="34" charset="0"/>
            </a:endParaRPr>
          </a:p>
          <a:p>
            <a:pPr algn="just"/>
            <a:endParaRPr lang="mn-MN" sz="2200" dirty="0">
              <a:solidFill>
                <a:prstClr val="black"/>
              </a:solidFill>
              <a:latin typeface="Arial" pitchFamily="34" charset="0"/>
              <a:ea typeface="+mj-ea"/>
              <a:cs typeface="Arial" pitchFamily="34" charset="0"/>
            </a:endParaRPr>
          </a:p>
          <a:p>
            <a:pPr algn="just"/>
            <a:r>
              <a:rPr lang="mn-MN" sz="2200" dirty="0" smtClean="0">
                <a:solidFill>
                  <a:prstClr val="black"/>
                </a:solidFill>
                <a:latin typeface="Arial" pitchFamily="34" charset="0"/>
                <a:ea typeface="+mj-ea"/>
                <a:cs typeface="Arial" pitchFamily="34" charset="0"/>
              </a:rPr>
              <a:t>                           </a:t>
            </a:r>
          </a:p>
          <a:p>
            <a:pPr algn="just"/>
            <a:r>
              <a:rPr lang="mn-MN" sz="2200" dirty="0" smtClean="0">
                <a:solidFill>
                  <a:prstClr val="black"/>
                </a:solidFill>
                <a:latin typeface="Arial" pitchFamily="34" charset="0"/>
                <a:ea typeface="+mj-ea"/>
                <a:cs typeface="Arial" pitchFamily="34" charset="0"/>
              </a:rPr>
              <a:t> </a:t>
            </a:r>
            <a:endParaRPr lang="mn-MN" sz="2200" dirty="0">
              <a:solidFill>
                <a:prstClr val="black"/>
              </a:solidFill>
              <a:latin typeface="Arial" pitchFamily="34" charset="0"/>
              <a:ea typeface="+mj-ea"/>
              <a:cs typeface="Arial" pitchFamily="34" charset="0"/>
            </a:endParaRPr>
          </a:p>
          <a:p>
            <a:pPr algn="just"/>
            <a:endParaRPr lang="mn-MN" sz="2000" dirty="0">
              <a:latin typeface="Times New Roman" pitchFamily="18" charset="0"/>
              <a:cs typeface="Times New Roman" pitchFamily="18" charset="0"/>
            </a:endParaRPr>
          </a:p>
        </p:txBody>
      </p:sp>
      <p:sp>
        <p:nvSpPr>
          <p:cNvPr id="5" name="Rectangle 4"/>
          <p:cNvSpPr/>
          <p:nvPr/>
        </p:nvSpPr>
        <p:spPr>
          <a:xfrm>
            <a:off x="267631" y="3175120"/>
            <a:ext cx="8768865" cy="1138773"/>
          </a:xfrm>
          <a:prstGeom prst="rect">
            <a:avLst/>
          </a:prstGeom>
        </p:spPr>
        <p:txBody>
          <a:bodyPr wrap="square">
            <a:spAutoFit/>
          </a:bodyPr>
          <a:lstStyle/>
          <a:p>
            <a:pPr algn="just"/>
            <a:r>
              <a:rPr lang="mn-MN" sz="2000" dirty="0" smtClean="0"/>
              <a:t> </a:t>
            </a:r>
          </a:p>
          <a:p>
            <a:pPr algn="just"/>
            <a:endParaRPr lang="mn-MN" sz="2400" dirty="0" smtClean="0">
              <a:latin typeface="Times New Roman" pitchFamily="18" charset="0"/>
              <a:ea typeface="+mj-ea"/>
              <a:cs typeface="Times New Roman" pitchFamily="18" charset="0"/>
            </a:endParaRPr>
          </a:p>
          <a:p>
            <a:pPr algn="just"/>
            <a:endParaRPr lang="mn-MN" sz="2400" dirty="0">
              <a:latin typeface="Times New Roman" pitchFamily="18" charset="0"/>
              <a:ea typeface="+mj-ea"/>
              <a:cs typeface="Times New Roman" pitchFamily="18" charset="0"/>
            </a:endParaRPr>
          </a:p>
        </p:txBody>
      </p:sp>
      <p:sp>
        <p:nvSpPr>
          <p:cNvPr id="2" name="Rectangle 1"/>
          <p:cNvSpPr/>
          <p:nvPr/>
        </p:nvSpPr>
        <p:spPr>
          <a:xfrm>
            <a:off x="107504" y="2780928"/>
            <a:ext cx="8928991" cy="3046988"/>
          </a:xfrm>
          <a:prstGeom prst="rect">
            <a:avLst/>
          </a:prstGeom>
        </p:spPr>
        <p:txBody>
          <a:bodyPr wrap="square">
            <a:spAutoFit/>
          </a:bodyPr>
          <a:lstStyle/>
          <a:p>
            <a:pPr marL="342900" indent="-342900" algn="just">
              <a:buFont typeface="Wingdings" pitchFamily="2" charset="2"/>
              <a:buChar char="Ø"/>
            </a:pPr>
            <a:endParaRPr lang="mn-MN" sz="2400" dirty="0" smtClean="0">
              <a:latin typeface="Times New Roman" pitchFamily="18" charset="0"/>
              <a:cs typeface="Times New Roman" pitchFamily="18" charset="0"/>
            </a:endParaRPr>
          </a:p>
          <a:p>
            <a:pPr marL="342900" indent="-342900" algn="just">
              <a:buFont typeface="Wingdings" pitchFamily="2" charset="2"/>
              <a:buChar char="Ø"/>
            </a:pPr>
            <a:r>
              <a:rPr lang="mn-MN" sz="2400" dirty="0" smtClean="0">
                <a:latin typeface="Times New Roman" pitchFamily="18" charset="0"/>
                <a:cs typeface="Times New Roman" pitchFamily="18" charset="0"/>
              </a:rPr>
              <a:t>Эцэг эхчүүдийн дунд “Хүүхэд хамгааллын тухай хууль”   болон “Гэр бүлийн хүчирхийллийн тухай хууль“ -иар  сургалт зохион байгуулав.</a:t>
            </a:r>
            <a:r>
              <a:rPr lang="mn-MN" sz="2400" dirty="0" smtClean="0">
                <a:latin typeface="Arial" pitchFamily="34" charset="0"/>
                <a:cs typeface="Arial" pitchFamily="34" charset="0"/>
              </a:rPr>
              <a:t> </a:t>
            </a:r>
          </a:p>
          <a:p>
            <a:pPr marL="342900" indent="-342900" algn="just">
              <a:buFont typeface="Wingdings" pitchFamily="2" charset="2"/>
              <a:buChar char="Ø"/>
            </a:pPr>
            <a:r>
              <a:rPr lang="mn-MN" sz="2400" dirty="0" smtClean="0">
                <a:latin typeface="Times New Roman" pitchFamily="18" charset="0"/>
                <a:cs typeface="Times New Roman" pitchFamily="18" charset="0"/>
              </a:rPr>
              <a:t>Багш ажилчдын дунд “Хүүхдийг хүмүүжүүлэх эерэг арга“, </a:t>
            </a:r>
            <a:r>
              <a:rPr lang="mn-MN" sz="2400" dirty="0" smtClean="0">
                <a:latin typeface="Arial" pitchFamily="34" charset="0"/>
                <a:cs typeface="Arial" pitchFamily="34" charset="0"/>
              </a:rPr>
              <a:t>“</a:t>
            </a:r>
            <a:r>
              <a:rPr lang="mn-MN" sz="2400" dirty="0" smtClean="0">
                <a:latin typeface="Times New Roman" pitchFamily="18" charset="0"/>
                <a:cs typeface="Times New Roman" pitchFamily="18" charset="0"/>
              </a:rPr>
              <a:t>Бага </a:t>
            </a:r>
            <a:r>
              <a:rPr lang="mn-MN" sz="2400" dirty="0">
                <a:latin typeface="Times New Roman" pitchFamily="18" charset="0"/>
                <a:cs typeface="Times New Roman" pitchFamily="18" charset="0"/>
              </a:rPr>
              <a:t>насны хүүхдийг осол гэмтлээс хэрхэн сэргийлэх </a:t>
            </a:r>
            <a:r>
              <a:rPr lang="mn-MN" sz="2400" dirty="0" smtClean="0">
                <a:latin typeface="Times New Roman" pitchFamily="18" charset="0"/>
                <a:cs typeface="Times New Roman" pitchFamily="18" charset="0"/>
              </a:rPr>
              <a:t>вэ” сэдвээр сургалт зохион байгуулсан байна.</a:t>
            </a:r>
            <a:endParaRPr lang="en-US" sz="2400" dirty="0" smtClean="0">
              <a:latin typeface="Times New Roman" pitchFamily="18" charset="0"/>
              <a:cs typeface="Times New Roman" pitchFamily="18" charset="0"/>
            </a:endParaRPr>
          </a:p>
          <a:p>
            <a:pPr marL="342900" indent="-342900" algn="just">
              <a:buFont typeface="Wingdings" pitchFamily="2" charset="2"/>
              <a:buChar char="Ø"/>
            </a:pPr>
            <a:endParaRPr lang="mn-MN" sz="2400" dirty="0">
              <a:latin typeface="Times New Roman" pitchFamily="18" charset="0"/>
              <a:cs typeface="Times New Roman" pitchFamily="18" charset="0"/>
            </a:endParaRPr>
          </a:p>
        </p:txBody>
      </p:sp>
      <p:pic>
        <p:nvPicPr>
          <p:cNvPr id="12" name="Content Placeholder 3" descr="C:\Users\user\AppData\Local\Microsoft\Windows\Temporary Internet Files\Content.Word\20181113_170326.jpg"/>
          <p:cNvPicPr>
            <a:picLocks/>
          </p:cNvPicPr>
          <p:nvPr/>
        </p:nvPicPr>
        <p:blipFill>
          <a:blip r:embed="rId3" cstate="print"/>
          <a:srcRect/>
          <a:stretch>
            <a:fillRect/>
          </a:stretch>
        </p:blipFill>
        <p:spPr bwMode="auto">
          <a:xfrm>
            <a:off x="971600" y="1421632"/>
            <a:ext cx="2971800" cy="1575319"/>
          </a:xfrm>
          <a:prstGeom prst="rect">
            <a:avLst/>
          </a:prstGeom>
          <a:noFill/>
          <a:ln w="9525">
            <a:noFill/>
            <a:miter lim="800000"/>
            <a:headEnd/>
            <a:tailEnd/>
          </a:ln>
        </p:spPr>
      </p:pic>
      <p:pic>
        <p:nvPicPr>
          <p:cNvPr id="13" name="Picture 12" descr="C:\Users\user\Desktop\New folder2019\20190129_170155.jpg"/>
          <p:cNvPicPr/>
          <p:nvPr/>
        </p:nvPicPr>
        <p:blipFill>
          <a:blip r:embed="rId4" cstate="print"/>
          <a:srcRect/>
          <a:stretch>
            <a:fillRect/>
          </a:stretch>
        </p:blipFill>
        <p:spPr bwMode="auto">
          <a:xfrm>
            <a:off x="4765654" y="1421632"/>
            <a:ext cx="3200400" cy="1575319"/>
          </a:xfrm>
          <a:prstGeom prst="rect">
            <a:avLst/>
          </a:prstGeom>
          <a:noFill/>
          <a:ln w="9525">
            <a:noFill/>
            <a:miter lim="800000"/>
            <a:headEnd/>
            <a:tailEnd/>
          </a:ln>
        </p:spPr>
      </p:pic>
      <p:pic>
        <p:nvPicPr>
          <p:cNvPr id="14" name="Content Placeholder 3" descr="C:\Users\user\Downloads\55949882_324965078209355_9120796226277605376_n.jpg"/>
          <p:cNvPicPr>
            <a:picLocks/>
          </p:cNvPicPr>
          <p:nvPr/>
        </p:nvPicPr>
        <p:blipFill>
          <a:blip r:embed="rId5" cstate="print"/>
          <a:srcRect/>
          <a:stretch>
            <a:fillRect/>
          </a:stretch>
        </p:blipFill>
        <p:spPr bwMode="auto">
          <a:xfrm>
            <a:off x="971600" y="5373216"/>
            <a:ext cx="2971800" cy="1368152"/>
          </a:xfrm>
          <a:prstGeom prst="rect">
            <a:avLst/>
          </a:prstGeom>
          <a:noFill/>
          <a:ln w="9525">
            <a:noFill/>
            <a:miter lim="800000"/>
            <a:headEnd/>
            <a:tailEnd/>
          </a:ln>
        </p:spPr>
      </p:pic>
      <p:pic>
        <p:nvPicPr>
          <p:cNvPr id="15" name="Picture 14" descr="C:\Users\user\Downloads\56158008_1022878354503021_6064029870994751488_n.jpg"/>
          <p:cNvPicPr/>
          <p:nvPr/>
        </p:nvPicPr>
        <p:blipFill>
          <a:blip r:embed="rId6" cstate="print"/>
          <a:srcRect/>
          <a:stretch>
            <a:fillRect/>
          </a:stretch>
        </p:blipFill>
        <p:spPr bwMode="auto">
          <a:xfrm>
            <a:off x="4765654" y="5373216"/>
            <a:ext cx="3200400" cy="1358458"/>
          </a:xfrm>
          <a:prstGeom prst="rect">
            <a:avLst/>
          </a:prstGeom>
          <a:noFill/>
          <a:ln w="9525">
            <a:noFill/>
            <a:miter lim="800000"/>
            <a:headEnd/>
            <a:tailEnd/>
          </a:ln>
        </p:spPr>
      </p:pic>
    </p:spTree>
    <p:extLst>
      <p:ext uri="{BB962C8B-B14F-4D97-AF65-F5344CB8AC3E}">
        <p14:creationId xmlns:p14="http://schemas.microsoft.com/office/powerpoint/2010/main" val="2692548208"/>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1127048"/>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smtClean="0">
                <a:solidFill>
                  <a:schemeClr val="tx1"/>
                </a:solidFill>
                <a:latin typeface="Times New Roman" pitchFamily="18" charset="0"/>
                <a:cs typeface="Times New Roman" pitchFamily="18" charset="0"/>
              </a:rPr>
              <a:t>Боловсрол</a:t>
            </a:r>
            <a:r>
              <a:rPr lang="mn-MN" sz="3200" dirty="0">
                <a:solidFill>
                  <a:schemeClr val="tx1"/>
                </a:solidFill>
                <a:latin typeface="Times New Roman" pitchFamily="18" charset="0"/>
                <a:cs typeface="Times New Roman" pitchFamily="18" charset="0"/>
              </a:rPr>
              <a:t>, Эрүүл мэнд, Соёлын салбарын хүрээнд:</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285720" y="2967334"/>
            <a:ext cx="8678768" cy="3785652"/>
          </a:xfrm>
          <a:prstGeom prst="rect">
            <a:avLst/>
          </a:prstGeom>
        </p:spPr>
        <p:txBody>
          <a:bodyPr wrap="square">
            <a:spAutoFit/>
          </a:bodyPr>
          <a:lstStyle/>
          <a:p>
            <a:pPr marL="342900" indent="-342900" algn="just">
              <a:buFont typeface="Wingdings" pitchFamily="2" charset="2"/>
              <a:buChar char="Ø"/>
            </a:pPr>
            <a:endParaRPr lang="mn-MN" sz="2400" dirty="0" smtClean="0">
              <a:latin typeface="Times New Roman" pitchFamily="18" charset="0"/>
              <a:cs typeface="Times New Roman" pitchFamily="18" charset="0"/>
            </a:endParaRPr>
          </a:p>
          <a:p>
            <a:pPr marL="342900" indent="-342900" algn="just">
              <a:buFont typeface="Wingdings" pitchFamily="2" charset="2"/>
              <a:buChar char="Ø"/>
            </a:pPr>
            <a:endParaRPr lang="mn-MN" sz="2400" dirty="0">
              <a:latin typeface="Times New Roman" pitchFamily="18" charset="0"/>
              <a:cs typeface="Times New Roman" pitchFamily="18" charset="0"/>
            </a:endParaRPr>
          </a:p>
          <a:p>
            <a:pPr marL="342900" indent="-342900" algn="just">
              <a:buFont typeface="Wingdings" pitchFamily="2" charset="2"/>
              <a:buChar char="Ø"/>
            </a:pPr>
            <a:endParaRPr lang="mn-MN" sz="2400" dirty="0" smtClean="0">
              <a:latin typeface="Times New Roman" pitchFamily="18" charset="0"/>
              <a:cs typeface="Times New Roman" pitchFamily="18" charset="0"/>
            </a:endParaRPr>
          </a:p>
          <a:p>
            <a:pPr marL="342900" indent="-342900" algn="just">
              <a:buFont typeface="Wingdings" pitchFamily="2" charset="2"/>
              <a:buChar char="Ø"/>
            </a:pPr>
            <a:r>
              <a:rPr lang="mn-MN" sz="2400" dirty="0" smtClean="0">
                <a:latin typeface="Times New Roman" pitchFamily="18" charset="0"/>
                <a:cs typeface="Times New Roman" pitchFamily="18" charset="0"/>
              </a:rPr>
              <a:t>Аймгийн СӨБ-ын байгууллагаас зохион </a:t>
            </a:r>
            <a:r>
              <a:rPr lang="mn-MN" sz="2400" dirty="0">
                <a:latin typeface="Times New Roman" pitchFamily="18" charset="0"/>
                <a:cs typeface="Times New Roman" pitchFamily="18" charset="0"/>
              </a:rPr>
              <a:t>байгуулагддаг уран хөдөлгөөнт гимнастикийн </a:t>
            </a:r>
            <a:r>
              <a:rPr lang="mn-MN" sz="2400" dirty="0" smtClean="0">
                <a:latin typeface="Times New Roman" pitchFamily="18" charset="0"/>
                <a:cs typeface="Times New Roman" pitchFamily="18" charset="0"/>
              </a:rPr>
              <a:t>шалгаруулалтанд нийт 30 </a:t>
            </a:r>
            <a:r>
              <a:rPr lang="mn-MN" sz="2400" dirty="0">
                <a:latin typeface="Times New Roman" pitchFamily="18" charset="0"/>
                <a:cs typeface="Times New Roman" pitchFamily="18" charset="0"/>
              </a:rPr>
              <a:t>хүүхэд </a:t>
            </a:r>
            <a:r>
              <a:rPr lang="mn-MN" sz="2400" dirty="0" smtClean="0">
                <a:latin typeface="Times New Roman" pitchFamily="18" charset="0"/>
                <a:cs typeface="Times New Roman" pitchFamily="18" charset="0"/>
              </a:rPr>
              <a:t>хамрагдаж амжилттай оролцсон байна. </a:t>
            </a:r>
            <a:endParaRPr lang="en-US" sz="2400" dirty="0">
              <a:latin typeface="Times New Roman" pitchFamily="18" charset="0"/>
              <a:cs typeface="Times New Roman" pitchFamily="18" charset="0"/>
            </a:endParaRPr>
          </a:p>
          <a:p>
            <a:pPr marL="342900" indent="-342900" algn="just">
              <a:buFont typeface="Wingdings" pitchFamily="2" charset="2"/>
              <a:buChar char="Ø"/>
            </a:pPr>
            <a:endParaRPr lang="mn-MN" sz="2400" dirty="0" smtClean="0">
              <a:latin typeface="Times New Roman" pitchFamily="18" charset="0"/>
              <a:cs typeface="Times New Roman" pitchFamily="18" charset="0"/>
            </a:endParaRPr>
          </a:p>
          <a:p>
            <a:pPr marL="342900" indent="-342900">
              <a:buFont typeface="Wingdings" pitchFamily="2" charset="2"/>
              <a:buChar char="Ø"/>
            </a:pPr>
            <a:endParaRPr lang="mn-MN" sz="2400" dirty="0">
              <a:latin typeface="Times New Roman" pitchFamily="18" charset="0"/>
              <a:cs typeface="Times New Roman" pitchFamily="18" charset="0"/>
            </a:endParaRPr>
          </a:p>
          <a:p>
            <a:pPr marL="342900" indent="-342900">
              <a:buFont typeface="Wingdings" pitchFamily="2" charset="2"/>
              <a:buChar char="Ø"/>
            </a:pPr>
            <a:endParaRPr lang="mn-MN" sz="2400" dirty="0" smtClean="0">
              <a:latin typeface="Times New Roman" pitchFamily="18" charset="0"/>
              <a:cs typeface="Times New Roman" pitchFamily="18" charset="0"/>
            </a:endParaRPr>
          </a:p>
          <a:p>
            <a:pPr marL="342900" indent="-342900">
              <a:buFont typeface="Wingdings" pitchFamily="2" charset="2"/>
              <a:buChar char="Ø"/>
            </a:pPr>
            <a:endParaRPr lang="mn-MN" sz="2400" dirty="0">
              <a:latin typeface="Times New Roman" pitchFamily="18" charset="0"/>
              <a:cs typeface="Times New Roman" pitchFamily="18" charset="0"/>
            </a:endParaRPr>
          </a:p>
        </p:txBody>
      </p:sp>
      <p:pic>
        <p:nvPicPr>
          <p:cNvPr id="7" name="Picture 6" descr="C:\Users\user\AppData\Local\Microsoft\Windows\Temporary Internet Files\Content.Word\20190419_120359.jpg"/>
          <p:cNvPicPr/>
          <p:nvPr/>
        </p:nvPicPr>
        <p:blipFill>
          <a:blip r:embed="rId3" cstate="print"/>
          <a:srcRect/>
          <a:stretch>
            <a:fillRect/>
          </a:stretch>
        </p:blipFill>
        <p:spPr bwMode="auto">
          <a:xfrm>
            <a:off x="2987824" y="1484784"/>
            <a:ext cx="2666999" cy="2520280"/>
          </a:xfrm>
          <a:prstGeom prst="rect">
            <a:avLst/>
          </a:prstGeom>
          <a:noFill/>
          <a:ln w="9525">
            <a:noFill/>
            <a:miter lim="800000"/>
            <a:headEnd/>
            <a:tailEnd/>
          </a:ln>
        </p:spPr>
      </p:pic>
      <p:pic>
        <p:nvPicPr>
          <p:cNvPr id="8" name="Content Placeholder 3" descr="C:\Users\user\AppData\Local\Microsoft\Windows\Temporary Internet Files\Content.Word\20190325_090618.jpg"/>
          <p:cNvPicPr>
            <a:picLocks/>
          </p:cNvPicPr>
          <p:nvPr/>
        </p:nvPicPr>
        <p:blipFill>
          <a:blip r:embed="rId4" cstate="print"/>
          <a:srcRect/>
          <a:stretch>
            <a:fillRect/>
          </a:stretch>
        </p:blipFill>
        <p:spPr bwMode="auto">
          <a:xfrm>
            <a:off x="285720" y="1510118"/>
            <a:ext cx="2362200" cy="2494945"/>
          </a:xfrm>
          <a:prstGeom prst="rect">
            <a:avLst/>
          </a:prstGeom>
          <a:noFill/>
          <a:ln w="9525">
            <a:noFill/>
            <a:miter lim="800000"/>
            <a:headEnd/>
            <a:tailEnd/>
          </a:ln>
        </p:spPr>
      </p:pic>
      <p:pic>
        <p:nvPicPr>
          <p:cNvPr id="9" name="Picture 8" descr="C:\Users\user\AppData\Local\Microsoft\Windows\Temporary Internet Files\Content.Word\20190419_112218.jpg"/>
          <p:cNvPicPr/>
          <p:nvPr/>
        </p:nvPicPr>
        <p:blipFill>
          <a:blip r:embed="rId5" cstate="print"/>
          <a:srcRect/>
          <a:stretch>
            <a:fillRect/>
          </a:stretch>
        </p:blipFill>
        <p:spPr bwMode="auto">
          <a:xfrm>
            <a:off x="6019800" y="1510117"/>
            <a:ext cx="2728664" cy="2494945"/>
          </a:xfrm>
          <a:prstGeom prst="rect">
            <a:avLst/>
          </a:prstGeom>
          <a:noFill/>
          <a:ln w="9525">
            <a:noFill/>
            <a:miter lim="800000"/>
            <a:headEnd/>
            <a:tailEnd/>
          </a:ln>
        </p:spPr>
      </p:pic>
    </p:spTree>
    <p:extLst>
      <p:ext uri="{BB962C8B-B14F-4D97-AF65-F5344CB8AC3E}">
        <p14:creationId xmlns:p14="http://schemas.microsoft.com/office/powerpoint/2010/main" val="2926436628"/>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1127048"/>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smtClean="0">
                <a:solidFill>
                  <a:schemeClr val="tx1"/>
                </a:solidFill>
                <a:latin typeface="Times New Roman" pitchFamily="18" charset="0"/>
                <a:cs typeface="Times New Roman" pitchFamily="18" charset="0"/>
              </a:rPr>
              <a:t>Боловсрол</a:t>
            </a:r>
            <a:r>
              <a:rPr lang="mn-MN" sz="3200" dirty="0">
                <a:solidFill>
                  <a:schemeClr val="tx1"/>
                </a:solidFill>
                <a:latin typeface="Times New Roman" pitchFamily="18" charset="0"/>
                <a:cs typeface="Times New Roman" pitchFamily="18" charset="0"/>
              </a:rPr>
              <a:t>, Эрүүл мэнд, Соёлын салбарын хүрээнд:</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539552" y="2967334"/>
            <a:ext cx="8424936" cy="1569660"/>
          </a:xfrm>
          <a:prstGeom prst="rect">
            <a:avLst/>
          </a:prstGeom>
        </p:spPr>
        <p:txBody>
          <a:bodyPr wrap="square">
            <a:spAutoFit/>
          </a:bodyPr>
          <a:lstStyle/>
          <a:p>
            <a:pPr marL="342900" indent="-342900">
              <a:buFont typeface="Wingdings" pitchFamily="2" charset="2"/>
              <a:buChar char="Ø"/>
            </a:pPr>
            <a:endParaRPr lang="mn-MN" sz="2400" dirty="0" smtClean="0">
              <a:latin typeface="Times New Roman" pitchFamily="18" charset="0"/>
              <a:cs typeface="Times New Roman" pitchFamily="18" charset="0"/>
            </a:endParaRPr>
          </a:p>
          <a:p>
            <a:pPr marL="342900" indent="-342900">
              <a:buFont typeface="Wingdings" pitchFamily="2" charset="2"/>
              <a:buChar char="Ø"/>
            </a:pPr>
            <a:endParaRPr lang="mn-MN" sz="2400" dirty="0">
              <a:latin typeface="Times New Roman" pitchFamily="18" charset="0"/>
              <a:cs typeface="Times New Roman" pitchFamily="18" charset="0"/>
            </a:endParaRPr>
          </a:p>
          <a:p>
            <a:pPr marL="342900" indent="-342900">
              <a:buFont typeface="Wingdings" pitchFamily="2" charset="2"/>
              <a:buChar char="Ø"/>
            </a:pPr>
            <a:endParaRPr lang="mn-MN" sz="2400" dirty="0" smtClean="0">
              <a:latin typeface="Times New Roman" pitchFamily="18" charset="0"/>
              <a:cs typeface="Times New Roman" pitchFamily="18" charset="0"/>
            </a:endParaRPr>
          </a:p>
          <a:p>
            <a:pPr marL="342900" indent="-342900">
              <a:buFont typeface="Wingdings" pitchFamily="2" charset="2"/>
              <a:buChar char="Ø"/>
            </a:pPr>
            <a:endParaRPr lang="mn-MN" sz="2400" dirty="0">
              <a:latin typeface="Times New Roman" pitchFamily="18" charset="0"/>
              <a:cs typeface="Times New Roman" pitchFamily="18" charset="0"/>
            </a:endParaRPr>
          </a:p>
        </p:txBody>
      </p:sp>
      <p:sp>
        <p:nvSpPr>
          <p:cNvPr id="5" name="Rectangle 4"/>
          <p:cNvSpPr/>
          <p:nvPr/>
        </p:nvSpPr>
        <p:spPr>
          <a:xfrm>
            <a:off x="179512" y="2551837"/>
            <a:ext cx="8964488" cy="2123658"/>
          </a:xfrm>
          <a:prstGeom prst="rect">
            <a:avLst/>
          </a:prstGeom>
        </p:spPr>
        <p:txBody>
          <a:bodyPr wrap="square">
            <a:spAutoFit/>
          </a:bodyPr>
          <a:lstStyle/>
          <a:p>
            <a:endParaRPr lang="mn-MN" dirty="0" smtClean="0">
              <a:latin typeface="Arial" pitchFamily="34" charset="0"/>
              <a:cs typeface="Arial" pitchFamily="34" charset="0"/>
            </a:endParaRPr>
          </a:p>
          <a:p>
            <a:endParaRPr lang="mn-MN" dirty="0" smtClean="0">
              <a:latin typeface="Arial" pitchFamily="34" charset="0"/>
              <a:cs typeface="Arial" pitchFamily="34" charset="0"/>
            </a:endParaRPr>
          </a:p>
          <a:p>
            <a:pPr marL="342900" indent="-342900" algn="just">
              <a:buFont typeface="Wingdings" pitchFamily="2" charset="2"/>
              <a:buChar char="Ø"/>
            </a:pPr>
            <a:r>
              <a:rPr lang="mn-MN" sz="2400" dirty="0" smtClean="0">
                <a:latin typeface="Times New Roman" pitchFamily="18" charset="0"/>
                <a:cs typeface="Times New Roman" pitchFamily="18" charset="0"/>
              </a:rPr>
              <a:t>Боржигон өв соёлоо уламжлуулах хөтөлбөрийн хүрээнд сумын </a:t>
            </a:r>
            <a:r>
              <a:rPr lang="mn-MN" sz="2400" dirty="0">
                <a:latin typeface="Times New Roman" pitchFamily="18" charset="0"/>
                <a:cs typeface="Times New Roman" pitchFamily="18" charset="0"/>
              </a:rPr>
              <a:t>музейд хадгалагдах боржигон  морин хуур болон боржигон байшингийн  </a:t>
            </a:r>
            <a:r>
              <a:rPr lang="mn-MN" sz="2400" dirty="0" smtClean="0">
                <a:latin typeface="Times New Roman" pitchFamily="18" charset="0"/>
                <a:cs typeface="Times New Roman" pitchFamily="18" charset="0"/>
              </a:rPr>
              <a:t>үзмэрийг хүүхдүүдэд танилцуулж, Боржигон  </a:t>
            </a:r>
            <a:r>
              <a:rPr lang="mn-MN" sz="2400" dirty="0">
                <a:latin typeface="Times New Roman" pitchFamily="18" charset="0"/>
                <a:cs typeface="Times New Roman" pitchFamily="18" charset="0"/>
              </a:rPr>
              <a:t>ум </a:t>
            </a:r>
            <a:r>
              <a:rPr lang="mn-MN" sz="2400" dirty="0" smtClean="0">
                <a:latin typeface="Times New Roman" pitchFamily="18" charset="0"/>
                <a:cs typeface="Times New Roman" pitchFamily="18" charset="0"/>
              </a:rPr>
              <a:t>марзайг  сонсгов.</a:t>
            </a:r>
            <a:endParaRPr lang="en-US" sz="2400" dirty="0">
              <a:latin typeface="Times New Roman" pitchFamily="18" charset="0"/>
              <a:cs typeface="Times New Roman" pitchFamily="18" charset="0"/>
            </a:endParaRPr>
          </a:p>
        </p:txBody>
      </p:sp>
      <p:pic>
        <p:nvPicPr>
          <p:cNvPr id="6" name="Picture 5" descr="C:\Users\user\AppData\Local\Microsoft\Windows\Temporary Internet Files\Content.Word\20190423_100408.jpg"/>
          <p:cNvPicPr/>
          <p:nvPr/>
        </p:nvPicPr>
        <p:blipFill>
          <a:blip r:embed="rId3" cstate="print"/>
          <a:srcRect/>
          <a:stretch>
            <a:fillRect/>
          </a:stretch>
        </p:blipFill>
        <p:spPr bwMode="auto">
          <a:xfrm>
            <a:off x="499620" y="1412776"/>
            <a:ext cx="2560212" cy="1662435"/>
          </a:xfrm>
          <a:prstGeom prst="rect">
            <a:avLst/>
          </a:prstGeom>
          <a:noFill/>
          <a:ln w="9525">
            <a:noFill/>
            <a:miter lim="800000"/>
            <a:headEnd/>
            <a:tailEnd/>
          </a:ln>
        </p:spPr>
      </p:pic>
      <p:pic>
        <p:nvPicPr>
          <p:cNvPr id="7" name="Picture 6" descr="C:\Users\user\AppData\Local\Microsoft\Windows\Temporary Internet Files\Content.Word\20190423_101628.jpg"/>
          <p:cNvPicPr/>
          <p:nvPr/>
        </p:nvPicPr>
        <p:blipFill>
          <a:blip r:embed="rId4" cstate="print"/>
          <a:srcRect/>
          <a:stretch>
            <a:fillRect/>
          </a:stretch>
        </p:blipFill>
        <p:spPr bwMode="auto">
          <a:xfrm>
            <a:off x="3635896" y="1412775"/>
            <a:ext cx="2376264" cy="1662435"/>
          </a:xfrm>
          <a:prstGeom prst="rect">
            <a:avLst/>
          </a:prstGeom>
          <a:noFill/>
          <a:ln w="9525">
            <a:noFill/>
            <a:miter lim="800000"/>
            <a:headEnd/>
            <a:tailEnd/>
          </a:ln>
        </p:spPr>
      </p:pic>
      <p:pic>
        <p:nvPicPr>
          <p:cNvPr id="8" name="Picture 7" descr="C:\Users\user\AppData\Local\Microsoft\Windows\Temporary Internet Files\Content.Word\20190423_100324.jpg"/>
          <p:cNvPicPr/>
          <p:nvPr/>
        </p:nvPicPr>
        <p:blipFill>
          <a:blip r:embed="rId5" cstate="print"/>
          <a:srcRect/>
          <a:stretch>
            <a:fillRect/>
          </a:stretch>
        </p:blipFill>
        <p:spPr bwMode="auto">
          <a:xfrm rot="5400000">
            <a:off x="6837127" y="1235883"/>
            <a:ext cx="1662433" cy="2016223"/>
          </a:xfrm>
          <a:prstGeom prst="rect">
            <a:avLst/>
          </a:prstGeom>
          <a:noFill/>
          <a:ln w="9525">
            <a:noFill/>
            <a:miter lim="800000"/>
            <a:headEnd/>
            <a:tailEnd/>
          </a:ln>
        </p:spPr>
      </p:pic>
      <p:pic>
        <p:nvPicPr>
          <p:cNvPr id="10" name="Picture 9" descr="C:\Users\user\AppData\Local\Microsoft\Windows\Temporary Internet Files\Content.Word\20190423_100302.jpg"/>
          <p:cNvPicPr/>
          <p:nvPr/>
        </p:nvPicPr>
        <p:blipFill>
          <a:blip r:embed="rId6" cstate="print"/>
          <a:srcRect b="49474"/>
          <a:stretch>
            <a:fillRect/>
          </a:stretch>
        </p:blipFill>
        <p:spPr bwMode="auto">
          <a:xfrm>
            <a:off x="4824028" y="4675496"/>
            <a:ext cx="2808312" cy="1921856"/>
          </a:xfrm>
          <a:prstGeom prst="rect">
            <a:avLst/>
          </a:prstGeom>
          <a:noFill/>
          <a:ln w="9525">
            <a:noFill/>
            <a:miter lim="800000"/>
            <a:headEnd/>
            <a:tailEnd/>
          </a:ln>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600" y="4675496"/>
            <a:ext cx="2989596" cy="1921856"/>
          </a:xfrm>
          <a:prstGeom prst="rect">
            <a:avLst/>
          </a:prstGeom>
        </p:spPr>
      </p:pic>
    </p:spTree>
    <p:extLst>
      <p:ext uri="{BB962C8B-B14F-4D97-AF65-F5344CB8AC3E}">
        <p14:creationId xmlns:p14="http://schemas.microsoft.com/office/powerpoint/2010/main" val="31052454"/>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1127048"/>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smtClean="0">
                <a:solidFill>
                  <a:schemeClr val="tx1"/>
                </a:solidFill>
                <a:latin typeface="Times New Roman" pitchFamily="18" charset="0"/>
                <a:cs typeface="Times New Roman" pitchFamily="18" charset="0"/>
              </a:rPr>
              <a:t>Боловсрол</a:t>
            </a:r>
            <a:r>
              <a:rPr lang="mn-MN" sz="3200" dirty="0">
                <a:solidFill>
                  <a:schemeClr val="tx1"/>
                </a:solidFill>
                <a:latin typeface="Times New Roman" pitchFamily="18" charset="0"/>
                <a:cs typeface="Times New Roman" pitchFamily="18" charset="0"/>
              </a:rPr>
              <a:t>, Эрүүл мэнд, Соёлын салбарын хүрээнд:</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539552" y="2967334"/>
            <a:ext cx="8424936" cy="1569660"/>
          </a:xfrm>
          <a:prstGeom prst="rect">
            <a:avLst/>
          </a:prstGeom>
        </p:spPr>
        <p:txBody>
          <a:bodyPr wrap="square">
            <a:spAutoFit/>
          </a:bodyPr>
          <a:lstStyle/>
          <a:p>
            <a:pPr marL="342900" indent="-342900">
              <a:buFont typeface="Wingdings" pitchFamily="2" charset="2"/>
              <a:buChar char="Ø"/>
            </a:pPr>
            <a:endParaRPr lang="mn-MN" sz="2400" dirty="0" smtClean="0">
              <a:latin typeface="Times New Roman" pitchFamily="18" charset="0"/>
              <a:cs typeface="Times New Roman" pitchFamily="18" charset="0"/>
            </a:endParaRPr>
          </a:p>
          <a:p>
            <a:pPr marL="342900" indent="-342900">
              <a:buFont typeface="Wingdings" pitchFamily="2" charset="2"/>
              <a:buChar char="Ø"/>
            </a:pPr>
            <a:endParaRPr lang="mn-MN" sz="2400" dirty="0">
              <a:latin typeface="Times New Roman" pitchFamily="18" charset="0"/>
              <a:cs typeface="Times New Roman" pitchFamily="18" charset="0"/>
            </a:endParaRPr>
          </a:p>
          <a:p>
            <a:pPr marL="342900" indent="-342900">
              <a:buFont typeface="Wingdings" pitchFamily="2" charset="2"/>
              <a:buChar char="Ø"/>
            </a:pPr>
            <a:endParaRPr lang="mn-MN" sz="2400" dirty="0" smtClean="0">
              <a:latin typeface="Times New Roman" pitchFamily="18" charset="0"/>
              <a:cs typeface="Times New Roman" pitchFamily="18" charset="0"/>
            </a:endParaRPr>
          </a:p>
          <a:p>
            <a:pPr marL="342900" indent="-342900">
              <a:buFont typeface="Wingdings" pitchFamily="2" charset="2"/>
              <a:buChar char="Ø"/>
            </a:pPr>
            <a:endParaRPr lang="mn-MN" sz="2400" dirty="0">
              <a:latin typeface="Times New Roman" pitchFamily="18" charset="0"/>
              <a:cs typeface="Times New Roman" pitchFamily="18" charset="0"/>
            </a:endParaRPr>
          </a:p>
        </p:txBody>
      </p:sp>
      <p:sp>
        <p:nvSpPr>
          <p:cNvPr id="5" name="Rectangle 4"/>
          <p:cNvSpPr/>
          <p:nvPr/>
        </p:nvSpPr>
        <p:spPr>
          <a:xfrm>
            <a:off x="107504" y="2967333"/>
            <a:ext cx="8856984" cy="2954655"/>
          </a:xfrm>
          <a:prstGeom prst="rect">
            <a:avLst/>
          </a:prstGeom>
        </p:spPr>
        <p:txBody>
          <a:bodyPr wrap="square">
            <a:spAutoFit/>
          </a:bodyPr>
          <a:lstStyle/>
          <a:p>
            <a:pPr algn="just"/>
            <a:endParaRPr lang="mn-MN" dirty="0">
              <a:latin typeface="Arial" panose="020B0604020202020204" pitchFamily="34" charset="0"/>
              <a:cs typeface="Arial" panose="020B0604020202020204" pitchFamily="34" charset="0"/>
            </a:endParaRPr>
          </a:p>
          <a:p>
            <a:pPr marL="342900" indent="-342900" algn="just">
              <a:buFont typeface="Wingdings" pitchFamily="2" charset="2"/>
              <a:buChar char="Ø"/>
            </a:pPr>
            <a:endParaRPr lang="mn-MN" sz="2400" dirty="0" smtClean="0">
              <a:latin typeface="Times New Roman" pitchFamily="18" charset="0"/>
              <a:cs typeface="Times New Roman" pitchFamily="18" charset="0"/>
            </a:endParaRPr>
          </a:p>
          <a:p>
            <a:pPr marL="342900" indent="-342900" algn="just">
              <a:buFont typeface="Wingdings" pitchFamily="2" charset="2"/>
              <a:buChar char="Ø"/>
            </a:pPr>
            <a:endParaRPr lang="mn-MN" sz="2400" dirty="0">
              <a:latin typeface="Times New Roman" pitchFamily="18" charset="0"/>
              <a:cs typeface="Times New Roman" pitchFamily="18" charset="0"/>
            </a:endParaRPr>
          </a:p>
          <a:p>
            <a:pPr marL="342900" indent="-342900" algn="just">
              <a:buFont typeface="Wingdings" pitchFamily="2" charset="2"/>
              <a:buChar char="Ø"/>
            </a:pPr>
            <a:r>
              <a:rPr lang="mn-MN" sz="2400" dirty="0" smtClean="0">
                <a:latin typeface="Times New Roman" pitchFamily="18" charset="0"/>
                <a:cs typeface="Times New Roman" pitchFamily="18" charset="0"/>
              </a:rPr>
              <a:t>Боржигин </a:t>
            </a:r>
            <a:r>
              <a:rPr lang="mn-MN" sz="2400" dirty="0">
                <a:latin typeface="Times New Roman" pitchFamily="18" charset="0"/>
                <a:cs typeface="Times New Roman" pitchFamily="18" charset="0"/>
              </a:rPr>
              <a:t>наадам </a:t>
            </a:r>
            <a:r>
              <a:rPr lang="mn-MN" sz="2400" dirty="0" smtClean="0">
                <a:latin typeface="Times New Roman" pitchFamily="18" charset="0"/>
                <a:cs typeface="Times New Roman" pitchFamily="18" charset="0"/>
              </a:rPr>
              <a:t>болохтой холбогдуулж 04-р </a:t>
            </a:r>
            <a:r>
              <a:rPr lang="mn-MN" sz="2400" dirty="0">
                <a:latin typeface="Times New Roman" pitchFamily="18" charset="0"/>
                <a:cs typeface="Times New Roman" pitchFamily="18" charset="0"/>
              </a:rPr>
              <a:t>сарын </a:t>
            </a:r>
            <a:r>
              <a:rPr lang="mn-MN" sz="2400" dirty="0" smtClean="0">
                <a:latin typeface="Times New Roman" pitchFamily="18" charset="0"/>
                <a:cs typeface="Times New Roman" pitchFamily="18" charset="0"/>
              </a:rPr>
              <a:t>20 ний </a:t>
            </a:r>
            <a:r>
              <a:rPr lang="mn-MN" sz="2400" dirty="0">
                <a:latin typeface="Times New Roman" pitchFamily="18" charset="0"/>
                <a:cs typeface="Times New Roman" pitchFamily="18" charset="0"/>
              </a:rPr>
              <a:t>өдөр Дундговь аймгийн Цагаандэлгэр сумын нутагт орших Зараа толгойн хадны сүг зураг, хүрлийн үеийн булш хиригсүүр, ихсийн тахилгын газраар </a:t>
            </a:r>
            <a:r>
              <a:rPr lang="mn-MN" sz="2400" dirty="0" smtClean="0">
                <a:latin typeface="Times New Roman" pitchFamily="18" charset="0"/>
                <a:cs typeface="Times New Roman" pitchFamily="18" charset="0"/>
              </a:rPr>
              <a:t>явж Боржигин </a:t>
            </a:r>
            <a:r>
              <a:rPr lang="mn-MN" sz="2400" dirty="0">
                <a:latin typeface="Times New Roman" pitchFamily="18" charset="0"/>
                <a:cs typeface="Times New Roman" pitchFamily="18" charset="0"/>
              </a:rPr>
              <a:t>хошууны газар нутгийн </a:t>
            </a:r>
            <a:r>
              <a:rPr lang="mn-MN" sz="2400" dirty="0" smtClean="0">
                <a:latin typeface="Times New Roman" pitchFamily="18" charset="0"/>
                <a:cs typeface="Times New Roman" pitchFamily="18" charset="0"/>
              </a:rPr>
              <a:t>бэлэгдэл, зан </a:t>
            </a:r>
            <a:r>
              <a:rPr lang="mn-MN" sz="2400" dirty="0">
                <a:latin typeface="Times New Roman" pitchFamily="18" charset="0"/>
                <a:cs typeface="Times New Roman" pitchFamily="18" charset="0"/>
              </a:rPr>
              <a:t>үйл, онцлогыг </a:t>
            </a:r>
            <a:r>
              <a:rPr lang="mn-MN" sz="2400" dirty="0" smtClean="0">
                <a:latin typeface="Times New Roman" pitchFamily="18" charset="0"/>
                <a:cs typeface="Times New Roman" pitchFamily="18" charset="0"/>
              </a:rPr>
              <a:t>судалж ажилласан байна.</a:t>
            </a:r>
            <a:endParaRPr lang="mn-MN" sz="2400" dirty="0">
              <a:latin typeface="Times New Roman" pitchFamily="18" charset="0"/>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0" y="1530850"/>
            <a:ext cx="2771231" cy="219537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4080" y="1508796"/>
            <a:ext cx="3060340" cy="2195372"/>
          </a:xfrm>
          <a:prstGeom prst="rect">
            <a:avLst/>
          </a:prstGeom>
        </p:spPr>
      </p:pic>
    </p:spTree>
    <p:extLst>
      <p:ext uri="{BB962C8B-B14F-4D97-AF65-F5344CB8AC3E}">
        <p14:creationId xmlns:p14="http://schemas.microsoft.com/office/powerpoint/2010/main" val="31052454"/>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1127048"/>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smtClean="0">
                <a:solidFill>
                  <a:schemeClr val="tx1"/>
                </a:solidFill>
                <a:latin typeface="Times New Roman" pitchFamily="18" charset="0"/>
                <a:cs typeface="Times New Roman" pitchFamily="18" charset="0"/>
              </a:rPr>
              <a:t>Боловсрол</a:t>
            </a:r>
            <a:r>
              <a:rPr lang="mn-MN" sz="3200" dirty="0">
                <a:solidFill>
                  <a:schemeClr val="tx1"/>
                </a:solidFill>
                <a:latin typeface="Times New Roman" pitchFamily="18" charset="0"/>
                <a:cs typeface="Times New Roman" pitchFamily="18" charset="0"/>
              </a:rPr>
              <a:t>, Эрүүл мэнд, Соёлын салбарын хүрээнд:</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07504" y="2967334"/>
            <a:ext cx="8856984" cy="4154984"/>
          </a:xfrm>
          <a:prstGeom prst="rect">
            <a:avLst/>
          </a:prstGeom>
        </p:spPr>
        <p:txBody>
          <a:bodyPr wrap="square">
            <a:spAutoFit/>
          </a:bodyPr>
          <a:lstStyle/>
          <a:p>
            <a:pPr marL="342900" indent="-342900" algn="just">
              <a:buFont typeface="Wingdings" pitchFamily="2" charset="2"/>
              <a:buChar char="Ø"/>
            </a:pPr>
            <a:endParaRPr lang="mn-MN" sz="2400" dirty="0" smtClean="0">
              <a:latin typeface="Times New Roman" pitchFamily="18" charset="0"/>
              <a:cs typeface="Times New Roman" pitchFamily="18" charset="0"/>
            </a:endParaRPr>
          </a:p>
          <a:p>
            <a:pPr marL="342900" indent="-342900" algn="just">
              <a:buFont typeface="Wingdings" pitchFamily="2" charset="2"/>
              <a:buChar char="Ø"/>
            </a:pPr>
            <a:endParaRPr lang="mn-MN" sz="2400" dirty="0">
              <a:latin typeface="Times New Roman" pitchFamily="18" charset="0"/>
              <a:cs typeface="Times New Roman" pitchFamily="18" charset="0"/>
            </a:endParaRPr>
          </a:p>
          <a:p>
            <a:pPr marL="342900" indent="-342900" algn="just">
              <a:buFont typeface="Wingdings" pitchFamily="2" charset="2"/>
              <a:buChar char="Ø"/>
            </a:pPr>
            <a:endParaRPr lang="mn-MN" sz="2400" dirty="0" smtClean="0">
              <a:latin typeface="Times New Roman" pitchFamily="18" charset="0"/>
              <a:cs typeface="Times New Roman" pitchFamily="18" charset="0"/>
            </a:endParaRPr>
          </a:p>
          <a:p>
            <a:pPr marL="342900" indent="-342900" algn="just">
              <a:buFont typeface="Wingdings" pitchFamily="2" charset="2"/>
              <a:buChar char="Ø"/>
            </a:pPr>
            <a:r>
              <a:rPr lang="mn-MN" sz="2400" dirty="0" smtClean="0">
                <a:latin typeface="Times New Roman" pitchFamily="18" charset="0"/>
                <a:cs typeface="Times New Roman" pitchFamily="18" charset="0"/>
              </a:rPr>
              <a:t>Соёлын төвөөс Уйгаржин монгол бичгээр </a:t>
            </a:r>
            <a:r>
              <a:rPr lang="mn-MN" sz="2400" dirty="0">
                <a:latin typeface="Times New Roman" pitchFamily="18" charset="0"/>
                <a:cs typeface="Times New Roman" pitchFamily="18" charset="0"/>
              </a:rPr>
              <a:t>хэвлэгдсэн номын үзэсгэлэнг зохион байгуулж </a:t>
            </a:r>
            <a:r>
              <a:rPr lang="mn-MN" sz="2400" dirty="0" smtClean="0">
                <a:latin typeface="Times New Roman" pitchFamily="18" charset="0"/>
                <a:cs typeface="Times New Roman" pitchFamily="18" charset="0"/>
              </a:rPr>
              <a:t>ЕБС-ийн </a:t>
            </a:r>
            <a:r>
              <a:rPr lang="mn-MN" sz="2400" dirty="0">
                <a:latin typeface="Times New Roman" pitchFamily="18" charset="0"/>
                <a:cs typeface="Times New Roman" pitchFamily="18" charset="0"/>
              </a:rPr>
              <a:t>6</a:t>
            </a:r>
            <a:r>
              <a:rPr lang="mn-MN" sz="2400" dirty="0" smtClean="0">
                <a:latin typeface="Times New Roman" pitchFamily="18" charset="0"/>
                <a:cs typeface="Times New Roman" pitchFamily="18" charset="0"/>
              </a:rPr>
              <a:t>, 7 дугаар ангийн сурагчдын дунд </a:t>
            </a:r>
            <a:r>
              <a:rPr lang="mn-MN" sz="2400" dirty="0">
                <a:latin typeface="Times New Roman" pitchFamily="18" charset="0"/>
                <a:cs typeface="Times New Roman" pitchFamily="18" charset="0"/>
              </a:rPr>
              <a:t>түргэн уншлагын уралдааныг зохион </a:t>
            </a:r>
            <a:r>
              <a:rPr lang="mn-MN" sz="2400" dirty="0" smtClean="0">
                <a:latin typeface="Times New Roman" pitchFamily="18" charset="0"/>
                <a:cs typeface="Times New Roman" pitchFamily="18" charset="0"/>
              </a:rPr>
              <a:t>байгуулав.</a:t>
            </a:r>
            <a:endParaRPr lang="mn-MN" sz="2400" dirty="0">
              <a:latin typeface="Times New Roman" pitchFamily="18" charset="0"/>
              <a:cs typeface="Times New Roman" pitchFamily="18" charset="0"/>
            </a:endParaRPr>
          </a:p>
          <a:p>
            <a:pPr marL="342900" indent="-342900">
              <a:buFont typeface="Wingdings" pitchFamily="2" charset="2"/>
              <a:buChar char="Ø"/>
            </a:pPr>
            <a:endParaRPr lang="mn-MN" sz="2400" dirty="0" smtClean="0">
              <a:latin typeface="Times New Roman" pitchFamily="18" charset="0"/>
              <a:cs typeface="Times New Roman" pitchFamily="18" charset="0"/>
            </a:endParaRPr>
          </a:p>
          <a:p>
            <a:pPr marL="342900" indent="-342900">
              <a:buFont typeface="Wingdings" pitchFamily="2" charset="2"/>
              <a:buChar char="Ø"/>
            </a:pPr>
            <a:endParaRPr lang="mn-MN" sz="2400" dirty="0">
              <a:latin typeface="Times New Roman" pitchFamily="18" charset="0"/>
              <a:cs typeface="Times New Roman" pitchFamily="18" charset="0"/>
            </a:endParaRPr>
          </a:p>
          <a:p>
            <a:pPr marL="342900" indent="-342900">
              <a:buFont typeface="Wingdings" pitchFamily="2" charset="2"/>
              <a:buChar char="Ø"/>
            </a:pPr>
            <a:endParaRPr lang="mn-MN" sz="2400" dirty="0" smtClean="0">
              <a:latin typeface="Times New Roman" pitchFamily="18" charset="0"/>
              <a:cs typeface="Times New Roman" pitchFamily="18" charset="0"/>
            </a:endParaRPr>
          </a:p>
          <a:p>
            <a:pPr marL="342900" indent="-342900">
              <a:buFont typeface="Wingdings" pitchFamily="2" charset="2"/>
              <a:buChar char="Ø"/>
            </a:pPr>
            <a:endParaRPr lang="mn-MN" sz="2400" dirty="0">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770" y="1412777"/>
            <a:ext cx="3400190" cy="244827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5" y="1412778"/>
            <a:ext cx="3456384" cy="2448272"/>
          </a:xfrm>
          <a:prstGeom prst="rect">
            <a:avLst/>
          </a:prstGeom>
        </p:spPr>
      </p:pic>
    </p:spTree>
    <p:extLst>
      <p:ext uri="{BB962C8B-B14F-4D97-AF65-F5344CB8AC3E}">
        <p14:creationId xmlns:p14="http://schemas.microsoft.com/office/powerpoint/2010/main" val="2727095994"/>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1127048"/>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smtClean="0">
                <a:solidFill>
                  <a:schemeClr val="tx1"/>
                </a:solidFill>
                <a:latin typeface="Times New Roman" pitchFamily="18" charset="0"/>
                <a:cs typeface="Times New Roman" pitchFamily="18" charset="0"/>
              </a:rPr>
              <a:t>Боловсрол</a:t>
            </a:r>
            <a:r>
              <a:rPr lang="mn-MN" sz="3200" dirty="0">
                <a:solidFill>
                  <a:schemeClr val="tx1"/>
                </a:solidFill>
                <a:latin typeface="Times New Roman" pitchFamily="18" charset="0"/>
                <a:cs typeface="Times New Roman" pitchFamily="18" charset="0"/>
              </a:rPr>
              <a:t>, Эрүүл мэнд, Соёлын салбарын хүрээнд:</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07504" y="2967334"/>
            <a:ext cx="8856984" cy="4893647"/>
          </a:xfrm>
          <a:prstGeom prst="rect">
            <a:avLst/>
          </a:prstGeom>
        </p:spPr>
        <p:txBody>
          <a:bodyPr wrap="square">
            <a:spAutoFit/>
          </a:bodyPr>
          <a:lstStyle/>
          <a:p>
            <a:pPr algn="just"/>
            <a:endParaRPr lang="mn-MN" sz="2400" dirty="0" smtClean="0">
              <a:latin typeface="Times New Roman" pitchFamily="18" charset="0"/>
              <a:cs typeface="Times New Roman" pitchFamily="18" charset="0"/>
            </a:endParaRPr>
          </a:p>
          <a:p>
            <a:pPr algn="just"/>
            <a:endParaRPr lang="mn-MN" sz="2400" dirty="0">
              <a:latin typeface="Times New Roman" pitchFamily="18" charset="0"/>
              <a:cs typeface="Times New Roman" pitchFamily="18" charset="0"/>
            </a:endParaRPr>
          </a:p>
          <a:p>
            <a:pPr algn="just"/>
            <a:endParaRPr lang="mn-MN" sz="2400" dirty="0" smtClean="0">
              <a:latin typeface="Times New Roman" pitchFamily="18" charset="0"/>
              <a:cs typeface="Times New Roman" pitchFamily="18" charset="0"/>
            </a:endParaRPr>
          </a:p>
          <a:p>
            <a:pPr algn="just"/>
            <a:r>
              <a:rPr lang="mn-MN" sz="2400" dirty="0" smtClean="0">
                <a:latin typeface="Times New Roman" pitchFamily="18" charset="0"/>
                <a:cs typeface="Times New Roman" pitchFamily="18" charset="0"/>
              </a:rPr>
              <a:t>Соёлын </a:t>
            </a:r>
            <a:r>
              <a:rPr lang="mn-MN" sz="2400" dirty="0">
                <a:latin typeface="Times New Roman" pitchFamily="18" charset="0"/>
                <a:cs typeface="Times New Roman" pitchFamily="18" charset="0"/>
              </a:rPr>
              <a:t>явуулын </a:t>
            </a:r>
            <a:r>
              <a:rPr lang="mn-MN" sz="2400" dirty="0" smtClean="0">
                <a:latin typeface="Times New Roman" pitchFamily="18" charset="0"/>
                <a:cs typeface="Times New Roman" pitchFamily="18" charset="0"/>
              </a:rPr>
              <a:t>үйлчилгээг </a:t>
            </a:r>
            <a:r>
              <a:rPr lang="mn-MN" sz="2400" dirty="0">
                <a:latin typeface="Times New Roman" pitchFamily="18" charset="0"/>
                <a:cs typeface="Times New Roman" pitchFamily="18" charset="0"/>
              </a:rPr>
              <a:t>14</a:t>
            </a:r>
            <a:r>
              <a:rPr lang="mn-MN" sz="2400" dirty="0" smtClean="0">
                <a:latin typeface="Times New Roman" pitchFamily="18" charset="0"/>
                <a:cs typeface="Times New Roman" pitchFamily="18" charset="0"/>
              </a:rPr>
              <a:t>, 16-р </a:t>
            </a:r>
            <a:r>
              <a:rPr lang="mn-MN" sz="2400" dirty="0">
                <a:latin typeface="Times New Roman" pitchFamily="18" charset="0"/>
                <a:cs typeface="Times New Roman" pitchFamily="18" charset="0"/>
              </a:rPr>
              <a:t>зөрлөгийн иргэдэд </a:t>
            </a:r>
            <a:r>
              <a:rPr lang="mn-MN" sz="2400" dirty="0" smtClean="0">
                <a:latin typeface="Times New Roman" pitchFamily="18" charset="0"/>
                <a:cs typeface="Times New Roman" pitchFamily="18" charset="0"/>
              </a:rPr>
              <a:t>хүргэв. Үүнд: </a:t>
            </a:r>
          </a:p>
          <a:p>
            <a:pPr marL="342900" indent="-342900">
              <a:buFont typeface="Wingdings" pitchFamily="2" charset="2"/>
              <a:buChar char="Ø"/>
            </a:pPr>
            <a:r>
              <a:rPr lang="mn-MN" sz="2400" dirty="0">
                <a:latin typeface="Times New Roman" pitchFamily="18" charset="0"/>
                <a:cs typeface="Times New Roman" pitchFamily="18" charset="0"/>
              </a:rPr>
              <a:t>Угийн бичгийн </a:t>
            </a:r>
            <a:r>
              <a:rPr lang="mn-MN" sz="2400" dirty="0" smtClean="0">
                <a:latin typeface="Times New Roman" pitchFamily="18" charset="0"/>
                <a:cs typeface="Times New Roman" pitchFamily="18" charset="0"/>
              </a:rPr>
              <a:t>сургалт</a:t>
            </a:r>
          </a:p>
          <a:p>
            <a:pPr marL="342900" indent="-342900">
              <a:buFont typeface="Wingdings" pitchFamily="2" charset="2"/>
              <a:buChar char="Ø"/>
            </a:pPr>
            <a:r>
              <a:rPr lang="mn-MN" sz="2400" dirty="0" smtClean="0">
                <a:latin typeface="Times New Roman" pitchFamily="18" charset="0"/>
                <a:cs typeface="Times New Roman" pitchFamily="18" charset="0"/>
              </a:rPr>
              <a:t>Номын </a:t>
            </a:r>
            <a:r>
              <a:rPr lang="mn-MN" sz="2400" dirty="0">
                <a:latin typeface="Times New Roman" pitchFamily="18" charset="0"/>
                <a:cs typeface="Times New Roman" pitchFamily="18" charset="0"/>
              </a:rPr>
              <a:t>санд шинээр ирсэн номын </a:t>
            </a:r>
            <a:r>
              <a:rPr lang="mn-MN" sz="2400" dirty="0" smtClean="0">
                <a:latin typeface="Times New Roman" pitchFamily="18" charset="0"/>
                <a:cs typeface="Times New Roman" pitchFamily="18" charset="0"/>
              </a:rPr>
              <a:t>үзэсгэлэн</a:t>
            </a:r>
          </a:p>
          <a:p>
            <a:pPr marL="342900" indent="-342900">
              <a:buFont typeface="Wingdings" pitchFamily="2" charset="2"/>
              <a:buChar char="Ø"/>
            </a:pPr>
            <a:r>
              <a:rPr lang="mn-MN" sz="2400" dirty="0" smtClean="0">
                <a:latin typeface="Times New Roman" pitchFamily="18" charset="0"/>
                <a:cs typeface="Times New Roman" pitchFamily="18" charset="0"/>
              </a:rPr>
              <a:t>Урлагийн </a:t>
            </a:r>
            <a:r>
              <a:rPr lang="mn-MN" sz="2400" dirty="0">
                <a:latin typeface="Times New Roman" pitchFamily="18" charset="0"/>
                <a:cs typeface="Times New Roman" pitchFamily="18" charset="0"/>
              </a:rPr>
              <a:t>тоглолт </a:t>
            </a:r>
            <a:endParaRPr lang="mn-MN" sz="2400" dirty="0" smtClean="0">
              <a:latin typeface="Times New Roman" pitchFamily="18" charset="0"/>
              <a:cs typeface="Times New Roman" pitchFamily="18" charset="0"/>
            </a:endParaRPr>
          </a:p>
          <a:p>
            <a:pPr marL="342900" indent="-342900">
              <a:buFont typeface="Wingdings" pitchFamily="2" charset="2"/>
              <a:buChar char="Ø"/>
            </a:pPr>
            <a:r>
              <a:rPr lang="mn-MN" sz="2400" dirty="0" smtClean="0">
                <a:latin typeface="Times New Roman" pitchFamily="18" charset="0"/>
                <a:cs typeface="Times New Roman" pitchFamily="18" charset="0"/>
              </a:rPr>
              <a:t>Соёлын </a:t>
            </a:r>
            <a:r>
              <a:rPr lang="mn-MN" sz="2400" dirty="0">
                <a:latin typeface="Times New Roman" pitchFamily="18" charset="0"/>
                <a:cs typeface="Times New Roman" pitchFamily="18" charset="0"/>
              </a:rPr>
              <a:t>өвийн талаар гарын авлага </a:t>
            </a:r>
            <a:r>
              <a:rPr lang="mn-MN" sz="2400" dirty="0" smtClean="0">
                <a:latin typeface="Times New Roman" pitchFamily="18" charset="0"/>
                <a:cs typeface="Times New Roman" pitchFamily="18" charset="0"/>
              </a:rPr>
              <a:t>бэлдэж </a:t>
            </a:r>
            <a:r>
              <a:rPr lang="mn-MN" sz="2400" dirty="0" smtClean="0">
                <a:latin typeface="Times New Roman" pitchFamily="18" charset="0"/>
                <a:cs typeface="Times New Roman" pitchFamily="18" charset="0"/>
              </a:rPr>
              <a:t>нийт </a:t>
            </a:r>
            <a:r>
              <a:rPr lang="mn-MN" sz="2400" dirty="0" smtClean="0">
                <a:latin typeface="Times New Roman" pitchFamily="18" charset="0"/>
                <a:cs typeface="Times New Roman" pitchFamily="18" charset="0"/>
              </a:rPr>
              <a:t>38 иргэнд тараасан </a:t>
            </a:r>
            <a:r>
              <a:rPr lang="mn-MN" sz="2400" dirty="0" smtClean="0">
                <a:latin typeface="Times New Roman" pitchFamily="18" charset="0"/>
                <a:cs typeface="Times New Roman" pitchFamily="18" charset="0"/>
              </a:rPr>
              <a:t>байна.</a:t>
            </a:r>
            <a:endParaRPr lang="mn-MN" sz="2400" dirty="0">
              <a:latin typeface="Times New Roman" pitchFamily="18" charset="0"/>
              <a:cs typeface="Times New Roman" pitchFamily="18" charset="0"/>
            </a:endParaRPr>
          </a:p>
          <a:p>
            <a:pPr marL="342900" indent="-342900">
              <a:buFont typeface="Wingdings" pitchFamily="2" charset="2"/>
              <a:buChar char="Ø"/>
            </a:pPr>
            <a:endParaRPr lang="mn-MN" sz="2400" dirty="0">
              <a:latin typeface="Times New Roman" pitchFamily="18" charset="0"/>
              <a:cs typeface="Times New Roman" pitchFamily="18" charset="0"/>
            </a:endParaRPr>
          </a:p>
          <a:p>
            <a:pPr marL="342900" indent="-342900">
              <a:buFont typeface="Wingdings" pitchFamily="2" charset="2"/>
              <a:buChar char="Ø"/>
            </a:pPr>
            <a:endParaRPr lang="mn-MN" sz="2400" dirty="0" smtClean="0">
              <a:latin typeface="Times New Roman" pitchFamily="18" charset="0"/>
              <a:cs typeface="Times New Roman" pitchFamily="18" charset="0"/>
            </a:endParaRPr>
          </a:p>
          <a:p>
            <a:pPr marL="342900" indent="-342900">
              <a:buFont typeface="Wingdings" pitchFamily="2" charset="2"/>
              <a:buChar char="Ø"/>
            </a:pPr>
            <a:endParaRPr lang="mn-MN" sz="2400" dirty="0">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1878" y="1403494"/>
            <a:ext cx="2088232" cy="244940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709" y="1413354"/>
            <a:ext cx="2016224" cy="2447694"/>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351" t="39061" r="21288"/>
          <a:stretch/>
        </p:blipFill>
        <p:spPr>
          <a:xfrm>
            <a:off x="4788024" y="1416119"/>
            <a:ext cx="2016224" cy="2444929"/>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20272" y="1416119"/>
            <a:ext cx="1820214" cy="2451542"/>
          </a:xfrm>
          <a:prstGeom prst="rect">
            <a:avLst/>
          </a:prstGeom>
        </p:spPr>
      </p:pic>
    </p:spTree>
    <p:extLst>
      <p:ext uri="{BB962C8B-B14F-4D97-AF65-F5344CB8AC3E}">
        <p14:creationId xmlns:p14="http://schemas.microsoft.com/office/powerpoint/2010/main" val="31052454"/>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1127048"/>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smtClean="0">
                <a:solidFill>
                  <a:schemeClr val="tx1"/>
                </a:solidFill>
                <a:latin typeface="Times New Roman" pitchFamily="18" charset="0"/>
                <a:cs typeface="Times New Roman" pitchFamily="18" charset="0"/>
              </a:rPr>
              <a:t>Боловсрол</a:t>
            </a:r>
            <a:r>
              <a:rPr lang="mn-MN" sz="3200" dirty="0">
                <a:solidFill>
                  <a:schemeClr val="tx1"/>
                </a:solidFill>
                <a:latin typeface="Times New Roman" pitchFamily="18" charset="0"/>
                <a:cs typeface="Times New Roman" pitchFamily="18" charset="0"/>
              </a:rPr>
              <a:t>, Эрүүл мэнд, Соёлын салбарын хүрээнд:</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0" y="2967334"/>
            <a:ext cx="8964488" cy="3847207"/>
          </a:xfrm>
          <a:prstGeom prst="rect">
            <a:avLst/>
          </a:prstGeom>
        </p:spPr>
        <p:txBody>
          <a:bodyPr wrap="square">
            <a:spAutoFit/>
          </a:bodyPr>
          <a:lstStyle/>
          <a:p>
            <a:pPr marL="342900" indent="-342900" algn="just">
              <a:buFont typeface="Wingdings" pitchFamily="2" charset="2"/>
              <a:buChar char="Ø"/>
            </a:pPr>
            <a:endParaRPr lang="mn-MN" sz="2800" dirty="0" smtClean="0">
              <a:latin typeface="Times New Roman" pitchFamily="18" charset="0"/>
              <a:cs typeface="Times New Roman" pitchFamily="18" charset="0"/>
            </a:endParaRPr>
          </a:p>
          <a:p>
            <a:pPr marL="342900" indent="-342900" algn="just">
              <a:buFont typeface="Wingdings" pitchFamily="2" charset="2"/>
              <a:buChar char="Ø"/>
            </a:pPr>
            <a:endParaRPr lang="mn-MN" sz="2800" dirty="0" smtClean="0">
              <a:latin typeface="Times New Roman" pitchFamily="18" charset="0"/>
              <a:cs typeface="Times New Roman" pitchFamily="18" charset="0"/>
            </a:endParaRPr>
          </a:p>
          <a:p>
            <a:pPr marL="342900" indent="-342900" algn="just">
              <a:buFont typeface="Wingdings" pitchFamily="2" charset="2"/>
              <a:buChar char="Ø"/>
            </a:pPr>
            <a:endParaRPr lang="mn-MN" sz="2800" dirty="0">
              <a:latin typeface="Times New Roman" pitchFamily="18" charset="0"/>
              <a:cs typeface="Times New Roman" pitchFamily="18" charset="0"/>
            </a:endParaRPr>
          </a:p>
          <a:p>
            <a:pPr marL="342900" indent="-342900" algn="just">
              <a:buFont typeface="Wingdings" pitchFamily="2" charset="2"/>
              <a:buChar char="Ø"/>
            </a:pPr>
            <a:endParaRPr lang="mn-MN" sz="2800" dirty="0" smtClean="0">
              <a:latin typeface="Times New Roman" pitchFamily="18" charset="0"/>
              <a:cs typeface="Times New Roman" pitchFamily="18" charset="0"/>
            </a:endParaRPr>
          </a:p>
          <a:p>
            <a:pPr marL="342900" indent="-342900" algn="just">
              <a:buFont typeface="Wingdings" pitchFamily="2" charset="2"/>
              <a:buChar char="Ø"/>
            </a:pPr>
            <a:endParaRPr lang="mn-MN" sz="2800" dirty="0">
              <a:latin typeface="Times New Roman" pitchFamily="18" charset="0"/>
              <a:cs typeface="Times New Roman" pitchFamily="18" charset="0"/>
            </a:endParaRPr>
          </a:p>
          <a:p>
            <a:pPr marL="342900" indent="-342900" algn="just">
              <a:buFont typeface="Wingdings" pitchFamily="2" charset="2"/>
              <a:buChar char="Ø"/>
            </a:pPr>
            <a:r>
              <a:rPr lang="mn-MN" sz="2800" dirty="0" smtClean="0">
                <a:latin typeface="Times New Roman" pitchFamily="18" charset="0"/>
                <a:cs typeface="Times New Roman" pitchFamily="18" charset="0"/>
              </a:rPr>
              <a:t>Боржигин </a:t>
            </a:r>
            <a:r>
              <a:rPr lang="mn-MN" sz="2800" dirty="0">
                <a:latin typeface="Times New Roman" pitchFamily="18" charset="0"/>
                <a:cs typeface="Times New Roman" pitchFamily="18" charset="0"/>
              </a:rPr>
              <a:t>уртын дуу, морин хуурын </a:t>
            </a:r>
            <a:r>
              <a:rPr lang="mn-MN" sz="2800" dirty="0" smtClean="0">
                <a:latin typeface="Times New Roman" pitchFamily="18" charset="0"/>
                <a:cs typeface="Times New Roman" pitchFamily="18" charset="0"/>
              </a:rPr>
              <a:t>дугуйлан </a:t>
            </a:r>
            <a:r>
              <a:rPr lang="mn-MN" sz="2800" dirty="0" smtClean="0">
                <a:latin typeface="Times New Roman" pitchFamily="18" charset="0"/>
                <a:cs typeface="Times New Roman" pitchFamily="18" charset="0"/>
              </a:rPr>
              <a:t>байнга </a:t>
            </a:r>
            <a:r>
              <a:rPr lang="mn-MN" sz="2800" dirty="0" smtClean="0">
                <a:latin typeface="Times New Roman" pitchFamily="18" charset="0"/>
                <a:cs typeface="Times New Roman" pitchFamily="18" charset="0"/>
              </a:rPr>
              <a:t>хичээллэж байна</a:t>
            </a:r>
            <a:r>
              <a:rPr lang="mn-MN" sz="2800" dirty="0" smtClean="0">
                <a:latin typeface="Times New Roman" pitchFamily="18" charset="0"/>
                <a:cs typeface="Times New Roman" pitchFamily="18" charset="0"/>
              </a:rPr>
              <a:t>.</a:t>
            </a:r>
            <a:endParaRPr lang="mn-MN" sz="2400" dirty="0">
              <a:latin typeface="Times New Roman" pitchFamily="18" charset="0"/>
              <a:cs typeface="Times New Roman" pitchFamily="18" charset="0"/>
            </a:endParaRPr>
          </a:p>
          <a:p>
            <a:pPr marL="342900" indent="-342900">
              <a:buFont typeface="Wingdings" pitchFamily="2" charset="2"/>
              <a:buChar char="Ø"/>
            </a:pPr>
            <a:endParaRPr lang="mn-MN" sz="2400" dirty="0" smtClean="0">
              <a:latin typeface="Times New Roman" pitchFamily="18" charset="0"/>
              <a:cs typeface="Times New Roman" pitchFamily="18" charset="0"/>
            </a:endParaRPr>
          </a:p>
          <a:p>
            <a:pPr marL="342900" indent="-342900">
              <a:buFont typeface="Wingdings" pitchFamily="2" charset="2"/>
              <a:buChar char="Ø"/>
            </a:pPr>
            <a:endParaRPr lang="mn-MN" sz="2400" dirty="0">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0466" y="1556792"/>
            <a:ext cx="3328183" cy="30099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7" y="1556792"/>
            <a:ext cx="3744416" cy="3009909"/>
          </a:xfrm>
          <a:prstGeom prst="rect">
            <a:avLst/>
          </a:prstGeom>
        </p:spPr>
      </p:pic>
    </p:spTree>
    <p:extLst>
      <p:ext uri="{BB962C8B-B14F-4D97-AF65-F5344CB8AC3E}">
        <p14:creationId xmlns:p14="http://schemas.microsoft.com/office/powerpoint/2010/main" val="2547156239"/>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1127048"/>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smtClean="0">
                <a:solidFill>
                  <a:schemeClr val="tx1"/>
                </a:solidFill>
                <a:latin typeface="Times New Roman" pitchFamily="18" charset="0"/>
                <a:cs typeface="Times New Roman" pitchFamily="18" charset="0"/>
              </a:rPr>
              <a:t>Боловсрол</a:t>
            </a:r>
            <a:r>
              <a:rPr lang="mn-MN" sz="3200" dirty="0">
                <a:solidFill>
                  <a:schemeClr val="tx1"/>
                </a:solidFill>
                <a:latin typeface="Times New Roman" pitchFamily="18" charset="0"/>
                <a:cs typeface="Times New Roman" pitchFamily="18" charset="0"/>
              </a:rPr>
              <a:t>, Эрүүл мэнд, Соёлын салбарын хүрээнд:</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07504" y="2996952"/>
            <a:ext cx="8856984" cy="5570756"/>
          </a:xfrm>
          <a:prstGeom prst="rect">
            <a:avLst/>
          </a:prstGeom>
        </p:spPr>
        <p:txBody>
          <a:bodyPr wrap="square">
            <a:spAutoFit/>
          </a:bodyPr>
          <a:lstStyle/>
          <a:p>
            <a:pPr algn="just"/>
            <a:endParaRPr lang="mn-MN" sz="2400" dirty="0">
              <a:latin typeface="Arial" panose="020B0604020202020204" pitchFamily="34" charset="0"/>
              <a:cs typeface="Arial" panose="020B0604020202020204" pitchFamily="34" charset="0"/>
            </a:endParaRPr>
          </a:p>
          <a:p>
            <a:pPr marL="342900" indent="-342900" algn="just">
              <a:buFont typeface="Wingdings" pitchFamily="2" charset="2"/>
              <a:buChar char="Ø"/>
            </a:pPr>
            <a:r>
              <a:rPr lang="mn-MN" sz="2400" dirty="0">
                <a:latin typeface="Times New Roman" pitchFamily="18" charset="0"/>
                <a:cs typeface="Times New Roman" pitchFamily="18" charset="0"/>
              </a:rPr>
              <a:t>Сумын Эрүүл мэндийн төвөөс эрүүл мэндийн тусламж үйлчилгээг иргэдэд чирэгдэлгүй </a:t>
            </a:r>
            <a:r>
              <a:rPr lang="mn-MN" sz="2400" dirty="0" smtClean="0">
                <a:latin typeface="Times New Roman" pitchFamily="18" charset="0"/>
                <a:cs typeface="Times New Roman" pitchFamily="18" charset="0"/>
              </a:rPr>
              <a:t>хүргэж, </a:t>
            </a:r>
            <a:r>
              <a:rPr lang="mn-MN" sz="2400" dirty="0">
                <a:latin typeface="Times New Roman" pitchFamily="18" charset="0"/>
                <a:cs typeface="Times New Roman" pitchFamily="18" charset="0"/>
              </a:rPr>
              <a:t>нийт үзлэг </a:t>
            </a:r>
            <a:r>
              <a:rPr lang="mn-MN" sz="2400" dirty="0" smtClean="0">
                <a:latin typeface="Times New Roman" pitchFamily="18" charset="0"/>
                <a:cs typeface="Times New Roman" pitchFamily="18" charset="0"/>
              </a:rPr>
              <a:t>138 </a:t>
            </a:r>
            <a:r>
              <a:rPr lang="mn-MN" sz="2400" dirty="0">
                <a:latin typeface="Times New Roman" pitchFamily="18" charset="0"/>
                <a:cs typeface="Times New Roman" pitchFamily="18" charset="0"/>
              </a:rPr>
              <a:t>хийгдсэн байна. Үүнээс: Урьдчилан сэргийлэх үзлэг </a:t>
            </a:r>
            <a:r>
              <a:rPr lang="mn-MN" sz="2400" dirty="0" smtClean="0">
                <a:latin typeface="Times New Roman" pitchFamily="18" charset="0"/>
                <a:cs typeface="Times New Roman" pitchFamily="18" charset="0"/>
              </a:rPr>
              <a:t>63, </a:t>
            </a:r>
            <a:r>
              <a:rPr lang="mn-MN" sz="2400" dirty="0">
                <a:latin typeface="Times New Roman" pitchFamily="18" charset="0"/>
                <a:cs typeface="Times New Roman" pitchFamily="18" charset="0"/>
              </a:rPr>
              <a:t>Амбулаторийн үзлэг </a:t>
            </a:r>
            <a:r>
              <a:rPr lang="en-US" sz="2400" dirty="0" smtClean="0">
                <a:latin typeface="Times New Roman" pitchFamily="18" charset="0"/>
                <a:cs typeface="Times New Roman" pitchFamily="18" charset="0"/>
              </a:rPr>
              <a:t>12</a:t>
            </a:r>
            <a:r>
              <a:rPr lang="mn-MN" sz="2400" dirty="0" smtClean="0">
                <a:latin typeface="Times New Roman" pitchFamily="18" charset="0"/>
                <a:cs typeface="Times New Roman" pitchFamily="18" charset="0"/>
              </a:rPr>
              <a:t>6, Алсын </a:t>
            </a:r>
            <a:r>
              <a:rPr lang="mn-MN" sz="2400" dirty="0">
                <a:latin typeface="Times New Roman" pitchFamily="18" charset="0"/>
                <a:cs typeface="Times New Roman" pitchFamily="18" charset="0"/>
              </a:rPr>
              <a:t>дуудлага </a:t>
            </a:r>
            <a:r>
              <a:rPr lang="en-US" sz="2400" dirty="0" smtClean="0">
                <a:latin typeface="Times New Roman" pitchFamily="18" charset="0"/>
                <a:cs typeface="Times New Roman" pitchFamily="18" charset="0"/>
              </a:rPr>
              <a:t>2</a:t>
            </a:r>
            <a:r>
              <a:rPr lang="mn-MN" sz="2400" dirty="0" smtClean="0">
                <a:latin typeface="Times New Roman" pitchFamily="18" charset="0"/>
                <a:cs typeface="Times New Roman" pitchFamily="18" charset="0"/>
              </a:rPr>
              <a:t>3, </a:t>
            </a:r>
            <a:r>
              <a:rPr lang="mn-MN" sz="2400" dirty="0">
                <a:latin typeface="Times New Roman" pitchFamily="18" charset="0"/>
                <a:cs typeface="Times New Roman" pitchFamily="18" charset="0"/>
              </a:rPr>
              <a:t>Ойрын дуудлагаар </a:t>
            </a:r>
            <a:r>
              <a:rPr lang="mn-MN" sz="2400" dirty="0" smtClean="0">
                <a:latin typeface="Times New Roman" pitchFamily="18" charset="0"/>
                <a:cs typeface="Times New Roman" pitchFamily="18" charset="0"/>
              </a:rPr>
              <a:t>24, </a:t>
            </a:r>
            <a:r>
              <a:rPr lang="mn-MN" sz="2400" dirty="0">
                <a:latin typeface="Times New Roman" pitchFamily="18" charset="0"/>
                <a:cs typeface="Times New Roman" pitchFamily="18" charset="0"/>
              </a:rPr>
              <a:t>яаралтай тусламжаар үйлчлүүлсэн </a:t>
            </a:r>
            <a:r>
              <a:rPr lang="mn-MN" sz="2400" dirty="0" smtClean="0">
                <a:latin typeface="Times New Roman" pitchFamily="18" charset="0"/>
                <a:cs typeface="Times New Roman" pitchFamily="18" charset="0"/>
              </a:rPr>
              <a:t>15, </a:t>
            </a:r>
            <a:r>
              <a:rPr lang="mn-MN" sz="2400" dirty="0">
                <a:latin typeface="Times New Roman" pitchFamily="18" charset="0"/>
                <a:cs typeface="Times New Roman" pitchFamily="18" charset="0"/>
              </a:rPr>
              <a:t>хэвтэн эмчлүүлсэн </a:t>
            </a:r>
            <a:r>
              <a:rPr lang="mn-MN" sz="2400" dirty="0" smtClean="0">
                <a:latin typeface="Times New Roman" pitchFamily="18" charset="0"/>
                <a:cs typeface="Times New Roman" pitchFamily="18" charset="0"/>
              </a:rPr>
              <a:t>26 </a:t>
            </a:r>
            <a:r>
              <a:rPr lang="mn-MN" sz="2400" dirty="0">
                <a:latin typeface="Times New Roman" pitchFamily="18" charset="0"/>
                <a:cs typeface="Times New Roman" pitchFamily="18" charset="0"/>
              </a:rPr>
              <a:t>иргэн тус тус үйлчлүүлсэн </a:t>
            </a:r>
            <a:r>
              <a:rPr lang="mn-MN" sz="2400" dirty="0" smtClean="0">
                <a:latin typeface="Times New Roman" pitchFamily="18" charset="0"/>
                <a:cs typeface="Times New Roman" pitchFamily="18" charset="0"/>
              </a:rPr>
              <a:t>байна.</a:t>
            </a:r>
          </a:p>
          <a:p>
            <a:pPr marL="342900" indent="-342900" algn="just">
              <a:buFont typeface="Wingdings" pitchFamily="2" charset="2"/>
              <a:buChar char="Ø"/>
            </a:pPr>
            <a:r>
              <a:rPr lang="mn-MN" sz="2400" dirty="0" smtClean="0">
                <a:latin typeface="Times New Roman" pitchFamily="18" charset="0"/>
                <a:cs typeface="Times New Roman" pitchFamily="18" charset="0"/>
              </a:rPr>
              <a:t>Дотоод сургалтыг 1 удаа зохион байгуулсан. Мөн аймгийн ЭМТөвийн дэргэдэх </a:t>
            </a:r>
            <a:r>
              <a:rPr lang="mn-MN" sz="2400" dirty="0">
                <a:latin typeface="Times New Roman" pitchFamily="18" charset="0"/>
                <a:cs typeface="Times New Roman" pitchFamily="18" charset="0"/>
              </a:rPr>
              <a:t>Ёс зүйн салбар </a:t>
            </a:r>
            <a:r>
              <a:rPr lang="mn-MN" sz="2400" dirty="0" smtClean="0">
                <a:latin typeface="Times New Roman" pitchFamily="18" charset="0"/>
                <a:cs typeface="Times New Roman" pitchFamily="18" charset="0"/>
              </a:rPr>
              <a:t>хорооны мэргэжилтэн ирж сургалт </a:t>
            </a:r>
            <a:r>
              <a:rPr lang="mn-MN" sz="2400" dirty="0">
                <a:latin typeface="Times New Roman" pitchFamily="18" charset="0"/>
                <a:cs typeface="Times New Roman" pitchFamily="18" charset="0"/>
              </a:rPr>
              <a:t>зохион байгууллаа.</a:t>
            </a:r>
            <a:endParaRPr lang="en-US" sz="2400" dirty="0">
              <a:latin typeface="Times New Roman" pitchFamily="18" charset="0"/>
              <a:cs typeface="Times New Roman" pitchFamily="18" charset="0"/>
            </a:endParaRPr>
          </a:p>
          <a:p>
            <a:pPr marL="342900" indent="-342900">
              <a:buFont typeface="Wingdings" pitchFamily="2" charset="2"/>
              <a:buChar char="Ø"/>
            </a:pPr>
            <a:endParaRPr lang="mn-MN" sz="2000" dirty="0" smtClean="0">
              <a:latin typeface="Times New Roman" pitchFamily="18" charset="0"/>
              <a:cs typeface="Times New Roman" pitchFamily="18" charset="0"/>
            </a:endParaRPr>
          </a:p>
          <a:p>
            <a:pPr marL="342900" indent="-342900" algn="just">
              <a:buFont typeface="Wingdings" pitchFamily="2" charset="2"/>
              <a:buChar char="Ø"/>
            </a:pPr>
            <a:endParaRPr lang="mn-MN" sz="2400" dirty="0">
              <a:latin typeface="Arial" panose="020B0604020202020204" pitchFamily="34" charset="0"/>
              <a:cs typeface="Arial" panose="020B0604020202020204" pitchFamily="34" charset="0"/>
            </a:endParaRPr>
          </a:p>
          <a:p>
            <a:pPr marL="342900" lvl="0" indent="-342900" algn="just">
              <a:buFont typeface="Wingdings" pitchFamily="2" charset="2"/>
              <a:buChar char="Ø"/>
            </a:pPr>
            <a:endParaRPr lang="mn-MN" sz="2400" dirty="0" smtClean="0">
              <a:latin typeface="Times New Roman" pitchFamily="18" charset="0"/>
              <a:cs typeface="Times New Roman" pitchFamily="18" charset="0"/>
            </a:endParaRPr>
          </a:p>
          <a:p>
            <a:pPr marL="342900" lvl="0" indent="-342900" algn="just">
              <a:buFont typeface="Wingdings" pitchFamily="2" charset="2"/>
              <a:buChar char="Ø"/>
            </a:pPr>
            <a:endParaRPr lang="mn-MN" sz="2400" dirty="0">
              <a:latin typeface="Times New Roman" pitchFamily="18" charset="0"/>
              <a:cs typeface="Times New Roman" pitchFamily="18" charset="0"/>
            </a:endParaRPr>
          </a:p>
          <a:p>
            <a:pPr marL="342900" lvl="0" indent="-342900" algn="just">
              <a:buFont typeface="Wingdings" pitchFamily="2" charset="2"/>
              <a:buChar char="Ø"/>
            </a:pPr>
            <a:endParaRPr lang="mn-MN" sz="2400" dirty="0" smtClean="0">
              <a:latin typeface="Times New Roman" pitchFamily="18" charset="0"/>
              <a:cs typeface="Times New Roman" pitchFamily="18" charset="0"/>
            </a:endParaRPr>
          </a:p>
        </p:txBody>
      </p:sp>
      <p:pic>
        <p:nvPicPr>
          <p:cNvPr id="10" name="Picture 9" descr="ÐÐ°ÑÐ½ÑÐ°Ð» Ð­ÑÒ¯Ò¯Ð» ÐÑÐ½Ð´Ð¸Ð¹Ð½ Ð¢Ó©Ð²-Ð½ Ð·ÑÑÐ°Ð³."/>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482269"/>
            <a:ext cx="2857500" cy="1944215"/>
          </a:xfrm>
          <a:prstGeom prst="rect">
            <a:avLst/>
          </a:prstGeom>
          <a:noFill/>
          <a:ln>
            <a:noFill/>
          </a:ln>
        </p:spPr>
      </p:pic>
      <p:pic>
        <p:nvPicPr>
          <p:cNvPr id="11" name="Picture 10" descr="ÐÐ°ÑÐ½ÑÐ°Ð» Ð­ÑÒ¯Ò¯Ð» ÐÑÐ½Ð´Ð¸Ð¹Ð½ Ð¢Ó©Ð²-Ð½ Ð·ÑÑÐ°Ð³."/>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1482269"/>
            <a:ext cx="2854325" cy="1944215"/>
          </a:xfrm>
          <a:prstGeom prst="rect">
            <a:avLst/>
          </a:prstGeom>
          <a:noFill/>
          <a:ln>
            <a:noFill/>
          </a:ln>
        </p:spPr>
      </p:pic>
    </p:spTree>
    <p:extLst>
      <p:ext uri="{BB962C8B-B14F-4D97-AF65-F5344CB8AC3E}">
        <p14:creationId xmlns:p14="http://schemas.microsoft.com/office/powerpoint/2010/main" val="343692057"/>
      </p:ext>
    </p:extLst>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1127048"/>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smtClean="0">
                <a:solidFill>
                  <a:schemeClr val="tx1"/>
                </a:solidFill>
                <a:latin typeface="Times New Roman" pitchFamily="18" charset="0"/>
                <a:cs typeface="Times New Roman" pitchFamily="18" charset="0"/>
              </a:rPr>
              <a:t>Боловсрол</a:t>
            </a:r>
            <a:r>
              <a:rPr lang="mn-MN" sz="3200" dirty="0">
                <a:solidFill>
                  <a:schemeClr val="tx1"/>
                </a:solidFill>
                <a:latin typeface="Times New Roman" pitchFamily="18" charset="0"/>
                <a:cs typeface="Times New Roman" pitchFamily="18" charset="0"/>
              </a:rPr>
              <a:t>, Эрүүл мэнд, Соёлын салбарын хүрээнд:</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179512" y="2967334"/>
            <a:ext cx="8784976" cy="3847207"/>
          </a:xfrm>
          <a:prstGeom prst="rect">
            <a:avLst/>
          </a:prstGeom>
        </p:spPr>
        <p:txBody>
          <a:bodyPr wrap="square">
            <a:spAutoFit/>
          </a:bodyPr>
          <a:lstStyle/>
          <a:p>
            <a:pPr marL="342900" indent="-342900" algn="just">
              <a:buFont typeface="Wingdings" pitchFamily="2" charset="2"/>
              <a:buChar char="Ø"/>
            </a:pPr>
            <a:endParaRPr lang="mn-MN" sz="2800" dirty="0" smtClean="0">
              <a:latin typeface="Times New Roman" pitchFamily="18" charset="0"/>
              <a:cs typeface="Times New Roman" pitchFamily="18" charset="0"/>
            </a:endParaRPr>
          </a:p>
          <a:p>
            <a:pPr marL="342900" indent="-342900" algn="just">
              <a:buFont typeface="Wingdings" pitchFamily="2" charset="2"/>
              <a:buChar char="Ø"/>
            </a:pPr>
            <a:endParaRPr lang="mn-MN" sz="2800" dirty="0" smtClean="0">
              <a:latin typeface="Times New Roman" pitchFamily="18" charset="0"/>
              <a:cs typeface="Times New Roman" pitchFamily="18" charset="0"/>
            </a:endParaRPr>
          </a:p>
          <a:p>
            <a:pPr marL="457200" indent="-457200" algn="just">
              <a:buFont typeface="Wingdings" pitchFamily="2" charset="2"/>
              <a:buChar char="Ø"/>
            </a:pPr>
            <a:endParaRPr lang="mn-MN" sz="2800" dirty="0" smtClean="0">
              <a:latin typeface="Times New Roman" pitchFamily="18" charset="0"/>
              <a:cs typeface="Times New Roman" pitchFamily="18" charset="0"/>
            </a:endParaRPr>
          </a:p>
          <a:p>
            <a:pPr marL="457200" indent="-457200" algn="just">
              <a:buFont typeface="Wingdings" pitchFamily="2" charset="2"/>
              <a:buChar char="Ø"/>
            </a:pPr>
            <a:r>
              <a:rPr lang="mn-MN" sz="2800" dirty="0" smtClean="0">
                <a:latin typeface="Times New Roman" pitchFamily="18" charset="0"/>
                <a:cs typeface="Times New Roman" pitchFamily="18" charset="0"/>
              </a:rPr>
              <a:t>Цэцэрлэгийн </a:t>
            </a:r>
            <a:r>
              <a:rPr lang="mn-MN" sz="2800" dirty="0">
                <a:latin typeface="Times New Roman" pitchFamily="18" charset="0"/>
                <a:cs typeface="Times New Roman" pitchFamily="18" charset="0"/>
              </a:rPr>
              <a:t>гурван бүлгийн нийт  53 хүүхдийн жин өндөрийг үзэж, багш ажилчдыг эрүүл мэндийн үзлэгт хамруулж зөвлөгөө </a:t>
            </a:r>
            <a:r>
              <a:rPr lang="mn-MN" sz="2800" dirty="0" smtClean="0">
                <a:latin typeface="Times New Roman" pitchFamily="18" charset="0"/>
                <a:cs typeface="Times New Roman" pitchFamily="18" charset="0"/>
              </a:rPr>
              <a:t>өгсөн байна.  </a:t>
            </a:r>
            <a:endParaRPr lang="en-US" sz="2800" dirty="0">
              <a:latin typeface="Times New Roman" pitchFamily="18" charset="0"/>
              <a:cs typeface="Times New Roman" pitchFamily="18" charset="0"/>
            </a:endParaRPr>
          </a:p>
          <a:p>
            <a:r>
              <a:rPr lang="mn-MN" sz="2800" b="1" dirty="0"/>
              <a:t> </a:t>
            </a:r>
            <a:endParaRPr lang="en-US" sz="2800" dirty="0"/>
          </a:p>
          <a:p>
            <a:pPr marL="342900" indent="-342900">
              <a:buFont typeface="Wingdings" pitchFamily="2" charset="2"/>
              <a:buChar char="Ø"/>
            </a:pPr>
            <a:endParaRPr lang="mn-MN" sz="2400" dirty="0" smtClean="0">
              <a:latin typeface="Times New Roman" pitchFamily="18" charset="0"/>
              <a:cs typeface="Times New Roman" pitchFamily="18" charset="0"/>
            </a:endParaRPr>
          </a:p>
          <a:p>
            <a:pPr marL="342900" indent="-342900">
              <a:buFont typeface="Wingdings" pitchFamily="2" charset="2"/>
              <a:buChar char="Ø"/>
            </a:pPr>
            <a:endParaRPr lang="mn-MN" sz="2400" dirty="0">
              <a:latin typeface="Times New Roman" pitchFamily="18" charset="0"/>
              <a:cs typeface="Times New Roman" pitchFamily="18" charset="0"/>
            </a:endParaRPr>
          </a:p>
        </p:txBody>
      </p:sp>
      <p:pic>
        <p:nvPicPr>
          <p:cNvPr id="7" name="Picture 6" descr="https://scontent.fuln2-1.fna.fbcdn.net/v/t1.15752-9/58375540_457847674758426_5453100043340873728_n.jpg?_nc_cat=105&amp;_nc_ht=scontent.fuln2-1.fna&amp;oh=c49345ff9895852e797e0b09b7127194&amp;oe=5D2A358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484784"/>
            <a:ext cx="3040150" cy="2520280"/>
          </a:xfrm>
          <a:prstGeom prst="rect">
            <a:avLst/>
          </a:prstGeom>
          <a:noFill/>
          <a:ln>
            <a:noFill/>
          </a:ln>
        </p:spPr>
      </p:pic>
      <p:pic>
        <p:nvPicPr>
          <p:cNvPr id="8" name="Picture 7" descr="https://scontent.fuln2-1.fna.fbcdn.net/v/t1.15752-9/58542894_338502750140750_9188281423902015488_n.jpg?_nc_cat=101&amp;_nc_ht=scontent.fuln2-1.fna&amp;oh=7412f6a32917aba7dc25603714dde768&amp;oe=5D398D2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04048" y="1484784"/>
            <a:ext cx="3096344" cy="2520280"/>
          </a:xfrm>
          <a:prstGeom prst="rect">
            <a:avLst/>
          </a:prstGeom>
          <a:noFill/>
          <a:ln>
            <a:noFill/>
          </a:ln>
        </p:spPr>
      </p:pic>
    </p:spTree>
    <p:extLst>
      <p:ext uri="{BB962C8B-B14F-4D97-AF65-F5344CB8AC3E}">
        <p14:creationId xmlns:p14="http://schemas.microsoft.com/office/powerpoint/2010/main" val="1209085700"/>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7504" y="2996952"/>
            <a:ext cx="8856985" cy="3744416"/>
          </a:xfrm>
        </p:spPr>
        <p:txBody>
          <a:bodyPr>
            <a:noAutofit/>
          </a:bodyPr>
          <a:lstStyle/>
          <a:p>
            <a:pPr marL="342900" indent="-342900" algn="just">
              <a:buFont typeface="Wingdings" pitchFamily="2" charset="2"/>
              <a:buChar char="Ø"/>
            </a:pPr>
            <a:endParaRPr lang="en-US" sz="2000" dirty="0" smtClean="0">
              <a:solidFill>
                <a:schemeClr val="tx1"/>
              </a:solidFill>
              <a:latin typeface="Times New Roman" pitchFamily="18" charset="0"/>
              <a:cs typeface="Times New Roman" pitchFamily="18" charset="0"/>
            </a:endParaRPr>
          </a:p>
          <a:p>
            <a:pPr marL="342900" indent="-342900" algn="just">
              <a:buFont typeface="Wingdings" pitchFamily="2" charset="2"/>
              <a:buChar char="Ø"/>
            </a:pPr>
            <a:r>
              <a:rPr lang="mn-MN" sz="2000" dirty="0" smtClean="0">
                <a:solidFill>
                  <a:schemeClr val="tx1"/>
                </a:solidFill>
                <a:latin typeface="Times New Roman" pitchFamily="18" charset="0"/>
                <a:cs typeface="Times New Roman" pitchFamily="18" charset="0"/>
              </a:rPr>
              <a:t>“</a:t>
            </a:r>
            <a:r>
              <a:rPr lang="en-US" sz="2000" dirty="0" err="1">
                <a:solidFill>
                  <a:schemeClr val="tx1"/>
                </a:solidFill>
                <a:latin typeface="Times New Roman" pitchFamily="18" charset="0"/>
                <a:cs typeface="Times New Roman" pitchFamily="18" charset="0"/>
              </a:rPr>
              <a:t>Иргэн</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төвтэй</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үр</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дүнд</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чиглэсэн</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төрийн</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алба</a:t>
            </a:r>
            <a:r>
              <a:rPr lang="mn-MN"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Хуулийн</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цаг</a:t>
            </a:r>
            <a:r>
              <a:rPr lang="en-US" sz="2000" dirty="0">
                <a:solidFill>
                  <a:schemeClr val="tx1"/>
                </a:solidFill>
                <a:latin typeface="Times New Roman" pitchFamily="18" charset="0"/>
                <a:cs typeface="Times New Roman" pitchFamily="18" charset="0"/>
              </a:rPr>
              <a:t> -2019</a:t>
            </a:r>
            <a:r>
              <a:rPr lang="mn-MN" sz="2000" dirty="0">
                <a:solidFill>
                  <a:schemeClr val="tx1"/>
                </a:solidFill>
                <a:latin typeface="Times New Roman" pitchFamily="18" charset="0"/>
                <a:cs typeface="Times New Roman" pitchFamily="18" charset="0"/>
              </a:rPr>
              <a:t>” с</a:t>
            </a:r>
            <a:r>
              <a:rPr lang="en-US" sz="2000" dirty="0" err="1">
                <a:solidFill>
                  <a:schemeClr val="tx1"/>
                </a:solidFill>
                <a:latin typeface="Times New Roman" pitchFamily="18" charset="0"/>
                <a:cs typeface="Times New Roman" pitchFamily="18" charset="0"/>
              </a:rPr>
              <a:t>ург</a:t>
            </a:r>
            <a:r>
              <a:rPr lang="mn-MN" sz="2000" dirty="0">
                <a:solidFill>
                  <a:schemeClr val="tx1"/>
                </a:solidFill>
                <a:latin typeface="Times New Roman" pitchFamily="18" charset="0"/>
                <a:cs typeface="Times New Roman" pitchFamily="18" charset="0"/>
              </a:rPr>
              <a:t>а</a:t>
            </a:r>
            <a:r>
              <a:rPr lang="en-US" sz="2000" dirty="0" err="1">
                <a:solidFill>
                  <a:schemeClr val="tx1"/>
                </a:solidFill>
                <a:latin typeface="Times New Roman" pitchFamily="18" charset="0"/>
                <a:cs typeface="Times New Roman" pitchFamily="18" charset="0"/>
              </a:rPr>
              <a:t>лт</a:t>
            </a:r>
            <a:r>
              <a:rPr lang="mn-MN" sz="2000" dirty="0">
                <a:solidFill>
                  <a:schemeClr val="tx1"/>
                </a:solidFill>
                <a:latin typeface="Times New Roman" pitchFamily="18" charset="0"/>
                <a:cs typeface="Times New Roman" pitchFamily="18" charset="0"/>
              </a:rPr>
              <a:t>ыг төрийн албан хаагчдын дунд зохион байгуулав. </a:t>
            </a:r>
            <a:endParaRPr lang="en-US" sz="2000" dirty="0">
              <a:solidFill>
                <a:schemeClr val="tx1"/>
              </a:solidFill>
              <a:latin typeface="Times New Roman" pitchFamily="18" charset="0"/>
              <a:cs typeface="Times New Roman" pitchFamily="18" charset="0"/>
            </a:endParaRPr>
          </a:p>
        </p:txBody>
      </p:sp>
      <p:sp>
        <p:nvSpPr>
          <p:cNvPr id="3" name="Title 2"/>
          <p:cNvSpPr>
            <a:spLocks noGrp="1"/>
          </p:cNvSpPr>
          <p:nvPr>
            <p:ph type="ctrTitle"/>
          </p:nvPr>
        </p:nvSpPr>
        <p:spPr>
          <a:xfrm>
            <a:off x="1714480" y="285728"/>
            <a:ext cx="7015154" cy="857256"/>
          </a:xfrm>
        </p:spPr>
        <p:txBody>
          <a:bodyPr>
            <a:normAutofit fontScale="90000"/>
          </a:bodyPr>
          <a:lstStyle/>
          <a:p>
            <a:r>
              <a:rPr lang="mn-MN" sz="3200" dirty="0" smtClean="0">
                <a:solidFill>
                  <a:schemeClr val="tx1"/>
                </a:solidFill>
                <a:latin typeface="Times New Roman" pitchFamily="18" charset="0"/>
                <a:cs typeface="Times New Roman" pitchFamily="18" charset="0"/>
              </a:rPr>
              <a:t>Удирдлага зохион байгуулалтын хүрээнд:</a:t>
            </a: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pic>
        <p:nvPicPr>
          <p:cNvPr id="15" name="Picture 14" descr="C:\Users\Dotood-ajiltan\Desktop\2019.04.29\57000747_491331364737823_1442264612295671808_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1770" y="1412777"/>
            <a:ext cx="2968142" cy="1872207"/>
          </a:xfrm>
          <a:prstGeom prst="rect">
            <a:avLst/>
          </a:prstGeom>
          <a:noFill/>
          <a:ln>
            <a:noFill/>
          </a:ln>
        </p:spPr>
      </p:pic>
      <p:pic>
        <p:nvPicPr>
          <p:cNvPr id="16" name="Picture 15" descr="C:\Users\Dotood-ajiltan\Desktop\2019.04.29\56887105_491332444737715_9034343606965501952_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1412777"/>
            <a:ext cx="3024336" cy="1872208"/>
          </a:xfrm>
          <a:prstGeom prst="rect">
            <a:avLst/>
          </a:prstGeom>
          <a:noFill/>
          <a:ln>
            <a:noFill/>
          </a:ln>
        </p:spPr>
      </p:pic>
      <p:pic>
        <p:nvPicPr>
          <p:cNvPr id="17" name="Picture 16" descr="C:\Users\Dotood-ajiltan\Desktop\2019.04.29\57024042_491332418071051_5623215597627113472_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1771" y="4221088"/>
            <a:ext cx="2968141" cy="2232248"/>
          </a:xfrm>
          <a:prstGeom prst="rect">
            <a:avLst/>
          </a:prstGeom>
          <a:noFill/>
          <a:ln>
            <a:noFill/>
          </a:ln>
        </p:spPr>
      </p:pic>
      <p:pic>
        <p:nvPicPr>
          <p:cNvPr id="18" name="Picture 17" descr="C:\Users\Dotood-ajiltan\Desktop\2019.04.29\57129659_491333884737571_142929399145037824_n.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4221088"/>
            <a:ext cx="3024336" cy="2232248"/>
          </a:xfrm>
          <a:prstGeom prst="rect">
            <a:avLst/>
          </a:prstGeom>
          <a:noFill/>
          <a:ln>
            <a:noFill/>
          </a:ln>
        </p:spPr>
      </p:pic>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1127048"/>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smtClean="0">
                <a:solidFill>
                  <a:schemeClr val="tx1"/>
                </a:solidFill>
                <a:latin typeface="Times New Roman" pitchFamily="18" charset="0"/>
                <a:cs typeface="Times New Roman" pitchFamily="18" charset="0"/>
              </a:rPr>
              <a:t>Хөдөлмөр, халамжийн бодлогын </a:t>
            </a:r>
            <a:r>
              <a:rPr lang="mn-MN" sz="3200" dirty="0">
                <a:solidFill>
                  <a:schemeClr val="tx1"/>
                </a:solidFill>
                <a:latin typeface="Times New Roman" pitchFamily="18" charset="0"/>
                <a:cs typeface="Times New Roman" pitchFamily="18" charset="0"/>
              </a:rPr>
              <a:t>хүрээнд:</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79512" y="2996952"/>
            <a:ext cx="8784976" cy="1200329"/>
          </a:xfrm>
          <a:prstGeom prst="rect">
            <a:avLst/>
          </a:prstGeom>
        </p:spPr>
        <p:txBody>
          <a:bodyPr wrap="square">
            <a:spAutoFit/>
          </a:bodyPr>
          <a:lstStyle/>
          <a:p>
            <a:pPr marL="342900" lvl="0" indent="-342900" algn="just">
              <a:buFont typeface="Wingdings" pitchFamily="2" charset="2"/>
              <a:buChar char="Ø"/>
            </a:pPr>
            <a:endParaRPr lang="mn-MN" sz="2400" dirty="0" smtClean="0">
              <a:latin typeface="Times New Roman" pitchFamily="18" charset="0"/>
              <a:cs typeface="Times New Roman" pitchFamily="18" charset="0"/>
            </a:endParaRPr>
          </a:p>
          <a:p>
            <a:pPr marL="342900" lvl="0" indent="-342900" algn="just">
              <a:buFont typeface="Wingdings" pitchFamily="2" charset="2"/>
              <a:buChar char="Ø"/>
            </a:pPr>
            <a:endParaRPr lang="mn-MN" sz="2400" dirty="0">
              <a:latin typeface="Times New Roman" pitchFamily="18" charset="0"/>
              <a:cs typeface="Times New Roman" pitchFamily="18" charset="0"/>
            </a:endParaRPr>
          </a:p>
          <a:p>
            <a:pPr marL="342900" lvl="0" indent="-342900" algn="just">
              <a:buFont typeface="Wingdings" pitchFamily="2" charset="2"/>
              <a:buChar char="Ø"/>
            </a:pPr>
            <a:endParaRPr lang="mn-MN" sz="2400" dirty="0" smtClean="0">
              <a:latin typeface="Times New Roman" pitchFamily="18" charset="0"/>
              <a:cs typeface="Times New Roman" pitchFamily="18" charset="0"/>
            </a:endParaRPr>
          </a:p>
        </p:txBody>
      </p:sp>
      <p:sp>
        <p:nvSpPr>
          <p:cNvPr id="2" name="Rectangle 1"/>
          <p:cNvSpPr/>
          <p:nvPr/>
        </p:nvSpPr>
        <p:spPr>
          <a:xfrm>
            <a:off x="179512" y="3140968"/>
            <a:ext cx="8784976" cy="3231654"/>
          </a:xfrm>
          <a:prstGeom prst="rect">
            <a:avLst/>
          </a:prstGeom>
        </p:spPr>
        <p:txBody>
          <a:bodyPr wrap="square">
            <a:spAutoFit/>
          </a:bodyPr>
          <a:lstStyle/>
          <a:p>
            <a:pPr algn="just"/>
            <a:endParaRPr lang="mn-MN" sz="2400" dirty="0" smtClean="0">
              <a:latin typeface="Times New Roman" pitchFamily="18" charset="0"/>
              <a:cs typeface="Times New Roman" pitchFamily="18" charset="0"/>
            </a:endParaRPr>
          </a:p>
          <a:p>
            <a:pPr marL="342900" indent="-342900" algn="just">
              <a:buFont typeface="Wingdings" pitchFamily="2" charset="2"/>
              <a:buChar char="Ø"/>
            </a:pPr>
            <a:endParaRPr lang="mn-MN" sz="2000" dirty="0" smtClean="0">
              <a:latin typeface="Times New Roman" pitchFamily="18" charset="0"/>
              <a:cs typeface="Times New Roman" pitchFamily="18" charset="0"/>
            </a:endParaRPr>
          </a:p>
          <a:p>
            <a:pPr marL="342900" indent="-342900" algn="just">
              <a:buFont typeface="Wingdings" pitchFamily="2" charset="2"/>
              <a:buChar char="Ø"/>
            </a:pPr>
            <a:r>
              <a:rPr lang="mn-MN" sz="2000" dirty="0" smtClean="0">
                <a:latin typeface="Times New Roman" pitchFamily="18" charset="0"/>
                <a:cs typeface="Times New Roman" pitchFamily="18" charset="0"/>
              </a:rPr>
              <a:t> </a:t>
            </a:r>
            <a:r>
              <a:rPr lang="mn-MN" sz="2000" dirty="0">
                <a:latin typeface="Times New Roman" pitchFamily="18" charset="0"/>
                <a:cs typeface="Times New Roman" pitchFamily="18" charset="0"/>
              </a:rPr>
              <a:t>Хүнсний эрхийн бичгийн үйлчилгээнд хамрагдсан 6 </a:t>
            </a:r>
            <a:r>
              <a:rPr lang="mn-MN" sz="2000" dirty="0" smtClean="0">
                <a:latin typeface="Times New Roman" pitchFamily="18" charset="0"/>
                <a:cs typeface="Times New Roman" pitchFamily="18" charset="0"/>
              </a:rPr>
              <a:t>өрх, </a:t>
            </a:r>
            <a:r>
              <a:rPr lang="mn-MN" sz="2000" dirty="0">
                <a:latin typeface="Times New Roman" pitchFamily="18" charset="0"/>
                <a:cs typeface="Times New Roman" pitchFamily="18" charset="0"/>
              </a:rPr>
              <a:t>Наран дэлгүүрээс  4 </a:t>
            </a:r>
            <a:r>
              <a:rPr lang="mn-MN" sz="2000" dirty="0" smtClean="0">
                <a:latin typeface="Times New Roman" pitchFamily="18" charset="0"/>
                <a:cs typeface="Times New Roman" pitchFamily="18" charset="0"/>
              </a:rPr>
              <a:t>дүгээр </a:t>
            </a:r>
            <a:r>
              <a:rPr lang="mn-MN" sz="2000" dirty="0">
                <a:latin typeface="Times New Roman" pitchFamily="18" charset="0"/>
                <a:cs typeface="Times New Roman" pitchFamily="18" charset="0"/>
              </a:rPr>
              <a:t>сарын хүнсний бараагаа авсан байна. </a:t>
            </a:r>
            <a:endParaRPr lang="mn-MN" sz="2000" dirty="0">
              <a:latin typeface="Times New Roman" pitchFamily="18" charset="0"/>
              <a:cs typeface="Times New Roman" pitchFamily="18" charset="0"/>
            </a:endParaRPr>
          </a:p>
          <a:p>
            <a:pPr marL="342900" indent="-342900" algn="just">
              <a:buFont typeface="Wingdings" pitchFamily="2" charset="2"/>
              <a:buChar char="Ø"/>
            </a:pPr>
            <a:r>
              <a:rPr lang="mn-MN" sz="2000" dirty="0" smtClean="0">
                <a:latin typeface="Times New Roman" pitchFamily="18" charset="0"/>
                <a:cs typeface="Times New Roman" pitchFamily="18" charset="0"/>
              </a:rPr>
              <a:t> </a:t>
            </a:r>
            <a:r>
              <a:rPr lang="mn-MN" sz="2000" dirty="0">
                <a:latin typeface="Times New Roman" pitchFamily="18" charset="0"/>
                <a:cs typeface="Times New Roman" pitchFamily="18" charset="0"/>
              </a:rPr>
              <a:t>Хөдөлмөр эрхлэлтийг дэмжих хөтөлбөрийн хүрээнд төслүүдийг хүлээн авч </a:t>
            </a:r>
            <a:r>
              <a:rPr lang="mn-MN" sz="2000" dirty="0" smtClean="0">
                <a:latin typeface="Times New Roman" pitchFamily="18" charset="0"/>
                <a:cs typeface="Times New Roman" pitchFamily="18" charset="0"/>
              </a:rPr>
              <a:t>ажиллаж байна.</a:t>
            </a:r>
            <a:endParaRPr lang="mn-MN" sz="2000" dirty="0">
              <a:latin typeface="Times New Roman" pitchFamily="18" charset="0"/>
              <a:cs typeface="Times New Roman" pitchFamily="18" charset="0"/>
            </a:endParaRPr>
          </a:p>
          <a:p>
            <a:pPr marL="342900" indent="-342900" algn="just">
              <a:buFont typeface="Wingdings" pitchFamily="2" charset="2"/>
              <a:buChar char="Ø"/>
            </a:pPr>
            <a:r>
              <a:rPr lang="mn-MN" sz="2000" dirty="0" smtClean="0">
                <a:latin typeface="Times New Roman" pitchFamily="18" charset="0"/>
                <a:cs typeface="Times New Roman" pitchFamily="18" charset="0"/>
              </a:rPr>
              <a:t> </a:t>
            </a:r>
            <a:r>
              <a:rPr lang="mn-MN" sz="2000" dirty="0">
                <a:latin typeface="Times New Roman" pitchFamily="18" charset="0"/>
                <a:cs typeface="Times New Roman" pitchFamily="18" charset="0"/>
              </a:rPr>
              <a:t>2019 оны </a:t>
            </a:r>
            <a:r>
              <a:rPr lang="mn-MN" sz="2000" dirty="0" smtClean="0">
                <a:latin typeface="Times New Roman" pitchFamily="18" charset="0"/>
                <a:cs typeface="Times New Roman" pitchFamily="18" charset="0"/>
              </a:rPr>
              <a:t>04 дүгээр </a:t>
            </a:r>
            <a:r>
              <a:rPr lang="mn-MN" sz="2000" dirty="0">
                <a:latin typeface="Times New Roman" pitchFamily="18" charset="0"/>
                <a:cs typeface="Times New Roman" pitchFamily="18" charset="0"/>
              </a:rPr>
              <a:t>сарын </a:t>
            </a:r>
            <a:r>
              <a:rPr lang="mn-MN" sz="2000" dirty="0" smtClean="0">
                <a:latin typeface="Times New Roman" pitchFamily="18" charset="0"/>
                <a:cs typeface="Times New Roman" pitchFamily="18" charset="0"/>
              </a:rPr>
              <a:t>25-ны </a:t>
            </a:r>
            <a:r>
              <a:rPr lang="mn-MN" sz="2000" dirty="0">
                <a:latin typeface="Times New Roman" pitchFamily="18" charset="0"/>
                <a:cs typeface="Times New Roman" pitchFamily="18" charset="0"/>
              </a:rPr>
              <a:t>өдөр </a:t>
            </a:r>
            <a:r>
              <a:rPr lang="mn-MN" sz="2000" dirty="0" smtClean="0">
                <a:latin typeface="Times New Roman" pitchFamily="18" charset="0"/>
                <a:cs typeface="Times New Roman" pitchFamily="18" charset="0"/>
              </a:rPr>
              <a:t>аймагт </a:t>
            </a:r>
            <a:r>
              <a:rPr lang="mn-MN" sz="2000" dirty="0">
                <a:latin typeface="Times New Roman" pitchFamily="18" charset="0"/>
                <a:cs typeface="Times New Roman" pitchFamily="18" charset="0"/>
              </a:rPr>
              <a:t>зохион байгуулсан чадавхижуулах сургалтанд </a:t>
            </a:r>
            <a:r>
              <a:rPr lang="mn-MN" sz="2000" dirty="0" smtClean="0">
                <a:latin typeface="Times New Roman" pitchFamily="18" charset="0"/>
                <a:cs typeface="Times New Roman" pitchFamily="18" charset="0"/>
              </a:rPr>
              <a:t>сумын Засаг дарга болон Хөдөлмөрийн </a:t>
            </a:r>
            <a:r>
              <a:rPr lang="mn-MN" sz="2000" dirty="0">
                <a:latin typeface="Times New Roman" pitchFamily="18" charset="0"/>
                <a:cs typeface="Times New Roman" pitchFamily="18" charset="0"/>
              </a:rPr>
              <a:t>аюулгүй байдал, эрүүл ахуйн зөвлөлийн </a:t>
            </a:r>
            <a:r>
              <a:rPr lang="mn-MN" sz="2000" dirty="0" smtClean="0">
                <a:latin typeface="Times New Roman" pitchFamily="18" charset="0"/>
                <a:cs typeface="Times New Roman" pitchFamily="18" charset="0"/>
              </a:rPr>
              <a:t>гишүүд, албан </a:t>
            </a:r>
            <a:r>
              <a:rPr lang="mn-MN" sz="2000" dirty="0">
                <a:latin typeface="Times New Roman" pitchFamily="18" charset="0"/>
                <a:cs typeface="Times New Roman" pitchFamily="18" charset="0"/>
              </a:rPr>
              <a:t>байгууллагын төлөөлөл 8 хүн </a:t>
            </a:r>
            <a:r>
              <a:rPr lang="mn-MN" sz="2000" dirty="0" smtClean="0">
                <a:latin typeface="Times New Roman" pitchFamily="18" charset="0"/>
                <a:cs typeface="Times New Roman" pitchFamily="18" charset="0"/>
              </a:rPr>
              <a:t>оролцсон.  </a:t>
            </a:r>
            <a:endParaRPr lang="en-US" sz="2000" dirty="0">
              <a:latin typeface="Times New Roman" pitchFamily="18" charset="0"/>
              <a:cs typeface="Times New Roman" pitchFamily="18" charset="0"/>
            </a:endParaRPr>
          </a:p>
        </p:txBody>
      </p:sp>
      <p:pic>
        <p:nvPicPr>
          <p:cNvPr id="8" name="Picture 7" descr="C:\Users\User\AppData\Local\Temp\57870561_2566558073358465_8863530992372023296_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2984" y="1503697"/>
            <a:ext cx="3224959" cy="2213336"/>
          </a:xfrm>
          <a:prstGeom prst="rect">
            <a:avLst/>
          </a:prstGeom>
          <a:noFill/>
          <a:ln>
            <a:noFill/>
          </a:ln>
        </p:spPr>
      </p:pic>
      <p:pic>
        <p:nvPicPr>
          <p:cNvPr id="9" name="Picture 8" descr="C:\Users\User\AppData\Local\Temp\58444959_2566515690029370_2794839922219941888_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76056" y="1503696"/>
            <a:ext cx="3096344" cy="2213336"/>
          </a:xfrm>
          <a:prstGeom prst="rect">
            <a:avLst/>
          </a:prstGeom>
          <a:noFill/>
          <a:ln>
            <a:noFill/>
          </a:ln>
        </p:spPr>
      </p:pic>
    </p:spTree>
    <p:extLst>
      <p:ext uri="{BB962C8B-B14F-4D97-AF65-F5344CB8AC3E}">
        <p14:creationId xmlns:p14="http://schemas.microsoft.com/office/powerpoint/2010/main" val="2746505085"/>
      </p:ext>
    </p:extLst>
  </p:cSld>
  <p:clrMapOvr>
    <a:masterClrMapping/>
  </p:clrMapOvr>
  <p:transition>
    <p:dissolv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2852938"/>
            <a:ext cx="8856984" cy="4104454"/>
          </a:xfrm>
        </p:spPr>
        <p:txBody>
          <a:bodyPr>
            <a:normAutofit/>
          </a:bodyPr>
          <a:lstStyle/>
          <a:p>
            <a:pPr marL="342900" indent="-342900" algn="just">
              <a:buFont typeface="Wingdings" pitchFamily="2" charset="2"/>
              <a:buChar char="Ø"/>
            </a:pPr>
            <a:endParaRPr lang="mn-MN" sz="2000" dirty="0" smtClean="0">
              <a:solidFill>
                <a:schemeClr val="tx1"/>
              </a:solidFill>
              <a:latin typeface="Times New Roman" pitchFamily="18" charset="0"/>
              <a:cs typeface="Times New Roman" pitchFamily="18" charset="0"/>
            </a:endParaRPr>
          </a:p>
          <a:p>
            <a:pPr marL="342900" indent="-342900" algn="just">
              <a:buFont typeface="Wingdings" pitchFamily="2" charset="2"/>
              <a:buChar char="Ø"/>
            </a:pPr>
            <a:r>
              <a:rPr lang="mn-MN" sz="2200" dirty="0" smtClean="0">
                <a:solidFill>
                  <a:schemeClr val="tx1"/>
                </a:solidFill>
                <a:latin typeface="Times New Roman" pitchFamily="18" charset="0"/>
                <a:cs typeface="Times New Roman" pitchFamily="18" charset="0"/>
              </a:rPr>
              <a:t>Мал эмнэлэгийн үйлчилгээний нэгж, малчин өрхтэй гэрээ байгуулах ажил 50 хувьтай хийгдэж байна. </a:t>
            </a:r>
            <a:endParaRPr lang="mn-MN" sz="2200" dirty="0">
              <a:solidFill>
                <a:schemeClr val="tx1"/>
              </a:solidFill>
              <a:latin typeface="Times New Roman" pitchFamily="18" charset="0"/>
              <a:cs typeface="Times New Roman" pitchFamily="18" charset="0"/>
            </a:endParaRPr>
          </a:p>
          <a:p>
            <a:pPr marL="342900" indent="-342900" algn="just">
              <a:buFont typeface="Wingdings" pitchFamily="2" charset="2"/>
              <a:buChar char="Ø"/>
            </a:pPr>
            <a:r>
              <a:rPr lang="mn-MN" sz="2200" dirty="0" smtClean="0">
                <a:solidFill>
                  <a:schemeClr val="tx1"/>
                </a:solidFill>
                <a:latin typeface="Times New Roman" pitchFamily="18" charset="0"/>
                <a:cs typeface="Times New Roman" pitchFamily="18" charset="0"/>
              </a:rPr>
              <a:t>Шөвөг яр өвчнөөс урьдчилан сэргийлэх вакчинжуулах ажил – 40%</a:t>
            </a:r>
            <a:endParaRPr lang="mn-MN" sz="2200" dirty="0">
              <a:solidFill>
                <a:schemeClr val="tx1"/>
              </a:solidFill>
              <a:latin typeface="Times New Roman" pitchFamily="18" charset="0"/>
              <a:cs typeface="Times New Roman" pitchFamily="18" charset="0"/>
            </a:endParaRPr>
          </a:p>
          <a:p>
            <a:pPr marL="342900" indent="-342900" algn="just">
              <a:buFont typeface="Wingdings" pitchFamily="2" charset="2"/>
              <a:buChar char="Ø"/>
            </a:pPr>
            <a:r>
              <a:rPr lang="mn-MN" sz="2200" dirty="0" smtClean="0">
                <a:solidFill>
                  <a:schemeClr val="tx1"/>
                </a:solidFill>
                <a:latin typeface="Times New Roman" pitchFamily="18" charset="0"/>
                <a:cs typeface="Times New Roman" pitchFamily="18" charset="0"/>
              </a:rPr>
              <a:t>  Мал эмнэлэгийн тасгийн улсын байцаагч, мал эмнэлэг үйлчилгээний нэгжийн малын эмч нар хамтран нийт 25 малчин өрхөөр орж мал амьтны эрүүл мэндийг хамгаалах тухай хууль, бусад холбогдох дүрэм журмаар 50 ширхэг гарын авлага бэлтгэн тарааж сурталчлах ажил хийгдэж байна.</a:t>
            </a:r>
          </a:p>
          <a:p>
            <a:pPr marL="342900" indent="-342900" algn="just">
              <a:buFont typeface="Wingdings" pitchFamily="2" charset="2"/>
              <a:buChar char="Ø"/>
            </a:pPr>
            <a:r>
              <a:rPr lang="mn-MN" sz="2200" dirty="0" smtClean="0">
                <a:solidFill>
                  <a:schemeClr val="tx1"/>
                </a:solidFill>
                <a:latin typeface="Times New Roman" pitchFamily="18" charset="0"/>
                <a:cs typeface="Times New Roman" pitchFamily="18" charset="0"/>
              </a:rPr>
              <a:t>Туулгалт боловсруулалтын ажил 30 хувьтай хийгдэж байна.</a:t>
            </a:r>
            <a:r>
              <a:rPr lang="mn-MN" sz="2200" dirty="0" smtClean="0">
                <a:solidFill>
                  <a:schemeClr val="tx1"/>
                </a:solidFill>
                <a:latin typeface="Times New Roman" pitchFamily="18" charset="0"/>
                <a:cs typeface="Times New Roman" pitchFamily="18" charset="0"/>
              </a:rPr>
              <a:t> </a:t>
            </a:r>
          </a:p>
          <a:p>
            <a:pPr algn="just"/>
            <a:endParaRPr lang="mn-MN" sz="2200" dirty="0" smtClean="0">
              <a:solidFill>
                <a:schemeClr val="tx1"/>
              </a:solidFill>
              <a:latin typeface="Times New Roman" pitchFamily="18" charset="0"/>
              <a:cs typeface="Times New Roman" pitchFamily="18" charset="0"/>
            </a:endParaRPr>
          </a:p>
          <a:p>
            <a:pPr algn="just"/>
            <a:endParaRPr lang="mn-MN" sz="2200" dirty="0" smtClean="0">
              <a:solidFill>
                <a:schemeClr val="tx1"/>
              </a:solidFill>
              <a:latin typeface="Times New Roman" pitchFamily="18" charset="0"/>
              <a:cs typeface="Times New Roman" pitchFamily="18" charset="0"/>
            </a:endParaRPr>
          </a:p>
        </p:txBody>
      </p:sp>
      <p:sp>
        <p:nvSpPr>
          <p:cNvPr id="3" name="Title 2"/>
          <p:cNvSpPr>
            <a:spLocks noGrp="1"/>
          </p:cNvSpPr>
          <p:nvPr>
            <p:ph type="ctrTitle"/>
          </p:nvPr>
        </p:nvSpPr>
        <p:spPr>
          <a:xfrm>
            <a:off x="1714480" y="285728"/>
            <a:ext cx="7015154" cy="1127048"/>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smtClean="0">
                <a:solidFill>
                  <a:schemeClr val="tx1"/>
                </a:solidFill>
                <a:latin typeface="Times New Roman" pitchFamily="18" charset="0"/>
                <a:cs typeface="Times New Roman" pitchFamily="18" charset="0"/>
              </a:rPr>
              <a:t>Мал эмнэлэгийн бодлогын </a:t>
            </a:r>
            <a:r>
              <a:rPr lang="mn-MN" sz="3200" dirty="0">
                <a:solidFill>
                  <a:schemeClr val="tx1"/>
                </a:solidFill>
                <a:latin typeface="Times New Roman" pitchFamily="18" charset="0"/>
                <a:cs typeface="Times New Roman" pitchFamily="18" charset="0"/>
              </a:rPr>
              <a:t>хүрээнд:</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79512" y="2996952"/>
            <a:ext cx="8784976" cy="830997"/>
          </a:xfrm>
          <a:prstGeom prst="rect">
            <a:avLst/>
          </a:prstGeom>
        </p:spPr>
        <p:txBody>
          <a:bodyPr wrap="square">
            <a:spAutoFit/>
          </a:bodyPr>
          <a:lstStyle/>
          <a:p>
            <a:pPr algn="just"/>
            <a:endParaRPr lang="mn-MN" sz="2000" dirty="0" smtClean="0">
              <a:latin typeface="Times New Roman" pitchFamily="18" charset="0"/>
              <a:cs typeface="Times New Roman" pitchFamily="18" charset="0"/>
            </a:endParaRPr>
          </a:p>
          <a:p>
            <a:pPr algn="just"/>
            <a:endParaRPr lang="mn-MN" sz="2800" dirty="0">
              <a:latin typeface="Times New Roman" pitchFamily="18" charset="0"/>
              <a:cs typeface="Times New Roman" pitchFamily="18" charset="0"/>
            </a:endParaRPr>
          </a:p>
        </p:txBody>
      </p:sp>
      <p:pic>
        <p:nvPicPr>
          <p:cNvPr id="1026" name="Picture 2" descr="C:\Users\Dotood-ajiltan\Desktop\58443243_581101252410459_7229667730088001536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285860"/>
            <a:ext cx="2232248" cy="19899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otood-ajiltan\Desktop\58917130_683381595433220_5483100127910428672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1285860"/>
            <a:ext cx="2456892" cy="198999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otood-ajiltan\Desktop\58381502_648183818937565_1910229289496739840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1285860"/>
            <a:ext cx="2226568" cy="19899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071707"/>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2852938"/>
            <a:ext cx="8856984" cy="4104454"/>
          </a:xfrm>
        </p:spPr>
        <p:txBody>
          <a:bodyPr>
            <a:normAutofit/>
          </a:bodyPr>
          <a:lstStyle/>
          <a:p>
            <a:pPr marL="342900" indent="-342900" algn="just">
              <a:buFont typeface="Wingdings" pitchFamily="2" charset="2"/>
              <a:buChar char="Ø"/>
            </a:pPr>
            <a:endParaRPr lang="mn-MN" sz="2000" dirty="0" smtClean="0">
              <a:solidFill>
                <a:schemeClr val="tx1"/>
              </a:solidFill>
              <a:latin typeface="Times New Roman" pitchFamily="18" charset="0"/>
              <a:cs typeface="Times New Roman" pitchFamily="18" charset="0"/>
            </a:endParaRPr>
          </a:p>
          <a:p>
            <a:pPr marL="342900" indent="-342900" algn="just">
              <a:buFont typeface="Wingdings" pitchFamily="2" charset="2"/>
              <a:buChar char="Ø"/>
            </a:pPr>
            <a:r>
              <a:rPr lang="mn-MN" sz="2200" dirty="0" smtClean="0">
                <a:solidFill>
                  <a:schemeClr val="tx1"/>
                </a:solidFill>
                <a:latin typeface="Times New Roman" pitchFamily="18" charset="0"/>
                <a:cs typeface="Times New Roman" pitchFamily="18" charset="0"/>
              </a:rPr>
              <a:t>Сумын </a:t>
            </a:r>
            <a:r>
              <a:rPr lang="mn-MN" sz="2200" dirty="0">
                <a:solidFill>
                  <a:schemeClr val="tx1"/>
                </a:solidFill>
                <a:latin typeface="Times New Roman" pitchFamily="18" charset="0"/>
                <a:cs typeface="Times New Roman" pitchFamily="18" charset="0"/>
              </a:rPr>
              <a:t>хэмжээнд  67327  мал тоологдсоноос, оны эхний хээлтэгч  30879 байна. Одоогийн байдлаар төллөсөн </a:t>
            </a:r>
            <a:r>
              <a:rPr lang="mn-MN" sz="2200" dirty="0" smtClean="0">
                <a:solidFill>
                  <a:schemeClr val="tx1"/>
                </a:solidFill>
                <a:latin typeface="Times New Roman" pitchFamily="18" charset="0"/>
                <a:cs typeface="Times New Roman" pitchFamily="18" charset="0"/>
              </a:rPr>
              <a:t>мал:</a:t>
            </a:r>
          </a:p>
          <a:p>
            <a:pPr marL="342900" indent="-342900" algn="just">
              <a:buFont typeface="Wingdings" pitchFamily="2" charset="2"/>
              <a:buChar char="ü"/>
            </a:pPr>
            <a:r>
              <a:rPr lang="mn-MN" sz="2200" dirty="0" smtClean="0">
                <a:solidFill>
                  <a:schemeClr val="tx1"/>
                </a:solidFill>
                <a:latin typeface="Times New Roman" pitchFamily="18" charset="0"/>
                <a:cs typeface="Times New Roman" pitchFamily="18" charset="0"/>
              </a:rPr>
              <a:t>Ингэ - </a:t>
            </a:r>
            <a:r>
              <a:rPr lang="mn-MN" sz="2200" dirty="0" smtClean="0">
                <a:solidFill>
                  <a:schemeClr val="tx1"/>
                </a:solidFill>
                <a:latin typeface="Times New Roman" pitchFamily="18" charset="0"/>
                <a:cs typeface="Times New Roman" pitchFamily="18" charset="0"/>
              </a:rPr>
              <a:t>4</a:t>
            </a:r>
            <a:endParaRPr lang="mn-MN" sz="2200" dirty="0" smtClean="0">
              <a:solidFill>
                <a:schemeClr val="tx1"/>
              </a:solidFill>
              <a:latin typeface="Times New Roman" pitchFamily="18" charset="0"/>
              <a:cs typeface="Times New Roman" pitchFamily="18" charset="0"/>
            </a:endParaRPr>
          </a:p>
          <a:p>
            <a:pPr marL="342900" indent="-342900" algn="just">
              <a:buFont typeface="Wingdings" pitchFamily="2" charset="2"/>
              <a:buChar char="ü"/>
            </a:pPr>
            <a:r>
              <a:rPr lang="mn-MN" sz="2200" dirty="0">
                <a:solidFill>
                  <a:schemeClr val="tx1"/>
                </a:solidFill>
                <a:latin typeface="Times New Roman" pitchFamily="18" charset="0"/>
                <a:cs typeface="Times New Roman" pitchFamily="18" charset="0"/>
              </a:rPr>
              <a:t> </a:t>
            </a:r>
            <a:r>
              <a:rPr lang="mn-MN" sz="2200" dirty="0" smtClean="0">
                <a:solidFill>
                  <a:schemeClr val="tx1"/>
                </a:solidFill>
                <a:latin typeface="Times New Roman" pitchFamily="18" charset="0"/>
                <a:cs typeface="Times New Roman" pitchFamily="18" charset="0"/>
              </a:rPr>
              <a:t> Гүү  </a:t>
            </a:r>
            <a:r>
              <a:rPr lang="mn-MN" sz="2200" dirty="0">
                <a:solidFill>
                  <a:schemeClr val="tx1"/>
                </a:solidFill>
                <a:latin typeface="Times New Roman" pitchFamily="18" charset="0"/>
                <a:cs typeface="Times New Roman" pitchFamily="18" charset="0"/>
              </a:rPr>
              <a:t>– </a:t>
            </a:r>
            <a:r>
              <a:rPr lang="mn-MN" sz="2200" dirty="0" smtClean="0">
                <a:solidFill>
                  <a:schemeClr val="tx1"/>
                </a:solidFill>
                <a:latin typeface="Times New Roman" pitchFamily="18" charset="0"/>
                <a:cs typeface="Times New Roman" pitchFamily="18" charset="0"/>
              </a:rPr>
              <a:t>94</a:t>
            </a:r>
            <a:endParaRPr lang="mn-MN" sz="2200" dirty="0" smtClean="0">
              <a:solidFill>
                <a:schemeClr val="tx1"/>
              </a:solidFill>
              <a:latin typeface="Times New Roman" pitchFamily="18" charset="0"/>
              <a:cs typeface="Times New Roman" pitchFamily="18" charset="0"/>
            </a:endParaRPr>
          </a:p>
          <a:p>
            <a:pPr marL="342900" indent="-342900" algn="just">
              <a:buFont typeface="Wingdings" pitchFamily="2" charset="2"/>
              <a:buChar char="ü"/>
            </a:pPr>
            <a:r>
              <a:rPr lang="mn-MN" sz="2200" dirty="0" smtClean="0">
                <a:solidFill>
                  <a:schemeClr val="tx1"/>
                </a:solidFill>
                <a:latin typeface="Times New Roman" pitchFamily="18" charset="0"/>
                <a:cs typeface="Times New Roman" pitchFamily="18" charset="0"/>
              </a:rPr>
              <a:t>Үнээ </a:t>
            </a:r>
            <a:r>
              <a:rPr lang="mn-MN" sz="2200" dirty="0" smtClean="0">
                <a:solidFill>
                  <a:schemeClr val="tx1"/>
                </a:solidFill>
                <a:latin typeface="Times New Roman" pitchFamily="18" charset="0"/>
                <a:cs typeface="Times New Roman" pitchFamily="18" charset="0"/>
              </a:rPr>
              <a:t>- 134</a:t>
            </a:r>
            <a:endParaRPr lang="mn-MN" sz="2200" dirty="0" smtClean="0">
              <a:solidFill>
                <a:schemeClr val="tx1"/>
              </a:solidFill>
              <a:latin typeface="Times New Roman" pitchFamily="18" charset="0"/>
              <a:cs typeface="Times New Roman" pitchFamily="18" charset="0"/>
            </a:endParaRPr>
          </a:p>
          <a:p>
            <a:pPr marL="342900" indent="-342900" algn="just">
              <a:buFont typeface="Wingdings" pitchFamily="2" charset="2"/>
              <a:buChar char="ü"/>
            </a:pPr>
            <a:r>
              <a:rPr lang="mn-MN" sz="2200" dirty="0" smtClean="0">
                <a:solidFill>
                  <a:schemeClr val="tx1"/>
                </a:solidFill>
                <a:latin typeface="Times New Roman" pitchFamily="18" charset="0"/>
                <a:cs typeface="Times New Roman" pitchFamily="18" charset="0"/>
              </a:rPr>
              <a:t>Хонь </a:t>
            </a:r>
            <a:r>
              <a:rPr lang="mn-MN" sz="2200" dirty="0">
                <a:solidFill>
                  <a:schemeClr val="tx1"/>
                </a:solidFill>
                <a:latin typeface="Times New Roman" pitchFamily="18" charset="0"/>
                <a:cs typeface="Times New Roman" pitchFamily="18" charset="0"/>
              </a:rPr>
              <a:t>– </a:t>
            </a:r>
            <a:r>
              <a:rPr lang="mn-MN" sz="2200" dirty="0" smtClean="0">
                <a:solidFill>
                  <a:schemeClr val="tx1"/>
                </a:solidFill>
                <a:latin typeface="Times New Roman" pitchFamily="18" charset="0"/>
                <a:cs typeface="Times New Roman" pitchFamily="18" charset="0"/>
              </a:rPr>
              <a:t>10987</a:t>
            </a:r>
            <a:endParaRPr lang="mn-MN" sz="2200" dirty="0" smtClean="0">
              <a:solidFill>
                <a:schemeClr val="tx1"/>
              </a:solidFill>
              <a:latin typeface="Times New Roman" pitchFamily="18" charset="0"/>
              <a:cs typeface="Times New Roman" pitchFamily="18" charset="0"/>
            </a:endParaRPr>
          </a:p>
          <a:p>
            <a:pPr marL="342900" indent="-342900" algn="just">
              <a:buFont typeface="Wingdings" pitchFamily="2" charset="2"/>
              <a:buChar char="ü"/>
            </a:pPr>
            <a:r>
              <a:rPr lang="mn-MN" sz="2200" dirty="0" smtClean="0">
                <a:solidFill>
                  <a:schemeClr val="tx1"/>
                </a:solidFill>
                <a:latin typeface="Times New Roman" pitchFamily="18" charset="0"/>
                <a:cs typeface="Times New Roman" pitchFamily="18" charset="0"/>
              </a:rPr>
              <a:t> Ямаа </a:t>
            </a:r>
            <a:r>
              <a:rPr lang="mn-MN" sz="2200" dirty="0" smtClean="0">
                <a:solidFill>
                  <a:schemeClr val="tx1"/>
                </a:solidFill>
                <a:latin typeface="Times New Roman" pitchFamily="18" charset="0"/>
                <a:cs typeface="Times New Roman" pitchFamily="18" charset="0"/>
              </a:rPr>
              <a:t>- 8267 </a:t>
            </a:r>
            <a:r>
              <a:rPr lang="mn-MN" sz="2200">
                <a:solidFill>
                  <a:schemeClr val="tx1"/>
                </a:solidFill>
                <a:latin typeface="Times New Roman" pitchFamily="18" charset="0"/>
                <a:cs typeface="Times New Roman" pitchFamily="18" charset="0"/>
              </a:rPr>
              <a:t>нийт  </a:t>
            </a:r>
            <a:r>
              <a:rPr lang="mn-MN" sz="2200" smtClean="0">
                <a:solidFill>
                  <a:schemeClr val="tx1"/>
                </a:solidFill>
                <a:latin typeface="Times New Roman" pitchFamily="18" charset="0"/>
                <a:cs typeface="Times New Roman" pitchFamily="18" charset="0"/>
              </a:rPr>
              <a:t>19486 </a:t>
            </a:r>
            <a:r>
              <a:rPr lang="mn-MN" sz="2200" dirty="0" smtClean="0">
                <a:solidFill>
                  <a:schemeClr val="tx1"/>
                </a:solidFill>
                <a:latin typeface="Times New Roman" pitchFamily="18" charset="0"/>
                <a:cs typeface="Times New Roman" pitchFamily="18" charset="0"/>
              </a:rPr>
              <a:t>мал </a:t>
            </a:r>
            <a:r>
              <a:rPr lang="mn-MN" sz="2200" smtClean="0">
                <a:solidFill>
                  <a:schemeClr val="tx1"/>
                </a:solidFill>
                <a:latin typeface="Times New Roman" pitchFamily="18" charset="0"/>
                <a:cs typeface="Times New Roman" pitchFamily="18" charset="0"/>
              </a:rPr>
              <a:t>төллөж </a:t>
            </a:r>
            <a:r>
              <a:rPr lang="mn-MN" sz="2200" smtClean="0">
                <a:solidFill>
                  <a:schemeClr val="tx1"/>
                </a:solidFill>
                <a:latin typeface="Times New Roman" pitchFamily="18" charset="0"/>
                <a:cs typeface="Times New Roman" pitchFamily="18" charset="0"/>
              </a:rPr>
              <a:t>63,1%-</a:t>
            </a:r>
            <a:r>
              <a:rPr lang="mn-MN" sz="2200" dirty="0" smtClean="0">
                <a:solidFill>
                  <a:schemeClr val="tx1"/>
                </a:solidFill>
                <a:latin typeface="Times New Roman" pitchFamily="18" charset="0"/>
                <a:cs typeface="Times New Roman" pitchFamily="18" charset="0"/>
              </a:rPr>
              <a:t>тай </a:t>
            </a:r>
            <a:r>
              <a:rPr lang="mn-MN" sz="2200" dirty="0">
                <a:solidFill>
                  <a:schemeClr val="tx1"/>
                </a:solidFill>
                <a:latin typeface="Times New Roman" pitchFamily="18" charset="0"/>
                <a:cs typeface="Times New Roman" pitchFamily="18" charset="0"/>
              </a:rPr>
              <a:t>байна. Үүнээс: Хорогдсон том мал:   /Хээлтүүлэгч/ Хонь -2,  Ямаа -</a:t>
            </a:r>
            <a:r>
              <a:rPr lang="mn-MN" sz="2200" dirty="0" smtClean="0">
                <a:solidFill>
                  <a:schemeClr val="tx1"/>
                </a:solidFill>
                <a:latin typeface="Times New Roman" pitchFamily="18" charset="0"/>
                <a:cs typeface="Times New Roman" pitchFamily="18" charset="0"/>
              </a:rPr>
              <a:t>4  </a:t>
            </a:r>
            <a:r>
              <a:rPr lang="mn-MN" sz="2200" dirty="0">
                <a:solidFill>
                  <a:schemeClr val="tx1"/>
                </a:solidFill>
                <a:latin typeface="Times New Roman" pitchFamily="18" charset="0"/>
                <a:cs typeface="Times New Roman" pitchFamily="18" charset="0"/>
              </a:rPr>
              <a:t>нийт  </a:t>
            </a:r>
            <a:r>
              <a:rPr lang="mn-MN" sz="2200" dirty="0" smtClean="0">
                <a:solidFill>
                  <a:schemeClr val="tx1"/>
                </a:solidFill>
                <a:latin typeface="Times New Roman" pitchFamily="18" charset="0"/>
                <a:cs typeface="Times New Roman" pitchFamily="18" charset="0"/>
              </a:rPr>
              <a:t>6 том малын зүй бусын хорогдолтой байна. </a:t>
            </a:r>
            <a:endParaRPr lang="mn-MN" sz="2200" dirty="0">
              <a:solidFill>
                <a:schemeClr val="tx1"/>
              </a:solidFill>
              <a:latin typeface="Times New Roman" pitchFamily="18" charset="0"/>
              <a:cs typeface="Times New Roman" pitchFamily="18" charset="0"/>
            </a:endParaRPr>
          </a:p>
        </p:txBody>
      </p:sp>
      <p:sp>
        <p:nvSpPr>
          <p:cNvPr id="3" name="Title 2"/>
          <p:cNvSpPr>
            <a:spLocks noGrp="1"/>
          </p:cNvSpPr>
          <p:nvPr>
            <p:ph type="ctrTitle"/>
          </p:nvPr>
        </p:nvSpPr>
        <p:spPr>
          <a:xfrm>
            <a:off x="1714480" y="285728"/>
            <a:ext cx="7015154" cy="1127048"/>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smtClean="0">
                <a:solidFill>
                  <a:schemeClr val="tx1"/>
                </a:solidFill>
                <a:latin typeface="Times New Roman" pitchFamily="18" charset="0"/>
                <a:cs typeface="Times New Roman" pitchFamily="18" charset="0"/>
              </a:rPr>
              <a:t>Хөдөө аж ахуйн бодлогын </a:t>
            </a:r>
            <a:r>
              <a:rPr lang="mn-MN" sz="3200" dirty="0">
                <a:solidFill>
                  <a:schemeClr val="tx1"/>
                </a:solidFill>
                <a:latin typeface="Times New Roman" pitchFamily="18" charset="0"/>
                <a:cs typeface="Times New Roman" pitchFamily="18" charset="0"/>
              </a:rPr>
              <a:t>хүрээнд:</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79512" y="2996952"/>
            <a:ext cx="8784976" cy="830997"/>
          </a:xfrm>
          <a:prstGeom prst="rect">
            <a:avLst/>
          </a:prstGeom>
        </p:spPr>
        <p:txBody>
          <a:bodyPr wrap="square">
            <a:spAutoFit/>
          </a:bodyPr>
          <a:lstStyle/>
          <a:p>
            <a:pPr algn="just"/>
            <a:endParaRPr lang="mn-MN" sz="2000" dirty="0" smtClean="0">
              <a:latin typeface="Times New Roman" pitchFamily="18" charset="0"/>
              <a:cs typeface="Times New Roman" pitchFamily="18" charset="0"/>
            </a:endParaRPr>
          </a:p>
          <a:p>
            <a:pPr algn="just"/>
            <a:endParaRPr lang="mn-MN" sz="2800" dirty="0">
              <a:latin typeface="Times New Roman" pitchFamily="18" charset="0"/>
              <a:cs typeface="Times New Roman" pitchFamily="18" charset="0"/>
            </a:endParaRPr>
          </a:p>
        </p:txBody>
      </p:sp>
      <p:pic>
        <p:nvPicPr>
          <p:cNvPr id="9218" name="Picture 2" descr="C:\Users\Dotood-ajiltan\Desktop\56549471_488758274995132_1351850774711238656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1405174"/>
            <a:ext cx="3240360" cy="1567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1205938"/>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ctrTitle"/>
          </p:nvPr>
        </p:nvSpPr>
        <p:spPr>
          <a:xfrm>
            <a:off x="107504" y="908720"/>
            <a:ext cx="8856984" cy="2880320"/>
          </a:xfrm>
        </p:spPr>
        <p:txBody>
          <a:bodyPr/>
          <a:lstStyle/>
          <a:p>
            <a:r>
              <a:rPr lang="mn-MN" dirty="0" smtClean="0">
                <a:latin typeface="Times New Roman" pitchFamily="18" charset="0"/>
                <a:cs typeface="Times New Roman" pitchFamily="18" charset="0"/>
              </a:rPr>
              <a:t>АНХААРАЛ ХАНДУУЛСАНД БАЯРЛАЛАА</a:t>
            </a:r>
            <a:endParaRPr lang="en-US" dirty="0">
              <a:latin typeface="Times New Roman" pitchFamily="18" charset="0"/>
              <a:cs typeface="Times New Roman" pitchFamily="18" charset="0"/>
            </a:endParaRPr>
          </a:p>
        </p:txBody>
      </p:sp>
      <p:pic>
        <p:nvPicPr>
          <p:cNvPr id="5" name="Picture 4" descr="C:\Users\User\Documents\f2ca773fb0fd527c4a8ae444e206a6c1.jpg"/>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3140968"/>
            <a:ext cx="4912711" cy="30861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3068960"/>
            <a:ext cx="8784976" cy="3600400"/>
          </a:xfrm>
        </p:spPr>
        <p:txBody>
          <a:bodyPr>
            <a:noAutofit/>
          </a:bodyPr>
          <a:lstStyle/>
          <a:p>
            <a:pPr marL="342900" indent="-342900" algn="just">
              <a:buFont typeface="Wingdings" pitchFamily="2" charset="2"/>
              <a:buChar char="Ø"/>
            </a:pPr>
            <a:r>
              <a:rPr lang="mn-MN" sz="2000" dirty="0" smtClean="0">
                <a:solidFill>
                  <a:schemeClr val="tx1"/>
                </a:solidFill>
                <a:latin typeface="Times New Roman" pitchFamily="18" charset="0"/>
                <a:cs typeface="Times New Roman" pitchFamily="18" charset="0"/>
              </a:rPr>
              <a:t>Мөн </a:t>
            </a:r>
            <a:r>
              <a:rPr lang="en-US" sz="2000" dirty="0" smtClean="0">
                <a:solidFill>
                  <a:schemeClr val="tx1"/>
                </a:solidFill>
                <a:latin typeface="Times New Roman" pitchFamily="18" charset="0"/>
                <a:cs typeface="Times New Roman" pitchFamily="18" charset="0"/>
              </a:rPr>
              <a:t>2-р </a:t>
            </a:r>
            <a:r>
              <a:rPr lang="en-US" sz="2000" dirty="0" err="1">
                <a:solidFill>
                  <a:schemeClr val="tx1"/>
                </a:solidFill>
                <a:latin typeface="Times New Roman" pitchFamily="18" charset="0"/>
                <a:cs typeface="Times New Roman" pitchFamily="18" charset="0"/>
              </a:rPr>
              <a:t>баг</a:t>
            </a:r>
            <a:r>
              <a:rPr lang="mn-MN" sz="2000" dirty="0">
                <a:solidFill>
                  <a:schemeClr val="tx1"/>
                </a:solidFill>
                <a:latin typeface="Times New Roman" pitchFamily="18" charset="0"/>
                <a:cs typeface="Times New Roman" pitchFamily="18" charset="0"/>
              </a:rPr>
              <a:t>ийн 14, </a:t>
            </a:r>
            <a:r>
              <a:rPr lang="en-US" sz="2000" dirty="0">
                <a:solidFill>
                  <a:schemeClr val="tx1"/>
                </a:solidFill>
                <a:latin typeface="Times New Roman" pitchFamily="18" charset="0"/>
                <a:cs typeface="Times New Roman" pitchFamily="18" charset="0"/>
              </a:rPr>
              <a:t>16-р </a:t>
            </a:r>
            <a:r>
              <a:rPr lang="en-US" sz="2000" dirty="0" err="1">
                <a:solidFill>
                  <a:schemeClr val="tx1"/>
                </a:solidFill>
                <a:latin typeface="Times New Roman" pitchFamily="18" charset="0"/>
                <a:cs typeface="Times New Roman" pitchFamily="18" charset="0"/>
              </a:rPr>
              <a:t>зөрлөг</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дээр</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Иргэн</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төвтэй</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үр</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дүнд</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чиглэсэн</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төрийн</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алба</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хуулийн</a:t>
            </a:r>
            <a:r>
              <a:rPr lang="en-US" sz="2000" dirty="0">
                <a:solidFill>
                  <a:schemeClr val="tx1"/>
                </a:solidFill>
                <a:latin typeface="Times New Roman" pitchFamily="18" charset="0"/>
                <a:cs typeface="Times New Roman" pitchFamily="18" charset="0"/>
              </a:rPr>
              <a:t> цаг-2019" </a:t>
            </a:r>
            <a:r>
              <a:rPr lang="en-US" sz="2000" dirty="0" err="1">
                <a:solidFill>
                  <a:schemeClr val="tx1"/>
                </a:solidFill>
                <a:latin typeface="Times New Roman" pitchFamily="18" charset="0"/>
                <a:cs typeface="Times New Roman" pitchFamily="18" charset="0"/>
              </a:rPr>
              <a:t>арга</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хэмжээг</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зохион</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байгууллаа</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Тамгын</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газрын</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холбогдох</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мэргэжилтнүүд</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чиг</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үүргийнхээ</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дагуу</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шинээр</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батлагдан</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мөрдөгдөж</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байгаа</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хууль</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эрх</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зүйн</a:t>
            </a:r>
            <a:r>
              <a:rPr lang="en-US" sz="2000" dirty="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талаар</a:t>
            </a:r>
            <a:r>
              <a:rPr lang="en-US" sz="2000" dirty="0" smtClean="0">
                <a:solidFill>
                  <a:schemeClr val="tx1"/>
                </a:solidFill>
                <a:latin typeface="Times New Roman" pitchFamily="18" charset="0"/>
                <a:cs typeface="Times New Roman" pitchFamily="18" charset="0"/>
              </a:rPr>
              <a:t> </a:t>
            </a:r>
            <a:r>
              <a:rPr lang="en-US" sz="2000" dirty="0" err="1" smtClean="0">
                <a:solidFill>
                  <a:schemeClr val="tx1"/>
                </a:solidFill>
                <a:latin typeface="Times New Roman" pitchFamily="18" charset="0"/>
                <a:cs typeface="Times New Roman" pitchFamily="18" charset="0"/>
              </a:rPr>
              <a:t>мэдээл</a:t>
            </a:r>
            <a:r>
              <a:rPr lang="mn-MN" sz="2000" dirty="0" smtClean="0">
                <a:solidFill>
                  <a:schemeClr val="tx1"/>
                </a:solidFill>
                <a:latin typeface="Times New Roman" pitchFamily="18" charset="0"/>
                <a:cs typeface="Times New Roman" pitchFamily="18" charset="0"/>
              </a:rPr>
              <a:t>э</a:t>
            </a:r>
            <a:r>
              <a:rPr lang="en-US" sz="2000" dirty="0" smtClean="0">
                <a:solidFill>
                  <a:schemeClr val="tx1"/>
                </a:solidFill>
                <a:latin typeface="Times New Roman" pitchFamily="18" charset="0"/>
                <a:cs typeface="Times New Roman" pitchFamily="18" charset="0"/>
              </a:rPr>
              <a:t>л</a:t>
            </a:r>
            <a:r>
              <a:rPr lang="mn-MN" sz="2000" dirty="0" smtClean="0">
                <a:solidFill>
                  <a:schemeClr val="tx1"/>
                </a:solidFill>
                <a:latin typeface="Times New Roman" pitchFamily="18" charset="0"/>
                <a:cs typeface="Times New Roman" pitchFamily="18" charset="0"/>
              </a:rPr>
              <a:t> хийж</a:t>
            </a:r>
            <a:r>
              <a:rPr lang="en-US" sz="2000" dirty="0" smtClean="0">
                <a:solidFill>
                  <a:schemeClr val="tx1"/>
                </a:solidFill>
                <a:latin typeface="Times New Roman" pitchFamily="18" charset="0"/>
                <a:cs typeface="Times New Roman" pitchFamily="18" charset="0"/>
              </a:rPr>
              <a:t> </a:t>
            </a:r>
            <a:r>
              <a:rPr lang="mn-MN" sz="2000" dirty="0">
                <a:solidFill>
                  <a:schemeClr val="tx1"/>
                </a:solidFill>
                <a:latin typeface="Times New Roman" pitchFamily="18" charset="0"/>
                <a:cs typeface="Times New Roman" pitchFamily="18" charset="0"/>
              </a:rPr>
              <a:t>иргэдийн </a:t>
            </a:r>
            <a:r>
              <a:rPr lang="en-US" sz="2000" dirty="0" err="1">
                <a:solidFill>
                  <a:schemeClr val="tx1"/>
                </a:solidFill>
                <a:latin typeface="Times New Roman" pitchFamily="18" charset="0"/>
                <a:cs typeface="Times New Roman" pitchFamily="18" charset="0"/>
              </a:rPr>
              <a:t>сонирхсон</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асуултанд</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хариулт</a:t>
            </a:r>
            <a:r>
              <a:rPr lang="en-US" sz="2000" dirty="0">
                <a:solidFill>
                  <a:schemeClr val="tx1"/>
                </a:solidFill>
                <a:latin typeface="Times New Roman" pitchFamily="18" charset="0"/>
                <a:cs typeface="Times New Roman" pitchFamily="18" charset="0"/>
              </a:rPr>
              <a:t> </a:t>
            </a:r>
            <a:r>
              <a:rPr lang="en-US" sz="2000" dirty="0" err="1">
                <a:solidFill>
                  <a:schemeClr val="tx1"/>
                </a:solidFill>
                <a:latin typeface="Times New Roman" pitchFamily="18" charset="0"/>
                <a:cs typeface="Times New Roman" pitchFamily="18" charset="0"/>
              </a:rPr>
              <a:t>өг</a:t>
            </a:r>
            <a:r>
              <a:rPr lang="mn-MN" sz="2000" dirty="0">
                <a:solidFill>
                  <a:schemeClr val="tx1"/>
                </a:solidFill>
                <a:latin typeface="Times New Roman" pitchFamily="18" charset="0"/>
                <a:cs typeface="Times New Roman" pitchFamily="18" charset="0"/>
              </a:rPr>
              <a:t>ч ажиллав</a:t>
            </a:r>
            <a:r>
              <a:rPr lang="en-US" sz="2000" dirty="0">
                <a:solidFill>
                  <a:schemeClr val="tx1"/>
                </a:solidFill>
                <a:latin typeface="Times New Roman" pitchFamily="18" charset="0"/>
                <a:cs typeface="Times New Roman" pitchFamily="18" charset="0"/>
              </a:rPr>
              <a:t>. </a:t>
            </a:r>
            <a:endParaRPr lang="en-US" sz="2000" strike="sngStrike" dirty="0">
              <a:solidFill>
                <a:schemeClr val="tx1"/>
              </a:solidFill>
              <a:latin typeface="Times New Roman" pitchFamily="18" charset="0"/>
              <a:cs typeface="Times New Roman" pitchFamily="18" charset="0"/>
            </a:endParaRPr>
          </a:p>
        </p:txBody>
      </p:sp>
      <p:sp>
        <p:nvSpPr>
          <p:cNvPr id="3" name="Title 2"/>
          <p:cNvSpPr>
            <a:spLocks noGrp="1"/>
          </p:cNvSpPr>
          <p:nvPr>
            <p:ph type="ctrTitle"/>
          </p:nvPr>
        </p:nvSpPr>
        <p:spPr>
          <a:xfrm>
            <a:off x="1714480" y="285728"/>
            <a:ext cx="7015154" cy="857256"/>
          </a:xfrm>
        </p:spPr>
        <p:txBody>
          <a:bodyPr>
            <a:normAutofit fontScale="90000"/>
          </a:bodyPr>
          <a:lstStyle/>
          <a:p>
            <a:r>
              <a:rPr lang="mn-MN" sz="3200" dirty="0" smtClean="0">
                <a:solidFill>
                  <a:schemeClr val="tx1"/>
                </a:solidFill>
                <a:latin typeface="Times New Roman" pitchFamily="18" charset="0"/>
                <a:cs typeface="Times New Roman" pitchFamily="18" charset="0"/>
              </a:rPr>
              <a:t>Удирдлага зохион байгуулалтын хүрээнд:</a:t>
            </a: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79512" y="3212976"/>
            <a:ext cx="8712968" cy="707886"/>
          </a:xfrm>
          <a:prstGeom prst="rect">
            <a:avLst/>
          </a:prstGeom>
        </p:spPr>
        <p:txBody>
          <a:bodyPr wrap="square">
            <a:spAutoFit/>
          </a:bodyPr>
          <a:lstStyle/>
          <a:p>
            <a:pPr algn="just"/>
            <a:endParaRPr lang="mn-MN" sz="2000" dirty="0" smtClean="0"/>
          </a:p>
          <a:p>
            <a:pPr algn="just"/>
            <a:endParaRPr lang="mn-MN" sz="2000" dirty="0"/>
          </a:p>
        </p:txBody>
      </p:sp>
      <p:pic>
        <p:nvPicPr>
          <p:cNvPr id="7" name="Picture 6" descr="C:\Users\Dotood-ajiltan\Desktop\57191824_1136230886557548_4631155173899632640_n.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1412776"/>
            <a:ext cx="2680043" cy="1656184"/>
          </a:xfrm>
          <a:prstGeom prst="rect">
            <a:avLst/>
          </a:prstGeom>
          <a:noFill/>
          <a:ln>
            <a:noFill/>
          </a:ln>
        </p:spPr>
      </p:pic>
      <p:pic>
        <p:nvPicPr>
          <p:cNvPr id="8" name="Picture 7" descr="C:\Users\Dotood-ajiltan\Desktop\57297820_1136231283224175_1752854446456438784_n.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19322" y="1412776"/>
            <a:ext cx="2736304" cy="1656184"/>
          </a:xfrm>
          <a:prstGeom prst="rect">
            <a:avLst/>
          </a:prstGeom>
          <a:noFill/>
          <a:ln>
            <a:noFill/>
          </a:ln>
        </p:spPr>
      </p:pic>
      <p:pic>
        <p:nvPicPr>
          <p:cNvPr id="9" name="Picture 8" descr="C:\Users\Dotood-ajiltan\Desktop\57331340_1136231636557473_8459605763612999680_n.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7624" y="4797152"/>
            <a:ext cx="2680043" cy="1800200"/>
          </a:xfrm>
          <a:prstGeom prst="rect">
            <a:avLst/>
          </a:prstGeom>
          <a:noFill/>
          <a:ln>
            <a:noFill/>
          </a:ln>
        </p:spPr>
      </p:pic>
      <p:pic>
        <p:nvPicPr>
          <p:cNvPr id="11" name="Picture 10" descr="C:\Users\Dotood-ajiltan\Desktop\57238984_1136231776557459_515781754993246208_n.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19322" y="4797152"/>
            <a:ext cx="2736304" cy="1800200"/>
          </a:xfrm>
          <a:prstGeom prst="rect">
            <a:avLst/>
          </a:prstGeom>
          <a:noFill/>
          <a:ln>
            <a:noFill/>
          </a:ln>
        </p:spPr>
      </p:pic>
    </p:spTree>
    <p:extLst>
      <p:ext uri="{BB962C8B-B14F-4D97-AF65-F5344CB8AC3E}">
        <p14:creationId xmlns:p14="http://schemas.microsoft.com/office/powerpoint/2010/main" val="2140466654"/>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2924944"/>
            <a:ext cx="8856984" cy="3600399"/>
          </a:xfrm>
        </p:spPr>
        <p:txBody>
          <a:bodyPr>
            <a:noAutofit/>
          </a:bodyPr>
          <a:lstStyle/>
          <a:p>
            <a:pPr marL="342900" indent="-342900" algn="just">
              <a:buFont typeface="Wingdings" pitchFamily="2" charset="2"/>
              <a:buChar char="Ø"/>
            </a:pPr>
            <a:endParaRPr lang="mn-MN" sz="2400" dirty="0" smtClean="0">
              <a:solidFill>
                <a:schemeClr val="tx1"/>
              </a:solidFill>
              <a:latin typeface="Times New Roman" pitchFamily="18" charset="0"/>
              <a:cs typeface="Times New Roman" pitchFamily="18" charset="0"/>
            </a:endParaRPr>
          </a:p>
          <a:p>
            <a:pPr marL="342900" indent="-342900" algn="just">
              <a:buFont typeface="Wingdings" pitchFamily="2" charset="2"/>
              <a:buChar char="Ø"/>
            </a:pPr>
            <a:endParaRPr lang="mn-MN" sz="2400" dirty="0">
              <a:solidFill>
                <a:schemeClr val="tx1"/>
              </a:solidFill>
              <a:latin typeface="Times New Roman" pitchFamily="18" charset="0"/>
              <a:cs typeface="Times New Roman" pitchFamily="18" charset="0"/>
            </a:endParaRPr>
          </a:p>
          <a:p>
            <a:pPr marL="342900" indent="-342900" algn="just">
              <a:buFont typeface="Wingdings" pitchFamily="2" charset="2"/>
              <a:buChar char="Ø"/>
            </a:pPr>
            <a:r>
              <a:rPr lang="mn-MN" sz="2400" dirty="0" smtClean="0">
                <a:solidFill>
                  <a:schemeClr val="tx1"/>
                </a:solidFill>
                <a:latin typeface="Times New Roman" pitchFamily="18" charset="0"/>
                <a:cs typeface="Times New Roman" pitchFamily="18" charset="0"/>
              </a:rPr>
              <a:t>                                                                   </a:t>
            </a:r>
          </a:p>
          <a:p>
            <a:pPr marL="342900" indent="-342900" algn="just">
              <a:buFont typeface="Wingdings" pitchFamily="2" charset="2"/>
              <a:buChar char="Ø"/>
            </a:pPr>
            <a:r>
              <a:rPr lang="mn-MN" sz="2400" dirty="0" smtClean="0">
                <a:solidFill>
                  <a:schemeClr val="tx1"/>
                </a:solidFill>
                <a:latin typeface="Times New Roman" pitchFamily="18" charset="0"/>
                <a:cs typeface="Times New Roman" pitchFamily="18" charset="0"/>
              </a:rPr>
              <a:t>2019 оны 04-р сарын 22 ны өдөр</a:t>
            </a:r>
            <a:r>
              <a:rPr lang="en-US" sz="2400" dirty="0" smtClean="0">
                <a:solidFill>
                  <a:schemeClr val="tx1"/>
                </a:solidFill>
                <a:latin typeface="Times New Roman" pitchFamily="18" charset="0"/>
                <a:cs typeface="Times New Roman" pitchFamily="18" charset="0"/>
              </a:rPr>
              <a:t> </a:t>
            </a:r>
            <a:r>
              <a:rPr lang="mn-MN" sz="2400" dirty="0" smtClean="0">
                <a:solidFill>
                  <a:schemeClr val="tx1"/>
                </a:solidFill>
                <a:latin typeface="Times New Roman" pitchFamily="18" charset="0"/>
                <a:cs typeface="Times New Roman" pitchFamily="18" charset="0"/>
              </a:rPr>
              <a:t>аймгийн О</a:t>
            </a:r>
            <a:r>
              <a:rPr lang="en-US" sz="2400" dirty="0" err="1" smtClean="0">
                <a:solidFill>
                  <a:schemeClr val="tx1"/>
                </a:solidFill>
                <a:latin typeface="Times New Roman" pitchFamily="18" charset="0"/>
                <a:cs typeface="Times New Roman" pitchFamily="18" charset="0"/>
              </a:rPr>
              <a:t>нцгой</a:t>
            </a:r>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байдлын</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бэлэн</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байдлын</a:t>
            </a:r>
            <a:r>
              <a:rPr lang="en-US" sz="2400" dirty="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үзлэг</a:t>
            </a:r>
            <a:r>
              <a:rPr lang="mn-MN" sz="2400" dirty="0">
                <a:solidFill>
                  <a:schemeClr val="tx1"/>
                </a:solidFill>
                <a:latin typeface="Times New Roman" pitchFamily="18" charset="0"/>
                <a:cs typeface="Times New Roman" pitchFamily="18" charset="0"/>
              </a:rPr>
              <a:t>т</a:t>
            </a:r>
            <a:r>
              <a:rPr lang="mn-MN" sz="2400" dirty="0" smtClean="0">
                <a:solidFill>
                  <a:schemeClr val="tx1"/>
                </a:solidFill>
                <a:latin typeface="Times New Roman" pitchFamily="18" charset="0"/>
                <a:cs typeface="Times New Roman" pitchFamily="18" charset="0"/>
              </a:rPr>
              <a:t> бэлдэ</a:t>
            </a:r>
            <a:r>
              <a:rPr lang="mn-MN" sz="2400" dirty="0">
                <a:solidFill>
                  <a:schemeClr val="tx1"/>
                </a:solidFill>
                <a:latin typeface="Times New Roman" pitchFamily="18" charset="0"/>
                <a:cs typeface="Times New Roman" pitchFamily="18" charset="0"/>
              </a:rPr>
              <a:t>ж</a:t>
            </a:r>
            <a:r>
              <a:rPr lang="mn-MN" sz="2400" dirty="0" smtClean="0">
                <a:solidFill>
                  <a:schemeClr val="tx1"/>
                </a:solidFill>
                <a:latin typeface="Times New Roman" pitchFamily="18" charset="0"/>
                <a:cs typeface="Times New Roman" pitchFamily="18" charset="0"/>
              </a:rPr>
              <a:t> сумандаа дуут </a:t>
            </a:r>
            <a:r>
              <a:rPr lang="mn-MN" sz="2400" dirty="0">
                <a:solidFill>
                  <a:schemeClr val="tx1"/>
                </a:solidFill>
                <a:latin typeface="Times New Roman" pitchFamily="18" charset="0"/>
                <a:cs typeface="Times New Roman" pitchFamily="18" charset="0"/>
              </a:rPr>
              <a:t>дохиогоор </a:t>
            </a:r>
            <a:r>
              <a:rPr lang="mn-MN" sz="2400" dirty="0" smtClean="0">
                <a:solidFill>
                  <a:schemeClr val="tx1"/>
                </a:solidFill>
                <a:latin typeface="Times New Roman" pitchFamily="18" charset="0"/>
                <a:cs typeface="Times New Roman" pitchFamily="18" charset="0"/>
              </a:rPr>
              <a:t>цугларч, а</a:t>
            </a:r>
            <a:r>
              <a:rPr lang="en-US" sz="2400" dirty="0" err="1" smtClean="0">
                <a:solidFill>
                  <a:schemeClr val="tx1"/>
                </a:solidFill>
                <a:latin typeface="Times New Roman" pitchFamily="18" charset="0"/>
                <a:cs typeface="Times New Roman" pitchFamily="18" charset="0"/>
              </a:rPr>
              <a:t>лбан</a:t>
            </a:r>
            <a:r>
              <a:rPr lang="en-US" sz="2400" dirty="0" smtClean="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хаагчдын</a:t>
            </a:r>
            <a:r>
              <a:rPr lang="en-US" sz="2400" dirty="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аранз</a:t>
            </a:r>
            <a:r>
              <a:rPr lang="mn-MN" sz="2400" dirty="0" smtClean="0">
                <a:solidFill>
                  <a:schemeClr val="tx1"/>
                </a:solidFill>
                <a:latin typeface="Times New Roman" pitchFamily="18" charset="0"/>
                <a:cs typeface="Times New Roman" pitchFamily="18" charset="0"/>
              </a:rPr>
              <a:t>ны</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бүрдэл</a:t>
            </a:r>
            <a:r>
              <a:rPr lang="en-US" sz="2400" dirty="0" smtClean="0">
                <a:solidFill>
                  <a:schemeClr val="tx1"/>
                </a:solidFill>
                <a:latin typeface="Times New Roman" pitchFamily="18" charset="0"/>
                <a:cs typeface="Times New Roman" pitchFamily="18" charset="0"/>
              </a:rPr>
              <a:t> </a:t>
            </a:r>
            <a:r>
              <a:rPr lang="en-US" sz="2400" dirty="0" err="1" smtClean="0">
                <a:solidFill>
                  <a:schemeClr val="tx1"/>
                </a:solidFill>
                <a:latin typeface="Times New Roman" pitchFamily="18" charset="0"/>
                <a:cs typeface="Times New Roman" pitchFamily="18" charset="0"/>
              </a:rPr>
              <a:t>үзэ</a:t>
            </a:r>
            <a:r>
              <a:rPr lang="mn-MN" sz="2400" dirty="0" smtClean="0">
                <a:solidFill>
                  <a:schemeClr val="tx1"/>
                </a:solidFill>
                <a:latin typeface="Times New Roman" pitchFamily="18" charset="0"/>
                <a:cs typeface="Times New Roman" pitchFamily="18" charset="0"/>
              </a:rPr>
              <a:t>ж шалган, жагсаалын бэлтгэл ажил хийгдсэн байна.</a:t>
            </a:r>
            <a:endParaRPr lang="en-US" sz="2400" dirty="0">
              <a:solidFill>
                <a:schemeClr val="tx1"/>
              </a:solidFill>
              <a:latin typeface="Times New Roman" pitchFamily="18" charset="0"/>
              <a:cs typeface="Times New Roman" pitchFamily="18" charset="0"/>
            </a:endParaRPr>
          </a:p>
        </p:txBody>
      </p:sp>
      <p:sp>
        <p:nvSpPr>
          <p:cNvPr id="3" name="Title 2"/>
          <p:cNvSpPr>
            <a:spLocks noGrp="1"/>
          </p:cNvSpPr>
          <p:nvPr>
            <p:ph type="ctrTitle"/>
          </p:nvPr>
        </p:nvSpPr>
        <p:spPr>
          <a:xfrm>
            <a:off x="1714480" y="285728"/>
            <a:ext cx="7015154" cy="857256"/>
          </a:xfrm>
        </p:spPr>
        <p:txBody>
          <a:bodyPr>
            <a:normAutofit fontScale="90000"/>
          </a:bodyPr>
          <a:lstStyle/>
          <a:p>
            <a:r>
              <a:rPr lang="mn-MN" sz="3200" dirty="0" smtClean="0">
                <a:solidFill>
                  <a:schemeClr val="tx1"/>
                </a:solidFill>
                <a:latin typeface="Times New Roman" pitchFamily="18" charset="0"/>
                <a:cs typeface="Times New Roman" pitchFamily="18" charset="0"/>
              </a:rPr>
              <a:t>Удирдлага зохион байгуулалтын хүрээнд:</a:t>
            </a: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79512" y="3212976"/>
            <a:ext cx="8712968" cy="707886"/>
          </a:xfrm>
          <a:prstGeom prst="rect">
            <a:avLst/>
          </a:prstGeom>
        </p:spPr>
        <p:txBody>
          <a:bodyPr wrap="square">
            <a:spAutoFit/>
          </a:bodyPr>
          <a:lstStyle/>
          <a:p>
            <a:pPr algn="just"/>
            <a:endParaRPr lang="mn-MN" sz="2000" dirty="0" smtClean="0"/>
          </a:p>
          <a:p>
            <a:pPr algn="just"/>
            <a:endParaRPr lang="mn-MN" sz="2000" dirty="0"/>
          </a:p>
        </p:txBody>
      </p:sp>
      <p:pic>
        <p:nvPicPr>
          <p:cNvPr id="1026" name="Picture 2" descr="C:\Users\Dotood-ajiltan\Desktop\57530949_1138681866312450_2657794542371078144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8224" y="1421256"/>
            <a:ext cx="2463576" cy="272782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otood-ajiltan\Desktop\58443318_1138681892979114_1255315616592560128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70076" y="1421256"/>
            <a:ext cx="2538028" cy="27278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otood-ajiltan\Desktop\57490339_1138681922979111_6896707769219416064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1421256"/>
            <a:ext cx="2952328" cy="272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7738335"/>
      </p:ext>
    </p:extLst>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2924944"/>
            <a:ext cx="8856984" cy="3933056"/>
          </a:xfrm>
        </p:spPr>
        <p:txBody>
          <a:bodyPr>
            <a:normAutofit/>
          </a:bodyPr>
          <a:lstStyle/>
          <a:p>
            <a:pPr algn="just"/>
            <a:r>
              <a:rPr lang="mn-MN" sz="2000" dirty="0" smtClean="0">
                <a:solidFill>
                  <a:schemeClr val="tx1"/>
                </a:solidFill>
              </a:rPr>
              <a:t> </a:t>
            </a:r>
          </a:p>
        </p:txBody>
      </p:sp>
      <p:sp>
        <p:nvSpPr>
          <p:cNvPr id="3" name="Title 2"/>
          <p:cNvSpPr>
            <a:spLocks noGrp="1"/>
          </p:cNvSpPr>
          <p:nvPr>
            <p:ph type="ctrTitle"/>
          </p:nvPr>
        </p:nvSpPr>
        <p:spPr>
          <a:xfrm>
            <a:off x="1714480" y="285728"/>
            <a:ext cx="7015154" cy="857256"/>
          </a:xfrm>
        </p:spPr>
        <p:txBody>
          <a:bodyPr>
            <a:normAutofit fontScale="90000"/>
          </a:bodyPr>
          <a:lstStyle/>
          <a:p>
            <a:r>
              <a:rPr lang="mn-MN" sz="3200" dirty="0" smtClean="0">
                <a:solidFill>
                  <a:schemeClr val="tx1"/>
                </a:solidFill>
                <a:latin typeface="Times New Roman" pitchFamily="18" charset="0"/>
                <a:cs typeface="Times New Roman" pitchFamily="18" charset="0"/>
              </a:rPr>
              <a:t>Удирдлага зохион байгуулалтын хүрээнд:</a:t>
            </a: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79512" y="2996952"/>
            <a:ext cx="8784976" cy="2677656"/>
          </a:xfrm>
          <a:prstGeom prst="rect">
            <a:avLst/>
          </a:prstGeom>
        </p:spPr>
        <p:txBody>
          <a:bodyPr wrap="square">
            <a:spAutoFit/>
          </a:bodyPr>
          <a:lstStyle/>
          <a:p>
            <a:pPr algn="just"/>
            <a:endParaRPr lang="mn-MN" sz="2400" dirty="0" smtClean="0">
              <a:latin typeface="Times New Roman" pitchFamily="18" charset="0"/>
              <a:cs typeface="Times New Roman" pitchFamily="18" charset="0"/>
            </a:endParaRPr>
          </a:p>
          <a:p>
            <a:pPr marL="342900" indent="-342900" algn="just">
              <a:buFont typeface="Wingdings" pitchFamily="2" charset="2"/>
              <a:buChar char="Ø"/>
            </a:pPr>
            <a:endParaRPr lang="mn-MN" sz="2400" dirty="0" smtClean="0">
              <a:latin typeface="Times New Roman" pitchFamily="18" charset="0"/>
              <a:cs typeface="Times New Roman" pitchFamily="18" charset="0"/>
            </a:endParaRPr>
          </a:p>
          <a:p>
            <a:pPr marL="342900" indent="-342900" algn="just">
              <a:buFont typeface="Wingdings" pitchFamily="2" charset="2"/>
              <a:buChar char="Ø"/>
            </a:pPr>
            <a:endParaRPr lang="mn-MN" sz="2400" dirty="0" smtClean="0">
              <a:latin typeface="Times New Roman" pitchFamily="18" charset="0"/>
              <a:cs typeface="Times New Roman" pitchFamily="18" charset="0"/>
            </a:endParaRPr>
          </a:p>
          <a:p>
            <a:pPr marL="342900" indent="-342900" algn="just">
              <a:buFont typeface="Wingdings" pitchFamily="2" charset="2"/>
              <a:buChar char="Ø"/>
            </a:pPr>
            <a:r>
              <a:rPr lang="mn-MN" sz="2400" dirty="0" smtClean="0">
                <a:latin typeface="Times New Roman" pitchFamily="18" charset="0"/>
                <a:cs typeface="Times New Roman" pitchFamily="18" charset="0"/>
              </a:rPr>
              <a:t>ОНХСангийн хөрөнгөөр 2020 онд хийгдэх ажлын саналыг иргэдээс авах ажил хийгдэж байгаа бөгөөд зарыг цахимаар болон мэдээллийн самбараар </a:t>
            </a:r>
            <a:r>
              <a:rPr lang="mn-MN" sz="2400" dirty="0">
                <a:latin typeface="Times New Roman" pitchFamily="18" charset="0"/>
                <a:cs typeface="Times New Roman" pitchFamily="18" charset="0"/>
              </a:rPr>
              <a:t>дамжуулан иргэдэд хүргэн </a:t>
            </a:r>
            <a:r>
              <a:rPr lang="mn-MN" sz="2400" dirty="0" smtClean="0">
                <a:latin typeface="Times New Roman" pitchFamily="18" charset="0"/>
                <a:cs typeface="Times New Roman" pitchFamily="18" charset="0"/>
              </a:rPr>
              <a:t>ажиллаж байна. </a:t>
            </a:r>
            <a:endParaRPr lang="en-US" sz="2000" dirty="0">
              <a:latin typeface="Times New Roman" pitchFamily="18" charset="0"/>
              <a:cs typeface="Times New Roman" pitchFamily="18" charset="0"/>
            </a:endParaRPr>
          </a:p>
        </p:txBody>
      </p:sp>
      <p:pic>
        <p:nvPicPr>
          <p:cNvPr id="5" name="Picture 2" descr="C:\Users\Dotood-ajiltan\Desktop\57052399_491856134685346_2976140151165550592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1433" y="1412776"/>
            <a:ext cx="255577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Dotood-ajiltan\Desktop\57155063_492486837955609_7060723383318609920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1412776"/>
            <a:ext cx="2195736" cy="230425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Dotood-ajiltan\Desktop\57331417_494111287793164_5735142630044467200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2200" y="1412776"/>
            <a:ext cx="2118271"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6672518"/>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512" y="2924944"/>
            <a:ext cx="8856984" cy="3933056"/>
          </a:xfrm>
        </p:spPr>
        <p:txBody>
          <a:bodyPr>
            <a:normAutofit/>
          </a:bodyPr>
          <a:lstStyle/>
          <a:p>
            <a:pPr algn="just"/>
            <a:r>
              <a:rPr lang="mn-MN" sz="2000" dirty="0" smtClean="0">
                <a:solidFill>
                  <a:schemeClr val="tx1"/>
                </a:solidFill>
              </a:rPr>
              <a:t> </a:t>
            </a:r>
          </a:p>
        </p:txBody>
      </p:sp>
      <p:sp>
        <p:nvSpPr>
          <p:cNvPr id="3" name="Title 2"/>
          <p:cNvSpPr>
            <a:spLocks noGrp="1"/>
          </p:cNvSpPr>
          <p:nvPr>
            <p:ph type="ctrTitle"/>
          </p:nvPr>
        </p:nvSpPr>
        <p:spPr>
          <a:xfrm>
            <a:off x="1714480" y="285728"/>
            <a:ext cx="7015154" cy="857256"/>
          </a:xfrm>
        </p:spPr>
        <p:txBody>
          <a:bodyPr>
            <a:normAutofit fontScale="90000"/>
          </a:bodyPr>
          <a:lstStyle/>
          <a:p>
            <a:r>
              <a:rPr lang="mn-MN" sz="3200" dirty="0" smtClean="0">
                <a:solidFill>
                  <a:schemeClr val="tx1"/>
                </a:solidFill>
                <a:latin typeface="Times New Roman" pitchFamily="18" charset="0"/>
                <a:cs typeface="Times New Roman" pitchFamily="18" charset="0"/>
              </a:rPr>
              <a:t>Удирдлага зохион байгуулалтын хүрээнд:</a:t>
            </a: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79512" y="2996952"/>
            <a:ext cx="8784976" cy="2616101"/>
          </a:xfrm>
          <a:prstGeom prst="rect">
            <a:avLst/>
          </a:prstGeom>
        </p:spPr>
        <p:txBody>
          <a:bodyPr wrap="square">
            <a:spAutoFit/>
          </a:bodyPr>
          <a:lstStyle/>
          <a:p>
            <a:pPr algn="just"/>
            <a:endParaRPr lang="mn-MN" sz="2400" dirty="0" smtClean="0">
              <a:latin typeface="Times New Roman" pitchFamily="18" charset="0"/>
              <a:cs typeface="Times New Roman" pitchFamily="18" charset="0"/>
            </a:endParaRPr>
          </a:p>
          <a:p>
            <a:pPr algn="just"/>
            <a:endParaRPr lang="mn-MN" sz="2400" dirty="0">
              <a:latin typeface="Times New Roman" pitchFamily="18" charset="0"/>
              <a:cs typeface="Times New Roman" pitchFamily="18" charset="0"/>
            </a:endParaRPr>
          </a:p>
          <a:p>
            <a:pPr marL="342900" indent="-342900" algn="just">
              <a:buFont typeface="Wingdings" pitchFamily="2" charset="2"/>
              <a:buChar char="Ø"/>
            </a:pPr>
            <a:endParaRPr lang="mn-MN" sz="2400" dirty="0" smtClean="0">
              <a:latin typeface="Times New Roman" pitchFamily="18" charset="0"/>
              <a:cs typeface="Times New Roman" pitchFamily="18" charset="0"/>
            </a:endParaRPr>
          </a:p>
          <a:p>
            <a:pPr marL="342900" indent="-342900" algn="just">
              <a:buFont typeface="Wingdings" pitchFamily="2" charset="2"/>
              <a:buChar char="Ø"/>
            </a:pPr>
            <a:r>
              <a:rPr lang="mn-MN" sz="2400" dirty="0" smtClean="0">
                <a:latin typeface="Times New Roman" pitchFamily="18" charset="0"/>
                <a:cs typeface="Times New Roman" pitchFamily="18" charset="0"/>
              </a:rPr>
              <a:t>Сумын Залуучуудын байгууллагаас “Самаа ав сангаа бүрдүүлэе” аяны хүрээнд 2 дахь ээлжийн ямаа самналтыг зохион байгуулж сангаа бүрдүүлэн ажилласан байна.</a:t>
            </a:r>
            <a:endParaRPr lang="mn-MN" sz="2400"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pic>
        <p:nvPicPr>
          <p:cNvPr id="3074" name="Picture 2" descr="C:\Users\Dotood-ajiltan\Desktop\2019.04.29\57234008_1135479313299372_8371431854552645632_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20" y="1422370"/>
            <a:ext cx="2745261" cy="266429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otood-ajiltan\Desktop\2019.04.29\57166028_1135479249966045_7179298518304030720_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1422371"/>
            <a:ext cx="2664296" cy="266429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Dotood-ajiltan\Desktop\2019.04.29\57116376_1135479266632710_5541503196280651776_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168" y="1422370"/>
            <a:ext cx="2747797"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76265"/>
      </p:ext>
    </p:extLst>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857256"/>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smtClean="0">
                <a:solidFill>
                  <a:schemeClr val="tx1"/>
                </a:solidFill>
                <a:latin typeface="Times New Roman" pitchFamily="18" charset="0"/>
                <a:cs typeface="Times New Roman" pitchFamily="18" charset="0"/>
              </a:rPr>
              <a:t>Боловсрол</a:t>
            </a:r>
            <a:r>
              <a:rPr lang="mn-MN" sz="3200" dirty="0">
                <a:solidFill>
                  <a:schemeClr val="tx1"/>
                </a:solidFill>
                <a:latin typeface="Times New Roman" pitchFamily="18" charset="0"/>
                <a:cs typeface="Times New Roman" pitchFamily="18" charset="0"/>
              </a:rPr>
              <a:t>, Эрүүл мэнд, Соёлын салбарын хүрээнд:</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11560" y="3501008"/>
            <a:ext cx="8103844" cy="461665"/>
          </a:xfrm>
          <a:prstGeom prst="rect">
            <a:avLst/>
          </a:prstGeom>
        </p:spPr>
        <p:txBody>
          <a:bodyPr wrap="square">
            <a:spAutoFit/>
          </a:bodyPr>
          <a:lstStyle/>
          <a:p>
            <a:pPr algn="ctr"/>
            <a:r>
              <a:rPr lang="mn-M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0" name="Rectangle 9"/>
          <p:cNvSpPr/>
          <p:nvPr/>
        </p:nvSpPr>
        <p:spPr>
          <a:xfrm>
            <a:off x="179512" y="3284982"/>
            <a:ext cx="8712968" cy="1107996"/>
          </a:xfrm>
          <a:prstGeom prst="rect">
            <a:avLst/>
          </a:prstGeom>
        </p:spPr>
        <p:txBody>
          <a:bodyPr wrap="square">
            <a:spAutoFit/>
          </a:bodyPr>
          <a:lstStyle/>
          <a:p>
            <a:pPr algn="just"/>
            <a:endParaRPr lang="mn-MN" sz="2200" dirty="0" smtClean="0">
              <a:solidFill>
                <a:prstClr val="black"/>
              </a:solidFill>
              <a:latin typeface="Arial" pitchFamily="34" charset="0"/>
              <a:ea typeface="+mj-ea"/>
              <a:cs typeface="Arial" pitchFamily="34" charset="0"/>
            </a:endParaRPr>
          </a:p>
          <a:p>
            <a:pPr algn="just"/>
            <a:endParaRPr lang="mn-MN" sz="2200" dirty="0">
              <a:solidFill>
                <a:prstClr val="black"/>
              </a:solidFill>
              <a:latin typeface="Arial" pitchFamily="34" charset="0"/>
              <a:ea typeface="+mj-ea"/>
              <a:cs typeface="Arial" pitchFamily="34" charset="0"/>
            </a:endParaRPr>
          </a:p>
          <a:p>
            <a:pPr algn="just"/>
            <a:r>
              <a:rPr lang="mn-MN" sz="2200" dirty="0" smtClean="0">
                <a:solidFill>
                  <a:prstClr val="black"/>
                </a:solidFill>
                <a:latin typeface="Arial" pitchFamily="34" charset="0"/>
                <a:ea typeface="+mj-ea"/>
                <a:cs typeface="Arial" pitchFamily="34" charset="0"/>
              </a:rPr>
              <a:t>                           </a:t>
            </a:r>
          </a:p>
        </p:txBody>
      </p:sp>
      <p:sp>
        <p:nvSpPr>
          <p:cNvPr id="2" name="Rectangle 1"/>
          <p:cNvSpPr/>
          <p:nvPr/>
        </p:nvSpPr>
        <p:spPr>
          <a:xfrm>
            <a:off x="179512" y="2028617"/>
            <a:ext cx="8712968" cy="1107996"/>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lang="mn-MN" sz="2200" kern="0" dirty="0">
              <a:solidFill>
                <a:srgbClr val="002060"/>
              </a:solidFill>
              <a:latin typeface="Arial" panose="020B0604020202020204" pitchFamily="34" charset="0"/>
              <a:ea typeface="+mj-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mn-MN" sz="2200" b="0" i="0" u="none" strike="noStrike" kern="0" cap="none" spc="0" normalizeH="0" baseline="0" noProof="0" dirty="0" smtClean="0">
              <a:ln>
                <a:noFill/>
              </a:ln>
              <a:solidFill>
                <a:srgbClr val="002060"/>
              </a:solidFill>
              <a:effectLst/>
              <a:uLnTx/>
              <a:uFillTx/>
              <a:latin typeface="Arial" panose="020B0604020202020204" pitchFamily="34" charset="0"/>
              <a:ea typeface="+mj-ea"/>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mn-MN" sz="2200" kern="0" dirty="0">
              <a:solidFill>
                <a:srgbClr val="002060"/>
              </a:solidFill>
              <a:latin typeface="Arial" panose="020B0604020202020204" pitchFamily="34" charset="0"/>
              <a:ea typeface="+mj-ea"/>
              <a:cs typeface="Arial" panose="020B0604020202020204" pitchFamily="34" charset="0"/>
            </a:endParaRPr>
          </a:p>
        </p:txBody>
      </p:sp>
      <p:sp>
        <p:nvSpPr>
          <p:cNvPr id="6" name="Rectangle 5"/>
          <p:cNvSpPr/>
          <p:nvPr/>
        </p:nvSpPr>
        <p:spPr>
          <a:xfrm>
            <a:off x="0" y="2690336"/>
            <a:ext cx="9144000" cy="3970318"/>
          </a:xfrm>
          <a:prstGeom prst="rect">
            <a:avLst/>
          </a:prstGeom>
        </p:spPr>
        <p:txBody>
          <a:bodyPr wrap="square">
            <a:spAutoFit/>
          </a:bodyPr>
          <a:lstStyle/>
          <a:p>
            <a:pPr algn="just"/>
            <a:endParaRPr lang="mn-MN" dirty="0" smtClean="0">
              <a:latin typeface="Times New Roman" pitchFamily="18" charset="0"/>
              <a:cs typeface="Times New Roman" pitchFamily="18" charset="0"/>
            </a:endParaRPr>
          </a:p>
          <a:p>
            <a:pPr algn="just"/>
            <a:endParaRPr lang="mn-MN" dirty="0">
              <a:latin typeface="Times New Roman" pitchFamily="18" charset="0"/>
              <a:cs typeface="Times New Roman" pitchFamily="18" charset="0"/>
            </a:endParaRPr>
          </a:p>
          <a:p>
            <a:pPr algn="just"/>
            <a:endParaRPr lang="mn-MN" sz="2400" dirty="0" smtClean="0">
              <a:latin typeface="Times New Roman" pitchFamily="18" charset="0"/>
              <a:cs typeface="Times New Roman" pitchFamily="18" charset="0"/>
            </a:endParaRPr>
          </a:p>
          <a:p>
            <a:pPr marL="342900" indent="-342900" algn="just">
              <a:buFont typeface="Wingdings" pitchFamily="2" charset="2"/>
              <a:buChar char="Ø"/>
            </a:pPr>
            <a:r>
              <a:rPr lang="mn-MN" sz="2400" dirty="0" smtClean="0">
                <a:latin typeface="Times New Roman" pitchFamily="18" charset="0"/>
                <a:cs typeface="Times New Roman" pitchFamily="18" charset="0"/>
              </a:rPr>
              <a:t>“Монголын </a:t>
            </a:r>
            <a:r>
              <a:rPr lang="mn-MN" sz="2400" dirty="0">
                <a:latin typeface="Times New Roman" pitchFamily="18" charset="0"/>
                <a:cs typeface="Times New Roman" pitchFamily="18" charset="0"/>
              </a:rPr>
              <a:t>хүүхдийн </a:t>
            </a:r>
            <a:r>
              <a:rPr lang="mn-MN" sz="2400" dirty="0" smtClean="0">
                <a:latin typeface="Times New Roman" pitchFamily="18" charset="0"/>
                <a:cs typeface="Times New Roman" pitchFamily="18" charset="0"/>
              </a:rPr>
              <a:t>ордон”-оос зохион байгуулсан МУСТА</a:t>
            </a:r>
            <a:r>
              <a:rPr lang="mn-MN" sz="2400" dirty="0">
                <a:latin typeface="Times New Roman" pitchFamily="18" charset="0"/>
                <a:cs typeface="Times New Roman" pitchFamily="18" charset="0"/>
              </a:rPr>
              <a:t>, АБТА Л.Хүрэлбаатарын </a:t>
            </a:r>
            <a:r>
              <a:rPr lang="mn-MN" sz="2400" dirty="0" smtClean="0">
                <a:latin typeface="Times New Roman" pitchFamily="18" charset="0"/>
                <a:cs typeface="Times New Roman" pitchFamily="18" charset="0"/>
              </a:rPr>
              <a:t>нэрэмжит </a:t>
            </a:r>
            <a:r>
              <a:rPr lang="mn-MN" sz="2400" dirty="0">
                <a:latin typeface="Times New Roman" pitchFamily="18" charset="0"/>
                <a:cs typeface="Times New Roman" pitchFamily="18" charset="0"/>
              </a:rPr>
              <a:t>өсвөрийн морин хуурчдын улсын анхдугаар </a:t>
            </a:r>
            <a:r>
              <a:rPr lang="mn-MN" sz="2400" dirty="0" smtClean="0">
                <a:latin typeface="Times New Roman" pitchFamily="18" charset="0"/>
                <a:cs typeface="Times New Roman" pitchFamily="18" charset="0"/>
              </a:rPr>
              <a:t>уралдаанд Баянтал сумын ЕБС-иас 3 сурагч оролцсон. Тус уралдааны бага </a:t>
            </a:r>
            <a:r>
              <a:rPr lang="mn-MN" sz="2400" dirty="0">
                <a:latin typeface="Times New Roman" pitchFamily="18" charset="0"/>
                <a:cs typeface="Times New Roman" pitchFamily="18" charset="0"/>
              </a:rPr>
              <a:t>насны ангилалд </a:t>
            </a:r>
            <a:r>
              <a:rPr lang="mn-MN" sz="2400" dirty="0" smtClean="0">
                <a:latin typeface="Times New Roman" pitchFamily="18" charset="0"/>
                <a:cs typeface="Times New Roman" pitchFamily="18" charset="0"/>
              </a:rPr>
              <a:t>110 хүүхэд оролцсоноос </a:t>
            </a:r>
            <a:r>
              <a:rPr lang="mn-MN" sz="2400" dirty="0">
                <a:latin typeface="Times New Roman" pitchFamily="18" charset="0"/>
                <a:cs typeface="Times New Roman" pitchFamily="18" charset="0"/>
              </a:rPr>
              <a:t>5а ангийн сурагч Ш.Баттогтох </a:t>
            </a:r>
            <a:r>
              <a:rPr lang="mn-MN" sz="2400" dirty="0" smtClean="0">
                <a:latin typeface="Times New Roman" pitchFamily="18" charset="0"/>
                <a:cs typeface="Times New Roman" pitchFamily="18" charset="0"/>
              </a:rPr>
              <a:t>15-р байр, </a:t>
            </a:r>
            <a:r>
              <a:rPr lang="mn-MN" sz="2400" dirty="0">
                <a:latin typeface="Times New Roman" pitchFamily="18" charset="0"/>
                <a:cs typeface="Times New Roman" pitchFamily="18" charset="0"/>
              </a:rPr>
              <a:t>дунд насны </a:t>
            </a:r>
            <a:r>
              <a:rPr lang="mn-MN" sz="2400" dirty="0" smtClean="0">
                <a:latin typeface="Times New Roman" pitchFamily="18" charset="0"/>
                <a:cs typeface="Times New Roman" pitchFamily="18" charset="0"/>
              </a:rPr>
              <a:t>ангилалд </a:t>
            </a:r>
            <a:r>
              <a:rPr lang="mn-MN" sz="2400" dirty="0">
                <a:latin typeface="Times New Roman" pitchFamily="18" charset="0"/>
                <a:cs typeface="Times New Roman" pitchFamily="18" charset="0"/>
              </a:rPr>
              <a:t>160 хүүхэд оролцсоноос</a:t>
            </a:r>
            <a:r>
              <a:rPr lang="mn-MN" sz="2400" dirty="0" smtClean="0">
                <a:latin typeface="Times New Roman" pitchFamily="18" charset="0"/>
                <a:cs typeface="Times New Roman" pitchFamily="18" charset="0"/>
              </a:rPr>
              <a:t> </a:t>
            </a:r>
            <a:r>
              <a:rPr lang="mn-MN" sz="2400" dirty="0">
                <a:latin typeface="Times New Roman" pitchFamily="18" charset="0"/>
                <a:cs typeface="Times New Roman" pitchFamily="18" charset="0"/>
              </a:rPr>
              <a:t>7а ангийн сурагч </a:t>
            </a:r>
            <a:r>
              <a:rPr lang="mn-MN" sz="2400" dirty="0" smtClean="0">
                <a:latin typeface="Times New Roman" pitchFamily="18" charset="0"/>
                <a:cs typeface="Times New Roman" pitchFamily="18" charset="0"/>
              </a:rPr>
              <a:t>Г.Нандинхүү 32-р байрт </a:t>
            </a:r>
            <a:r>
              <a:rPr lang="mn-MN" sz="2400" dirty="0">
                <a:latin typeface="Times New Roman" pitchFamily="18" charset="0"/>
                <a:cs typeface="Times New Roman" pitchFamily="18" charset="0"/>
              </a:rPr>
              <a:t>тус тус шалгарч </a:t>
            </a:r>
            <a:r>
              <a:rPr lang="mn-MN" sz="2400" dirty="0" smtClean="0">
                <a:latin typeface="Times New Roman" pitchFamily="18" charset="0"/>
                <a:cs typeface="Times New Roman" pitchFamily="18" charset="0"/>
              </a:rPr>
              <a:t>амжилттай оролцсон  байна. </a:t>
            </a:r>
            <a:endParaRPr lang="mn-MN" sz="2400" dirty="0">
              <a:latin typeface="Times New Roman" pitchFamily="18" charset="0"/>
              <a:cs typeface="Times New Roman" pitchFamily="18" charset="0"/>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720" y="1394193"/>
            <a:ext cx="2846120" cy="2106815"/>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8" y="1394193"/>
            <a:ext cx="2376264" cy="2106815"/>
          </a:xfrm>
          <a:prstGeom prst="rect">
            <a:avLst/>
          </a:prstGeom>
          <a:ln>
            <a:noFill/>
          </a:ln>
          <a:effectLst>
            <a:outerShdw blurRad="190500" algn="tl" rotWithShape="0">
              <a:srgbClr val="000000">
                <a:alpha val="70000"/>
              </a:srgbClr>
            </a:outerShdw>
          </a:effectLst>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1394193"/>
            <a:ext cx="2415212" cy="2106815"/>
          </a:xfrm>
          <a:prstGeom prst="rect">
            <a:avLst/>
          </a:prstGeom>
          <a:ln>
            <a:noFill/>
          </a:ln>
          <a:effectLst>
            <a:outerShdw blurRad="190500" algn="tl" rotWithShape="0">
              <a:srgbClr val="000000">
                <a:alpha val="70000"/>
              </a:srgbClr>
            </a:outerShdw>
          </a:effectLst>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857256"/>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smtClean="0">
                <a:solidFill>
                  <a:schemeClr val="tx1"/>
                </a:solidFill>
                <a:latin typeface="Times New Roman" pitchFamily="18" charset="0"/>
                <a:cs typeface="Times New Roman" pitchFamily="18" charset="0"/>
              </a:rPr>
              <a:t>Боловсрол</a:t>
            </a:r>
            <a:r>
              <a:rPr lang="mn-MN" sz="3200" dirty="0">
                <a:solidFill>
                  <a:schemeClr val="tx1"/>
                </a:solidFill>
                <a:latin typeface="Times New Roman" pitchFamily="18" charset="0"/>
                <a:cs typeface="Times New Roman" pitchFamily="18" charset="0"/>
              </a:rPr>
              <a:t>, Эрүүл мэнд, Соёлын салбарын хүрээнд:</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11560" y="3501008"/>
            <a:ext cx="8103844" cy="461665"/>
          </a:xfrm>
          <a:prstGeom prst="rect">
            <a:avLst/>
          </a:prstGeom>
        </p:spPr>
        <p:txBody>
          <a:bodyPr wrap="square">
            <a:spAutoFit/>
          </a:bodyPr>
          <a:lstStyle/>
          <a:p>
            <a:pPr algn="ctr"/>
            <a:r>
              <a:rPr lang="mn-M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0" name="Rectangle 9"/>
          <p:cNvSpPr/>
          <p:nvPr/>
        </p:nvSpPr>
        <p:spPr>
          <a:xfrm>
            <a:off x="267631" y="3068960"/>
            <a:ext cx="8624849" cy="1754326"/>
          </a:xfrm>
          <a:prstGeom prst="rect">
            <a:avLst/>
          </a:prstGeom>
        </p:spPr>
        <p:txBody>
          <a:bodyPr wrap="square">
            <a:spAutoFit/>
          </a:bodyPr>
          <a:lstStyle/>
          <a:p>
            <a:pPr algn="just"/>
            <a:endParaRPr lang="mn-MN" sz="2200" dirty="0" smtClean="0">
              <a:solidFill>
                <a:prstClr val="black"/>
              </a:solidFill>
              <a:latin typeface="Arial" pitchFamily="34" charset="0"/>
              <a:ea typeface="+mj-ea"/>
              <a:cs typeface="Arial" pitchFamily="34" charset="0"/>
            </a:endParaRPr>
          </a:p>
          <a:p>
            <a:pPr algn="just"/>
            <a:endParaRPr lang="mn-MN" sz="2200" dirty="0">
              <a:solidFill>
                <a:prstClr val="black"/>
              </a:solidFill>
              <a:latin typeface="Arial" pitchFamily="34" charset="0"/>
              <a:ea typeface="+mj-ea"/>
              <a:cs typeface="Arial" pitchFamily="34" charset="0"/>
            </a:endParaRPr>
          </a:p>
          <a:p>
            <a:pPr algn="just"/>
            <a:r>
              <a:rPr lang="mn-MN" sz="2200" dirty="0" smtClean="0">
                <a:solidFill>
                  <a:prstClr val="black"/>
                </a:solidFill>
                <a:latin typeface="Arial" pitchFamily="34" charset="0"/>
                <a:ea typeface="+mj-ea"/>
                <a:cs typeface="Arial" pitchFamily="34" charset="0"/>
              </a:rPr>
              <a:t>                           </a:t>
            </a:r>
          </a:p>
          <a:p>
            <a:pPr algn="just"/>
            <a:r>
              <a:rPr lang="mn-MN" sz="2200" dirty="0" smtClean="0">
                <a:solidFill>
                  <a:prstClr val="black"/>
                </a:solidFill>
                <a:latin typeface="Arial" pitchFamily="34" charset="0"/>
                <a:ea typeface="+mj-ea"/>
                <a:cs typeface="Arial" pitchFamily="34" charset="0"/>
              </a:rPr>
              <a:t> </a:t>
            </a:r>
            <a:endParaRPr lang="mn-MN" sz="2200" dirty="0">
              <a:solidFill>
                <a:prstClr val="black"/>
              </a:solidFill>
              <a:latin typeface="Arial" pitchFamily="34" charset="0"/>
              <a:ea typeface="+mj-ea"/>
              <a:cs typeface="Arial" pitchFamily="34" charset="0"/>
            </a:endParaRPr>
          </a:p>
          <a:p>
            <a:pPr algn="just"/>
            <a:endParaRPr lang="mn-MN" sz="2000" dirty="0">
              <a:latin typeface="Times New Roman" pitchFamily="18" charset="0"/>
              <a:cs typeface="Times New Roman" pitchFamily="18" charset="0"/>
            </a:endParaRPr>
          </a:p>
        </p:txBody>
      </p:sp>
      <p:sp>
        <p:nvSpPr>
          <p:cNvPr id="5" name="Rectangle 4"/>
          <p:cNvSpPr/>
          <p:nvPr/>
        </p:nvSpPr>
        <p:spPr>
          <a:xfrm>
            <a:off x="267631" y="3175120"/>
            <a:ext cx="8768865" cy="1138773"/>
          </a:xfrm>
          <a:prstGeom prst="rect">
            <a:avLst/>
          </a:prstGeom>
        </p:spPr>
        <p:txBody>
          <a:bodyPr wrap="square">
            <a:spAutoFit/>
          </a:bodyPr>
          <a:lstStyle/>
          <a:p>
            <a:pPr algn="just"/>
            <a:r>
              <a:rPr lang="mn-MN" sz="2000" dirty="0" smtClean="0"/>
              <a:t> </a:t>
            </a:r>
          </a:p>
          <a:p>
            <a:pPr algn="just"/>
            <a:endParaRPr lang="mn-MN" sz="2400" dirty="0" smtClean="0">
              <a:latin typeface="Times New Roman" pitchFamily="18" charset="0"/>
              <a:ea typeface="+mj-ea"/>
              <a:cs typeface="Times New Roman" pitchFamily="18" charset="0"/>
            </a:endParaRPr>
          </a:p>
          <a:p>
            <a:pPr algn="just"/>
            <a:endParaRPr lang="mn-MN" sz="2400" dirty="0">
              <a:latin typeface="Times New Roman" pitchFamily="18" charset="0"/>
              <a:ea typeface="+mj-ea"/>
              <a:cs typeface="Times New Roman" pitchFamily="18" charset="0"/>
            </a:endParaRPr>
          </a:p>
        </p:txBody>
      </p:sp>
      <p:sp>
        <p:nvSpPr>
          <p:cNvPr id="2" name="Rectangle 1"/>
          <p:cNvSpPr/>
          <p:nvPr/>
        </p:nvSpPr>
        <p:spPr>
          <a:xfrm>
            <a:off x="0" y="3068960"/>
            <a:ext cx="9036495" cy="1631216"/>
          </a:xfrm>
          <a:prstGeom prst="rect">
            <a:avLst/>
          </a:prstGeom>
        </p:spPr>
        <p:txBody>
          <a:bodyPr wrap="square">
            <a:spAutoFit/>
          </a:bodyPr>
          <a:lstStyle/>
          <a:p>
            <a:pPr marL="342900" lvl="0" indent="-342900" algn="just" defTabSz="457200">
              <a:spcBef>
                <a:spcPts val="1000"/>
              </a:spcBef>
              <a:buClr>
                <a:srgbClr val="F5A408"/>
              </a:buClr>
              <a:buSzPct val="80000"/>
              <a:buFont typeface="Wingdings" pitchFamily="2" charset="2"/>
              <a:buChar char="Ø"/>
            </a:pPr>
            <a:r>
              <a:rPr lang="mn-MN" sz="2000" dirty="0" smtClean="0">
                <a:latin typeface="Times New Roman" pitchFamily="18" charset="0"/>
                <a:cs typeface="Times New Roman" pitchFamily="18" charset="0"/>
              </a:rPr>
              <a:t>Багшийн </a:t>
            </a:r>
            <a:r>
              <a:rPr lang="mn-MN" sz="2000" dirty="0">
                <a:latin typeface="Times New Roman" pitchFamily="18" charset="0"/>
                <a:cs typeface="Times New Roman" pitchFamily="18" charset="0"/>
              </a:rPr>
              <a:t>мэргэжил дээшлүүлэх </a:t>
            </a:r>
            <a:r>
              <a:rPr lang="mn-MN" sz="2000" dirty="0" smtClean="0">
                <a:latin typeface="Times New Roman" pitchFamily="18" charset="0"/>
                <a:cs typeface="Times New Roman" pitchFamily="18" charset="0"/>
              </a:rPr>
              <a:t>институтээс ЕБС-ийн удирдах </a:t>
            </a:r>
            <a:r>
              <a:rPr lang="mn-MN" sz="2000" dirty="0">
                <a:latin typeface="Times New Roman" pitchFamily="18" charset="0"/>
                <a:cs typeface="Times New Roman" pitchFamily="18" charset="0"/>
              </a:rPr>
              <a:t>ажилтан, багш </a:t>
            </a:r>
            <a:r>
              <a:rPr lang="mn-MN" sz="2000" dirty="0" smtClean="0">
                <a:latin typeface="Times New Roman" pitchFamily="18" charset="0"/>
                <a:cs typeface="Times New Roman" pitchFamily="18" charset="0"/>
              </a:rPr>
              <a:t>нарын дунд </a:t>
            </a:r>
            <a:r>
              <a:rPr lang="mn-MN" sz="2000" dirty="0">
                <a:latin typeface="Times New Roman" pitchFamily="18" charset="0"/>
                <a:cs typeface="Times New Roman" pitchFamily="18" charset="0"/>
              </a:rPr>
              <a:t>“Боловсролын байгууллагын ажилтаны ёс зүй, харилцаа хандлага”, </a:t>
            </a:r>
            <a:r>
              <a:rPr lang="mn-MN" sz="2000" dirty="0" smtClean="0">
                <a:latin typeface="Times New Roman" pitchFamily="18" charset="0"/>
                <a:cs typeface="Times New Roman" pitchFamily="18" charset="0"/>
              </a:rPr>
              <a:t>“Сургалтын </a:t>
            </a:r>
            <a:r>
              <a:rPr lang="mn-MN" sz="2000" dirty="0">
                <a:latin typeface="Times New Roman" pitchFamily="18" charset="0"/>
                <a:cs typeface="Times New Roman" pitchFamily="18" charset="0"/>
              </a:rPr>
              <a:t>цөм хөтөлбөр-арга </a:t>
            </a:r>
            <a:r>
              <a:rPr lang="mn-MN" sz="2000" dirty="0" smtClean="0">
                <a:latin typeface="Times New Roman" pitchFamily="18" charset="0"/>
                <a:cs typeface="Times New Roman" pitchFamily="18" charset="0"/>
              </a:rPr>
              <a:t>зүй” сэдэвт </a:t>
            </a:r>
            <a:r>
              <a:rPr lang="mn-MN" sz="2000" dirty="0">
                <a:latin typeface="Times New Roman" pitchFamily="18" charset="0"/>
                <a:cs typeface="Times New Roman" pitchFamily="18" charset="0"/>
              </a:rPr>
              <a:t>сургалтуудыг зохион байгуулж </a:t>
            </a:r>
            <a:r>
              <a:rPr lang="mn-MN" sz="2000" dirty="0" smtClean="0">
                <a:latin typeface="Times New Roman" pitchFamily="18" charset="0"/>
                <a:cs typeface="Times New Roman" pitchFamily="18" charset="0"/>
              </a:rPr>
              <a:t>сургуулиас нийт </a:t>
            </a:r>
            <a:r>
              <a:rPr lang="mn-MN" sz="2000" dirty="0">
                <a:latin typeface="Times New Roman" pitchFamily="18" charset="0"/>
                <a:cs typeface="Times New Roman" pitchFamily="18" charset="0"/>
              </a:rPr>
              <a:t>12 </a:t>
            </a:r>
            <a:r>
              <a:rPr lang="mn-MN" sz="2000" dirty="0" smtClean="0">
                <a:latin typeface="Times New Roman" pitchFamily="18" charset="0"/>
                <a:cs typeface="Times New Roman" pitchFamily="18" charset="0"/>
              </a:rPr>
              <a:t>багш </a:t>
            </a:r>
            <a:r>
              <a:rPr lang="mn-MN" sz="2000" dirty="0">
                <a:latin typeface="Times New Roman" pitchFamily="18" charset="0"/>
                <a:cs typeface="Times New Roman" pitchFamily="18" charset="0"/>
              </a:rPr>
              <a:t>хамрагдаж туршлага судалж мэдээлэл </a:t>
            </a:r>
            <a:r>
              <a:rPr lang="mn-MN" sz="2000" dirty="0" smtClean="0">
                <a:latin typeface="Times New Roman" pitchFamily="18" charset="0"/>
                <a:cs typeface="Times New Roman" pitchFamily="18" charset="0"/>
              </a:rPr>
              <a:t>солилцсон байна. </a:t>
            </a:r>
            <a:endParaRPr lang="mn-MN" sz="2000" dirty="0">
              <a:latin typeface="Times New Roman" pitchFamily="18" charset="0"/>
              <a:ea typeface="+mj-ea"/>
              <a:cs typeface="Times New Roman" pitchFamily="18"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1381478"/>
            <a:ext cx="2923934" cy="1762344"/>
          </a:xfrm>
          <a:prstGeom prst="rect">
            <a:avLst/>
          </a:prstGeom>
          <a:ln>
            <a:noFill/>
          </a:ln>
          <a:effectLst>
            <a:outerShdw blurRad="190500" algn="tl" rotWithShape="0">
              <a:srgbClr val="000000">
                <a:alpha val="70000"/>
              </a:srgbClr>
            </a:outerShdw>
          </a:effec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4700176"/>
            <a:ext cx="2923933" cy="1969184"/>
          </a:xfrm>
          <a:prstGeom prst="rect">
            <a:avLst/>
          </a:prstGeom>
          <a:ln>
            <a:noFill/>
          </a:ln>
          <a:effectLst>
            <a:outerShdw blurRad="190500" algn="tl" rotWithShape="0">
              <a:srgbClr val="000000">
                <a:alpha val="70000"/>
              </a:srgbClr>
            </a:outerShdw>
          </a:effec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20073" y="4700176"/>
            <a:ext cx="2776644" cy="1969184"/>
          </a:xfrm>
          <a:prstGeom prst="rect">
            <a:avLst/>
          </a:prstGeom>
          <a:ln>
            <a:noFill/>
          </a:ln>
          <a:effectLst>
            <a:outerShdw blurRad="190500" algn="tl" rotWithShape="0">
              <a:srgbClr val="000000">
                <a:alpha val="70000"/>
              </a:srgbClr>
            </a:outerShdw>
          </a:effec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0073" y="1381478"/>
            <a:ext cx="2776643" cy="176234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75274014"/>
      </p:ext>
    </p:extLst>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14480" y="285728"/>
            <a:ext cx="7015154" cy="857256"/>
          </a:xfrm>
        </p:spPr>
        <p:txBody>
          <a:bodyPr>
            <a:normAutofit fontScale="90000"/>
          </a:bodyPr>
          <a:lstStyle/>
          <a:p>
            <a:r>
              <a:rPr lang="mn-MN" sz="3200" dirty="0" smtClean="0">
                <a:solidFill>
                  <a:schemeClr val="tx1"/>
                </a:solidFill>
                <a:latin typeface="Times New Roman" pitchFamily="18" charset="0"/>
                <a:cs typeface="Times New Roman" pitchFamily="18" charset="0"/>
              </a:rPr>
              <a:t/>
            </a:r>
            <a:br>
              <a:rPr lang="mn-MN" sz="3200" dirty="0" smtClean="0">
                <a:solidFill>
                  <a:schemeClr val="tx1"/>
                </a:solidFill>
                <a:latin typeface="Times New Roman" pitchFamily="18" charset="0"/>
                <a:cs typeface="Times New Roman" pitchFamily="18" charset="0"/>
              </a:rPr>
            </a:br>
            <a:r>
              <a:rPr lang="mn-MN" sz="3200" dirty="0" smtClean="0">
                <a:solidFill>
                  <a:schemeClr val="tx1"/>
                </a:solidFill>
                <a:latin typeface="Times New Roman" pitchFamily="18" charset="0"/>
                <a:cs typeface="Times New Roman" pitchFamily="18" charset="0"/>
              </a:rPr>
              <a:t>Боловсрол</a:t>
            </a:r>
            <a:r>
              <a:rPr lang="mn-MN" sz="3200" dirty="0">
                <a:solidFill>
                  <a:schemeClr val="tx1"/>
                </a:solidFill>
                <a:latin typeface="Times New Roman" pitchFamily="18" charset="0"/>
                <a:cs typeface="Times New Roman" pitchFamily="18" charset="0"/>
              </a:rPr>
              <a:t>, Эрүүл мэнд, Соёлын салбарын хүрээнд:</a:t>
            </a:r>
            <a:r>
              <a:rPr lang="en-US" sz="3200" dirty="0"/>
              <a:t/>
            </a:r>
            <a:br>
              <a:rPr lang="en-US" sz="3200" dirty="0"/>
            </a:br>
            <a:endParaRPr lang="en-US" sz="3200" dirty="0">
              <a:solidFill>
                <a:schemeClr val="tx1"/>
              </a:solidFill>
              <a:latin typeface="Times New Roman" pitchFamily="18" charset="0"/>
              <a:cs typeface="Times New Roman" pitchFamily="18" charset="0"/>
            </a:endParaRPr>
          </a:p>
        </p:txBody>
      </p:sp>
      <p:pic>
        <p:nvPicPr>
          <p:cNvPr id="4" name="Picture 3" descr="C:\Users\Home\Desktop\Bayantal LOGO.jpg"/>
          <p:cNvPicPr>
            <a:picLocks noChangeAspect="1" noChangeArrowheads="1"/>
          </p:cNvPicPr>
          <p:nvPr/>
        </p:nvPicPr>
        <p:blipFill>
          <a:blip r:embed="rId2" cstate="print"/>
          <a:srcRect/>
          <a:stretch>
            <a:fillRect/>
          </a:stretch>
        </p:blipFill>
        <p:spPr bwMode="auto">
          <a:xfrm>
            <a:off x="285720" y="214290"/>
            <a:ext cx="1052101" cy="1071570"/>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611560" y="3501008"/>
            <a:ext cx="8103844" cy="461665"/>
          </a:xfrm>
          <a:prstGeom prst="rect">
            <a:avLst/>
          </a:prstGeom>
        </p:spPr>
        <p:txBody>
          <a:bodyPr wrap="square">
            <a:spAutoFit/>
          </a:bodyPr>
          <a:lstStyle/>
          <a:p>
            <a:pPr algn="ctr"/>
            <a:r>
              <a:rPr lang="mn-M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0" name="Rectangle 9"/>
          <p:cNvSpPr/>
          <p:nvPr/>
        </p:nvSpPr>
        <p:spPr>
          <a:xfrm>
            <a:off x="285720" y="3284983"/>
            <a:ext cx="8606760" cy="1754326"/>
          </a:xfrm>
          <a:prstGeom prst="rect">
            <a:avLst/>
          </a:prstGeom>
        </p:spPr>
        <p:txBody>
          <a:bodyPr wrap="square">
            <a:spAutoFit/>
          </a:bodyPr>
          <a:lstStyle/>
          <a:p>
            <a:pPr algn="just"/>
            <a:endParaRPr lang="mn-MN" sz="2200" dirty="0" smtClean="0">
              <a:solidFill>
                <a:prstClr val="black"/>
              </a:solidFill>
              <a:latin typeface="Arial" pitchFamily="34" charset="0"/>
              <a:ea typeface="+mj-ea"/>
              <a:cs typeface="Arial" pitchFamily="34" charset="0"/>
            </a:endParaRPr>
          </a:p>
          <a:p>
            <a:pPr algn="just"/>
            <a:endParaRPr lang="mn-MN" sz="2200" dirty="0">
              <a:solidFill>
                <a:prstClr val="black"/>
              </a:solidFill>
              <a:latin typeface="Arial" pitchFamily="34" charset="0"/>
              <a:ea typeface="+mj-ea"/>
              <a:cs typeface="Arial" pitchFamily="34" charset="0"/>
            </a:endParaRPr>
          </a:p>
          <a:p>
            <a:pPr algn="just"/>
            <a:r>
              <a:rPr lang="mn-MN" sz="2200" dirty="0" smtClean="0">
                <a:solidFill>
                  <a:prstClr val="black"/>
                </a:solidFill>
                <a:latin typeface="Arial" pitchFamily="34" charset="0"/>
                <a:ea typeface="+mj-ea"/>
                <a:cs typeface="Arial" pitchFamily="34" charset="0"/>
              </a:rPr>
              <a:t>                           </a:t>
            </a:r>
          </a:p>
          <a:p>
            <a:pPr algn="just"/>
            <a:r>
              <a:rPr lang="mn-MN" sz="2200" dirty="0" smtClean="0">
                <a:solidFill>
                  <a:prstClr val="black"/>
                </a:solidFill>
                <a:latin typeface="Arial" pitchFamily="34" charset="0"/>
                <a:ea typeface="+mj-ea"/>
                <a:cs typeface="Arial" pitchFamily="34" charset="0"/>
              </a:rPr>
              <a:t> </a:t>
            </a:r>
            <a:endParaRPr lang="mn-MN" sz="2200" dirty="0">
              <a:solidFill>
                <a:prstClr val="black"/>
              </a:solidFill>
              <a:latin typeface="Arial" pitchFamily="34" charset="0"/>
              <a:ea typeface="+mj-ea"/>
              <a:cs typeface="Arial" pitchFamily="34" charset="0"/>
            </a:endParaRPr>
          </a:p>
          <a:p>
            <a:pPr algn="just"/>
            <a:endParaRPr lang="mn-MN" sz="2000" dirty="0">
              <a:latin typeface="Times New Roman" pitchFamily="18" charset="0"/>
              <a:cs typeface="Times New Roman" pitchFamily="18" charset="0"/>
            </a:endParaRPr>
          </a:p>
        </p:txBody>
      </p:sp>
      <p:sp>
        <p:nvSpPr>
          <p:cNvPr id="5" name="Rectangle 4"/>
          <p:cNvSpPr/>
          <p:nvPr/>
        </p:nvSpPr>
        <p:spPr>
          <a:xfrm>
            <a:off x="267631" y="3175120"/>
            <a:ext cx="8768865" cy="1138773"/>
          </a:xfrm>
          <a:prstGeom prst="rect">
            <a:avLst/>
          </a:prstGeom>
        </p:spPr>
        <p:txBody>
          <a:bodyPr wrap="square">
            <a:spAutoFit/>
          </a:bodyPr>
          <a:lstStyle/>
          <a:p>
            <a:pPr algn="just"/>
            <a:r>
              <a:rPr lang="mn-MN" sz="2000" dirty="0" smtClean="0"/>
              <a:t> </a:t>
            </a:r>
          </a:p>
          <a:p>
            <a:pPr algn="just"/>
            <a:endParaRPr lang="mn-MN" sz="2400" dirty="0" smtClean="0">
              <a:latin typeface="Times New Roman" pitchFamily="18" charset="0"/>
              <a:ea typeface="+mj-ea"/>
              <a:cs typeface="Times New Roman" pitchFamily="18" charset="0"/>
            </a:endParaRPr>
          </a:p>
          <a:p>
            <a:pPr algn="just"/>
            <a:endParaRPr lang="mn-MN" sz="2400" dirty="0">
              <a:latin typeface="Times New Roman" pitchFamily="18" charset="0"/>
              <a:ea typeface="+mj-ea"/>
              <a:cs typeface="Times New Roman" pitchFamily="18" charset="0"/>
            </a:endParaRPr>
          </a:p>
        </p:txBody>
      </p:sp>
      <p:sp>
        <p:nvSpPr>
          <p:cNvPr id="2" name="Rectangle 1"/>
          <p:cNvSpPr/>
          <p:nvPr/>
        </p:nvSpPr>
        <p:spPr>
          <a:xfrm>
            <a:off x="107504" y="3175120"/>
            <a:ext cx="8928991" cy="2246769"/>
          </a:xfrm>
          <a:prstGeom prst="rect">
            <a:avLst/>
          </a:prstGeom>
        </p:spPr>
        <p:txBody>
          <a:bodyPr wrap="square">
            <a:spAutoFit/>
          </a:bodyPr>
          <a:lstStyle/>
          <a:p>
            <a:pPr marL="342900" indent="-342900" algn="just">
              <a:buFont typeface="Wingdings" pitchFamily="2" charset="2"/>
              <a:buChar char="Ø"/>
            </a:pPr>
            <a:r>
              <a:rPr lang="mn-MN" sz="2000" dirty="0">
                <a:latin typeface="Times New Roman" pitchFamily="18" charset="0"/>
                <a:cs typeface="Times New Roman" pitchFamily="18" charset="0"/>
              </a:rPr>
              <a:t>ГСА-ийн Засаг даргын нэрэмжит “Яргуй-2019” хүүхдийн урлагийн их </a:t>
            </a:r>
            <a:r>
              <a:rPr lang="mn-MN" sz="2000" dirty="0" smtClean="0">
                <a:latin typeface="Times New Roman" pitchFamily="18" charset="0"/>
                <a:cs typeface="Times New Roman" pitchFamily="18" charset="0"/>
              </a:rPr>
              <a:t>наадам </a:t>
            </a:r>
            <a:r>
              <a:rPr lang="mn-MN" sz="2000" dirty="0">
                <a:latin typeface="Times New Roman" pitchFamily="18" charset="0"/>
                <a:cs typeface="Times New Roman" pitchFamily="18" charset="0"/>
              </a:rPr>
              <a:t>зохион байгуулагдлаа. </a:t>
            </a:r>
            <a:endParaRPr lang="mn-MN" sz="2000" dirty="0" smtClean="0">
              <a:latin typeface="Times New Roman" pitchFamily="18" charset="0"/>
              <a:cs typeface="Times New Roman" pitchFamily="18" charset="0"/>
            </a:endParaRPr>
          </a:p>
          <a:p>
            <a:pPr marL="342900" indent="-342900" algn="just">
              <a:buFont typeface="Wingdings" pitchFamily="2" charset="2"/>
              <a:buChar char="Ø"/>
            </a:pPr>
            <a:r>
              <a:rPr lang="mn-MN" sz="2000" dirty="0" smtClean="0">
                <a:latin typeface="Times New Roman" pitchFamily="18" charset="0"/>
                <a:cs typeface="Times New Roman" pitchFamily="18" charset="0"/>
              </a:rPr>
              <a:t>Бага </a:t>
            </a:r>
            <a:r>
              <a:rPr lang="mn-MN" sz="2000" dirty="0">
                <a:latin typeface="Times New Roman" pitchFamily="18" charset="0"/>
                <a:cs typeface="Times New Roman" pitchFamily="18" charset="0"/>
              </a:rPr>
              <a:t>бүлгийн сурагчдын ангилалд язгуур </a:t>
            </a:r>
            <a:r>
              <a:rPr lang="mn-MN" sz="2000" dirty="0" smtClean="0">
                <a:latin typeface="Times New Roman" pitchFamily="18" charset="0"/>
                <a:cs typeface="Times New Roman" pitchFamily="18" charset="0"/>
              </a:rPr>
              <a:t>урлаг, </a:t>
            </a:r>
            <a:r>
              <a:rPr lang="mn-MN" sz="2000" dirty="0">
                <a:latin typeface="Times New Roman" pitchFamily="18" charset="0"/>
                <a:cs typeface="Times New Roman" pitchFamily="18" charset="0"/>
              </a:rPr>
              <a:t>гоцлол </a:t>
            </a:r>
            <a:r>
              <a:rPr lang="mn-MN" sz="2000" dirty="0" smtClean="0">
                <a:latin typeface="Times New Roman" pitchFamily="18" charset="0"/>
                <a:cs typeface="Times New Roman" pitchFamily="18" charset="0"/>
              </a:rPr>
              <a:t>хөгжмийн төрөлд </a:t>
            </a:r>
            <a:r>
              <a:rPr lang="en-US" sz="2000" dirty="0">
                <a:latin typeface="Times New Roman" pitchFamily="18" charset="0"/>
                <a:cs typeface="Times New Roman" pitchFamily="18" charset="0"/>
              </a:rPr>
              <a:t>I</a:t>
            </a:r>
            <a:r>
              <a:rPr lang="mn-MN" sz="2000" dirty="0">
                <a:latin typeface="Times New Roman" pitchFamily="18" charset="0"/>
                <a:cs typeface="Times New Roman" pitchFamily="18" charset="0"/>
              </a:rPr>
              <a:t> байр, </a:t>
            </a:r>
            <a:r>
              <a:rPr lang="mn-MN" sz="2000" dirty="0" smtClean="0">
                <a:latin typeface="Times New Roman" pitchFamily="18" charset="0"/>
                <a:cs typeface="Times New Roman" pitchFamily="18" charset="0"/>
              </a:rPr>
              <a:t>Уран </a:t>
            </a:r>
            <a:r>
              <a:rPr lang="mn-MN" sz="2000" dirty="0">
                <a:latin typeface="Times New Roman" pitchFamily="18" charset="0"/>
                <a:cs typeface="Times New Roman" pitchFamily="18" charset="0"/>
              </a:rPr>
              <a:t>уншлага </a:t>
            </a:r>
            <a:r>
              <a:rPr lang="en-US" sz="2000" dirty="0">
                <a:latin typeface="Times New Roman" pitchFamily="18" charset="0"/>
                <a:cs typeface="Times New Roman" pitchFamily="18" charset="0"/>
              </a:rPr>
              <a:t>II</a:t>
            </a:r>
            <a:r>
              <a:rPr lang="mn-MN" sz="2000" dirty="0">
                <a:latin typeface="Times New Roman" pitchFamily="18" charset="0"/>
                <a:cs typeface="Times New Roman" pitchFamily="18" charset="0"/>
              </a:rPr>
              <a:t> байр, </a:t>
            </a:r>
            <a:r>
              <a:rPr lang="mn-MN" sz="2000" dirty="0" smtClean="0">
                <a:latin typeface="Times New Roman" pitchFamily="18" charset="0"/>
                <a:cs typeface="Times New Roman" pitchFamily="18" charset="0"/>
              </a:rPr>
              <a:t>Хамтлаг </a:t>
            </a:r>
            <a:r>
              <a:rPr lang="mn-MN" sz="2000" dirty="0">
                <a:latin typeface="Times New Roman" pitchFamily="18" charset="0"/>
                <a:cs typeface="Times New Roman" pitchFamily="18" charset="0"/>
              </a:rPr>
              <a:t>дуу, хамтлаг язгуур урлаг</a:t>
            </a:r>
            <a:r>
              <a:rPr lang="en-US" sz="2000" dirty="0">
                <a:latin typeface="Times New Roman" pitchFamily="18" charset="0"/>
                <a:cs typeface="Times New Roman" pitchFamily="18" charset="0"/>
              </a:rPr>
              <a:t> III</a:t>
            </a:r>
            <a:r>
              <a:rPr lang="mn-MN" sz="2000" dirty="0">
                <a:latin typeface="Times New Roman" pitchFamily="18" charset="0"/>
                <a:cs typeface="Times New Roman" pitchFamily="18" charset="0"/>
              </a:rPr>
              <a:t> </a:t>
            </a:r>
            <a:r>
              <a:rPr lang="mn-MN" sz="2000" dirty="0" smtClean="0">
                <a:latin typeface="Times New Roman" pitchFamily="18" charset="0"/>
                <a:cs typeface="Times New Roman" pitchFamily="18" charset="0"/>
              </a:rPr>
              <a:t>байр</a:t>
            </a:r>
          </a:p>
          <a:p>
            <a:pPr marL="342900" indent="-342900" algn="just">
              <a:buFont typeface="Wingdings" pitchFamily="2" charset="2"/>
              <a:buChar char="Ø"/>
            </a:pPr>
            <a:r>
              <a:rPr lang="mn-MN" sz="2000" dirty="0" smtClean="0">
                <a:latin typeface="Times New Roman" pitchFamily="18" charset="0"/>
                <a:cs typeface="Times New Roman" pitchFamily="18" charset="0"/>
              </a:rPr>
              <a:t>Дунд </a:t>
            </a:r>
            <a:r>
              <a:rPr lang="mn-MN" sz="2000" dirty="0">
                <a:latin typeface="Times New Roman" pitchFamily="18" charset="0"/>
                <a:cs typeface="Times New Roman" pitchFamily="18" charset="0"/>
              </a:rPr>
              <a:t>бүлгийн сурагчдын ангилалд гоцлол хөгжим, хамтлаг хөгжим, уран </a:t>
            </a:r>
            <a:r>
              <a:rPr lang="mn-MN" sz="2000" dirty="0" smtClean="0">
                <a:latin typeface="Times New Roman" pitchFamily="18" charset="0"/>
                <a:cs typeface="Times New Roman" pitchFamily="18" charset="0"/>
              </a:rPr>
              <a:t>уншлагын </a:t>
            </a:r>
            <a:r>
              <a:rPr lang="mn-MN" sz="2000" dirty="0">
                <a:latin typeface="Times New Roman" pitchFamily="18" charset="0"/>
                <a:cs typeface="Times New Roman" pitchFamily="18" charset="0"/>
              </a:rPr>
              <a:t>төрлүүдэд</a:t>
            </a:r>
            <a:r>
              <a:rPr lang="en-US" sz="2000" dirty="0">
                <a:latin typeface="Times New Roman" pitchFamily="18" charset="0"/>
                <a:cs typeface="Times New Roman" pitchFamily="18" charset="0"/>
              </a:rPr>
              <a:t> I</a:t>
            </a:r>
            <a:r>
              <a:rPr lang="mn-MN" sz="2000" dirty="0">
                <a:latin typeface="Times New Roman" pitchFamily="18" charset="0"/>
                <a:cs typeface="Times New Roman" pitchFamily="18" charset="0"/>
              </a:rPr>
              <a:t> байр, язгуур урлаг гоцлол</a:t>
            </a:r>
            <a:r>
              <a:rPr lang="en-US" sz="2000" dirty="0">
                <a:latin typeface="Times New Roman" pitchFamily="18" charset="0"/>
                <a:cs typeface="Times New Roman" pitchFamily="18" charset="0"/>
              </a:rPr>
              <a:t> II</a:t>
            </a:r>
            <a:r>
              <a:rPr lang="mn-MN" sz="2000" dirty="0">
                <a:latin typeface="Times New Roman" pitchFamily="18" charset="0"/>
                <a:cs typeface="Times New Roman" pitchFamily="18" charset="0"/>
              </a:rPr>
              <a:t> байр, гоцлол дуу</a:t>
            </a:r>
            <a:r>
              <a:rPr lang="en-US" sz="2000" dirty="0">
                <a:latin typeface="Times New Roman" pitchFamily="18" charset="0"/>
                <a:cs typeface="Times New Roman" pitchFamily="18" charset="0"/>
              </a:rPr>
              <a:t> III </a:t>
            </a:r>
            <a:r>
              <a:rPr lang="mn-MN" sz="2000" dirty="0" smtClean="0">
                <a:latin typeface="Times New Roman" pitchFamily="18" charset="0"/>
                <a:cs typeface="Times New Roman" pitchFamily="18" charset="0"/>
              </a:rPr>
              <a:t>байрыг тус тус </a:t>
            </a:r>
            <a:r>
              <a:rPr lang="mn-MN" sz="2000" dirty="0">
                <a:latin typeface="Times New Roman" pitchFamily="18" charset="0"/>
                <a:cs typeface="Times New Roman" pitchFamily="18" charset="0"/>
              </a:rPr>
              <a:t>эзэлж нийт 5 алт, 2 мөнгө, 3 хүрэл медалийн эзэд </a:t>
            </a:r>
            <a:r>
              <a:rPr lang="mn-MN" sz="2000" dirty="0" smtClean="0">
                <a:latin typeface="Times New Roman" pitchFamily="18" charset="0"/>
                <a:cs typeface="Times New Roman" pitchFamily="18" charset="0"/>
              </a:rPr>
              <a:t>болсон. </a:t>
            </a:r>
            <a:endParaRPr lang="mn-MN" sz="2000" dirty="0">
              <a:latin typeface="Times New Roman" pitchFamily="18" charset="0"/>
              <a:cs typeface="Times New Roman" pitchFamily="18" charset="0"/>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068" y="1484784"/>
            <a:ext cx="1964668"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3768" y="1484784"/>
            <a:ext cx="2088231"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1484784"/>
            <a:ext cx="1872208"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81324" y="1484784"/>
            <a:ext cx="1911156" cy="1584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8" name="Picture 17"/>
          <p:cNvPicPr>
            <a:picLocks noChangeAspect="1"/>
          </p:cNvPicPr>
          <p:nvPr/>
        </p:nvPicPr>
        <p:blipFill rotWithShape="1">
          <a:blip r:embed="rId7" cstate="print">
            <a:extLst>
              <a:ext uri="{28A0092B-C50C-407E-A947-70E740481C1C}">
                <a14:useLocalDpi xmlns:a14="http://schemas.microsoft.com/office/drawing/2010/main" val="0"/>
              </a:ext>
            </a:extLst>
          </a:blip>
          <a:srcRect t="13107" b="17815"/>
          <a:stretch/>
        </p:blipFill>
        <p:spPr>
          <a:xfrm rot="10800000" flipV="1">
            <a:off x="267630" y="5334035"/>
            <a:ext cx="1784090"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9" name="Picture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95660" y="5334035"/>
            <a:ext cx="2076339" cy="1412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88024" y="5334035"/>
            <a:ext cx="1872208" cy="14401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1" name="Picture 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81324" y="5365331"/>
            <a:ext cx="1984343" cy="1377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744110812"/>
      </p:ext>
    </p:extLst>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3705</TotalTime>
  <Words>914</Words>
  <Application>Microsoft Office PowerPoint</Application>
  <PresentationFormat>On-screen Show (4:3)</PresentationFormat>
  <Paragraphs>148</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Equity</vt:lpstr>
      <vt:lpstr>ГОВЬСҮМБЭР АЙМГИЙН БАЯНТАЛ СУМ 2019.04.26</vt:lpstr>
      <vt:lpstr>Удирдлага зохион байгуулалтын хүрээнд:</vt:lpstr>
      <vt:lpstr>Удирдлага зохион байгуулалтын хүрээнд:</vt:lpstr>
      <vt:lpstr>Удирдлага зохион байгуулалтын хүрээнд:</vt:lpstr>
      <vt:lpstr>Удирдлага зохион байгуулалтын хүрээнд:</vt:lpstr>
      <vt:lpstr>Удирдлага зохион байгуулалтын хүрээнд:</vt:lpstr>
      <vt:lpstr> Боловсрол, Эрүүл мэнд, Соёлын салбарын хүрээнд: </vt:lpstr>
      <vt:lpstr> Боловсрол, Эрүүл мэнд, Соёлын салбарын хүрээнд: </vt:lpstr>
      <vt:lpstr> Боловсрол, Эрүүл мэнд, Соёлын салбарын хүрээнд: </vt:lpstr>
      <vt:lpstr> Боловсрол, Эрүүл мэнд, Соёлын салбарын хүрээнд: </vt:lpstr>
      <vt:lpstr> Боловсрол, Эрүүл мэнд, Соёлын салбарын хүрээнд: </vt:lpstr>
      <vt:lpstr> Боловсрол, Эрүүл мэнд, Соёлын салбарын хүрээнд: </vt:lpstr>
      <vt:lpstr> Боловсрол, Эрүүл мэнд, Соёлын салбарын хүрээнд: </vt:lpstr>
      <vt:lpstr> Боловсрол, Эрүүл мэнд, Соёлын салбарын хүрээнд: </vt:lpstr>
      <vt:lpstr> Боловсрол, Эрүүл мэнд, Соёлын салбарын хүрээнд: </vt:lpstr>
      <vt:lpstr> Боловсрол, Эрүүл мэнд, Соёлын салбарын хүрээнд: </vt:lpstr>
      <vt:lpstr> Боловсрол, Эрүүл мэнд, Соёлын салбарын хүрээнд: </vt:lpstr>
      <vt:lpstr> Боловсрол, Эрүүл мэнд, Соёлын салбарын хүрээнд: </vt:lpstr>
      <vt:lpstr> Боловсрол, Эрүүл мэнд, Соёлын салбарын хүрээнд: </vt:lpstr>
      <vt:lpstr> Хөдөлмөр, халамжийн бодлогын хүрээнд: </vt:lpstr>
      <vt:lpstr> Мал эмнэлэгийн бодлогын хүрээнд: </vt:lpstr>
      <vt:lpstr> Хөдөө аж ахуйн бодлогын хүрээнд: </vt:lpstr>
      <vt:lpstr>АНХААРАЛ ХАНДУУЛСАНД БАЯРЛАЛАА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Dotood-ajiltan</cp:lastModifiedBy>
  <cp:revision>676</cp:revision>
  <cp:lastPrinted>2019-03-04T01:09:34Z</cp:lastPrinted>
  <dcterms:created xsi:type="dcterms:W3CDTF">2017-08-20T20:49:05Z</dcterms:created>
  <dcterms:modified xsi:type="dcterms:W3CDTF">2019-04-26T01:13:35Z</dcterms:modified>
</cp:coreProperties>
</file>