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71" r:id="rId4"/>
    <p:sldId id="272" r:id="rId5"/>
    <p:sldId id="275" r:id="rId6"/>
    <p:sldId id="273" r:id="rId7"/>
    <p:sldId id="274" r:id="rId8"/>
    <p:sldId id="258" r:id="rId9"/>
    <p:sldId id="270" r:id="rId10"/>
    <p:sldId id="259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69D87-7F39-44DA-B820-799B6D1BB1CF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5D69D87-7F39-44DA-B820-799B6D1BB1CF}" type="datetimeFigureOut">
              <a:rPr lang="en-US" smtClean="0"/>
              <a:pPr/>
              <a:t>1/7/2019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2835238-44B0-4366-83FA-C9FBAD962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3214686"/>
            <a:ext cx="8429684" cy="3000396"/>
          </a:xfrm>
        </p:spPr>
        <p:txBody>
          <a:bodyPr>
            <a:normAutofit/>
          </a:bodyPr>
          <a:lstStyle/>
          <a:p>
            <a:r>
              <a:rPr lang="mn-MN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ГОВЬСҮМБЭР АЙМГИЙН БАЯНТАЛ СУМ</a:t>
            </a: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2019.01.07</a:t>
            </a:r>
            <a:endParaRPr lang="en-US" sz="4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14290"/>
            <a:ext cx="2665322" cy="27146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Боловсрол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Эрүүл мэнд, Соёлын салбарын хүрээнд: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179512" y="3284983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</a:t>
            </a:r>
            <a:endParaRPr lang="mn-MN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mn-MN" sz="2000" dirty="0" smtClean="0"/>
              <a:t>Сумын Төсвийн бүх байгууллагууд жилийнхээ ажлыг дүгнэн ажилчид, албан хаагчдаа шагнаж урамшуулан “Шинэ жил”-ийн баяраа тэмдэглэн өнгөрүүлэв.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mn-MN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C:\Users\Dotood-ajiltan\Desktop\Шинэ жил зураг\48422046_691177891276745_1810491829531967488_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3312368" cy="2106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Dotood-ajiltan\Desktop\48377971_377116116391198_7977337655610310656_n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2664296" cy="2106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Users\Dotood-ajiltan\Desktop\48388728_217349129193736_6163861532477227008_n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00" y="4608422"/>
            <a:ext cx="2891412" cy="1916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C:\Users\Dotood-ajiltan\Desktop\48365297_1151756691639433_3601661189609750528_n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608422"/>
            <a:ext cx="2880320" cy="1851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07504" y="908720"/>
            <a:ext cx="8856984" cy="2880320"/>
          </a:xfrm>
        </p:spPr>
        <p:txBody>
          <a:bodyPr/>
          <a:lstStyle/>
          <a:p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АНХААРАЛ ХАНДУУЛСАНД БАЯРЛАЛАА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User\Documents\f2ca773fb0fd527c4a8ae444e206a6c1.jpg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140968"/>
            <a:ext cx="4912711" cy="308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5904" y="1556792"/>
            <a:ext cx="8860592" cy="5301208"/>
          </a:xfrm>
        </p:spPr>
        <p:txBody>
          <a:bodyPr>
            <a:normAutofit/>
          </a:bodyPr>
          <a:lstStyle/>
          <a:p>
            <a:pPr algn="just"/>
            <a:r>
              <a:rPr lang="mn-MN" sz="2000" dirty="0" smtClean="0">
                <a:solidFill>
                  <a:schemeClr val="tx1"/>
                </a:solidFill>
              </a:rPr>
              <a:t>	</a:t>
            </a:r>
            <a:r>
              <a:rPr lang="mn-M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mn-M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багийн түвшинд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n-M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оны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хүн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</a:t>
            </a:r>
            <a:r>
              <a:rPr lang="mn-M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ыг хүйсээр нь авч үзвэл: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Удирдлага зохион байгуулалтын хүрээнд: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Oval 11"/>
          <p:cNvSpPr/>
          <p:nvPr/>
        </p:nvSpPr>
        <p:spPr>
          <a:xfrm>
            <a:off x="214585" y="2420888"/>
            <a:ext cx="2618214" cy="2528681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Straight Connector 3"/>
          <p:cNvSpPr/>
          <p:nvPr/>
        </p:nvSpPr>
        <p:spPr>
          <a:xfrm rot="19327212" flipH="1">
            <a:off x="2777223" y="3195163"/>
            <a:ext cx="1006624" cy="20234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9707"/>
                </a:moveTo>
                <a:lnTo>
                  <a:pt x="852990" y="29707"/>
                </a:lnTo>
              </a:path>
            </a:pathLst>
          </a:cu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sp>
      <p:sp>
        <p:nvSpPr>
          <p:cNvPr id="14" name="Straight Connector 3"/>
          <p:cNvSpPr/>
          <p:nvPr/>
        </p:nvSpPr>
        <p:spPr>
          <a:xfrm>
            <a:off x="3059832" y="4136611"/>
            <a:ext cx="1613284" cy="22849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9707"/>
                </a:moveTo>
                <a:lnTo>
                  <a:pt x="852990" y="29707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sp>
      <p:sp>
        <p:nvSpPr>
          <p:cNvPr id="15" name="Straight Connector 3"/>
          <p:cNvSpPr/>
          <p:nvPr/>
        </p:nvSpPr>
        <p:spPr>
          <a:xfrm rot="1090478">
            <a:off x="2795761" y="5024775"/>
            <a:ext cx="813429" cy="22685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9707"/>
                </a:moveTo>
                <a:lnTo>
                  <a:pt x="852990" y="29707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sp>
      <p:sp>
        <p:nvSpPr>
          <p:cNvPr id="16" name="Oval 15"/>
          <p:cNvSpPr/>
          <p:nvPr/>
        </p:nvSpPr>
        <p:spPr>
          <a:xfrm>
            <a:off x="3684762" y="2328413"/>
            <a:ext cx="1978598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mn-MN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Сумын нийт хүн ам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064876" y="3685229"/>
            <a:ext cx="1809300" cy="914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mn-M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1-р баг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587986" y="5146379"/>
            <a:ext cx="1768183" cy="914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mn-M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2-р баг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95012" y="2113296"/>
            <a:ext cx="26271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mn-M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Нийт хүн ам 1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mn-M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itchFamily="2" charset="2"/>
              <a:buChar char="v"/>
            </a:pPr>
            <a:r>
              <a:rPr lang="mn-MN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Эрэгтэй </a:t>
            </a:r>
            <a:r>
              <a:rPr lang="mn-M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619</a:t>
            </a:r>
            <a:endParaRPr lang="mn-M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itchFamily="2" charset="2"/>
              <a:buChar char="v"/>
            </a:pPr>
            <a:r>
              <a:rPr lang="mn-MN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Эмэгтэй </a:t>
            </a:r>
            <a:r>
              <a:rPr lang="mn-M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582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itchFamily="2" charset="2"/>
              <a:buChar char="v"/>
            </a:pPr>
            <a:r>
              <a:rPr lang="mn-M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Нийт өрх </a:t>
            </a:r>
            <a:r>
              <a:rPr lang="mn-M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49272" y="3819263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v"/>
            </a:pPr>
            <a:r>
              <a:rPr lang="mn-M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Нийт хүн ам </a:t>
            </a:r>
            <a:r>
              <a:rPr lang="mn-M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755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itchFamily="2" charset="2"/>
              <a:buChar char="v"/>
            </a:pPr>
            <a:r>
              <a:rPr lang="mn-M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Нийт </a:t>
            </a:r>
            <a:r>
              <a:rPr lang="mn-M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өрх </a:t>
            </a:r>
            <a:r>
              <a:rPr lang="mn-M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243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17988" y="5372836"/>
            <a:ext cx="23871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v"/>
            </a:pPr>
            <a:r>
              <a:rPr lang="mn-M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Нийт хүн ам </a:t>
            </a:r>
            <a:r>
              <a:rPr lang="mn-M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446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itchFamily="2" charset="2"/>
              <a:buChar char="v"/>
            </a:pPr>
            <a:r>
              <a:rPr lang="mn-M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Нийт өрх </a:t>
            </a:r>
            <a:r>
              <a:rPr lang="mn-M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167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85720" y="2924944"/>
            <a:ext cx="8750776" cy="3933056"/>
          </a:xfrm>
        </p:spPr>
        <p:txBody>
          <a:bodyPr>
            <a:normAutofit/>
          </a:bodyPr>
          <a:lstStyle/>
          <a:p>
            <a:pPr algn="just"/>
            <a:r>
              <a:rPr lang="mn-MN" sz="2000" dirty="0" smtClean="0">
                <a:solidFill>
                  <a:schemeClr val="tx1"/>
                </a:solidFill>
              </a:rPr>
              <a:t> </a:t>
            </a:r>
            <a:endParaRPr lang="en-US" sz="2000" strike="sngStrik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Удирдлага зохион байгуулалтын хүрээнд: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979712" y="1484784"/>
            <a:ext cx="6048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mn-M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оны нийт мал сүрэгийн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n-M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дүн </a:t>
            </a:r>
            <a:endParaRPr lang="en-US" sz="2400" b="1" dirty="0"/>
          </a:p>
        </p:txBody>
      </p:sp>
      <p:graphicFrame>
        <p:nvGraphicFramePr>
          <p:cNvPr id="11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8963695"/>
              </p:ext>
            </p:extLst>
          </p:nvPr>
        </p:nvGraphicFramePr>
        <p:xfrm>
          <a:off x="395539" y="1946449"/>
          <a:ext cx="8352921" cy="4597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237"/>
                <a:gridCol w="991025"/>
                <a:gridCol w="920237"/>
                <a:gridCol w="920237"/>
                <a:gridCol w="920237"/>
                <a:gridCol w="920237"/>
                <a:gridCol w="920237"/>
                <a:gridCol w="920237"/>
                <a:gridCol w="920237"/>
              </a:tblGrid>
              <a:tr h="948662">
                <a:tc rowSpan="2">
                  <a:txBody>
                    <a:bodyPr/>
                    <a:lstStyle/>
                    <a:p>
                      <a:pPr algn="ctr"/>
                      <a:r>
                        <a:rPr lang="mn-M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Огноо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 anchor="ctr">
                    <a:solidFill>
                      <a:schemeClr val="accent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mn-M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Нийт малын тоо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mn-M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Таван хошуу малаа </a:t>
                      </a:r>
                      <a:r>
                        <a:rPr lang="mn-MN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төрлөөр нь авч үзвэл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97662">
                <a:tc vMerge="1">
                  <a:txBody>
                    <a:bodyPr/>
                    <a:lstStyle/>
                    <a:p>
                      <a:pPr algn="ctr"/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1-р баг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2-р баг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Нийт</a:t>
                      </a:r>
                      <a:endParaRPr lang="en-US" sz="2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Тэмээ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Адуу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Үхэр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Хонь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Ямаа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997662"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28972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37369</a:t>
                      </a:r>
                      <a:endParaRPr lang="mn-MN" sz="2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66341</a:t>
                      </a:r>
                      <a:endParaRPr lang="en-US" sz="2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2006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27516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60605"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29214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38113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67327</a:t>
                      </a:r>
                      <a:endParaRPr lang="en-US" sz="2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mn-MN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mn-MN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363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34554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mn-MN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5884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892884">
                <a:tc>
                  <a:txBody>
                    <a:bodyPr/>
                    <a:lstStyle/>
                    <a:p>
                      <a:pPr algn="ctr"/>
                      <a:r>
                        <a:rPr lang="mn-MN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Өсөлт/ бууралт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</a:t>
                      </a:r>
                      <a:endParaRPr lang="en-US" sz="20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986</a:t>
                      </a:r>
                      <a:endParaRPr lang="en-US" sz="20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20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-276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357</a:t>
                      </a:r>
                      <a:endParaRPr lang="en-US" sz="20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2523</a:t>
                      </a:r>
                      <a:endParaRPr lang="en-US" sz="2000" dirty="0"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mn-MN" sz="2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046665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9512" y="2924944"/>
            <a:ext cx="8856984" cy="3933056"/>
          </a:xfrm>
        </p:spPr>
        <p:txBody>
          <a:bodyPr>
            <a:normAutofit/>
          </a:bodyPr>
          <a:lstStyle/>
          <a:p>
            <a:pPr algn="just"/>
            <a:r>
              <a:rPr lang="mn-MN" sz="2000" dirty="0" smtClean="0">
                <a:solidFill>
                  <a:schemeClr val="tx1"/>
                </a:solidFill>
              </a:rPr>
              <a:t> </a:t>
            </a:r>
            <a:endParaRPr lang="en-US" sz="2000" strike="sngStrik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Удирдлага зохион байгуулалтын хүрээнд: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79512" y="2996952"/>
            <a:ext cx="871296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mn-MN" dirty="0" smtClean="0"/>
          </a:p>
          <a:p>
            <a:pPr algn="just"/>
            <a:r>
              <a:rPr lang="mn-MN" sz="2000" dirty="0" smtClean="0"/>
              <a:t>С</a:t>
            </a:r>
            <a:r>
              <a:rPr lang="en-US" sz="2000" dirty="0" err="1" smtClean="0"/>
              <a:t>умын</a:t>
            </a:r>
            <a:r>
              <a:rPr lang="en-US" sz="2000" dirty="0" smtClean="0"/>
              <a:t> </a:t>
            </a:r>
            <a:r>
              <a:rPr lang="en-US" sz="2000" dirty="0" err="1"/>
              <a:t>Засаг</a:t>
            </a:r>
            <a:r>
              <a:rPr lang="en-US" sz="2000" dirty="0"/>
              <a:t> </a:t>
            </a:r>
            <a:r>
              <a:rPr lang="en-US" sz="2000" dirty="0" err="1"/>
              <a:t>даргын</a:t>
            </a:r>
            <a:r>
              <a:rPr lang="en-US" sz="2000" dirty="0"/>
              <a:t> </a:t>
            </a:r>
            <a:r>
              <a:rPr lang="en-US" sz="2000" dirty="0" err="1"/>
              <a:t>зөвлөл</a:t>
            </a:r>
            <a:r>
              <a:rPr lang="en-US" sz="2000" dirty="0"/>
              <a:t> </a:t>
            </a:r>
            <a:r>
              <a:rPr lang="en-US" sz="2000" dirty="0" err="1"/>
              <a:t>хуралдаж</a:t>
            </a:r>
            <a:r>
              <a:rPr lang="en-US" sz="2000" dirty="0"/>
              <a:t> 2018 </a:t>
            </a:r>
            <a:r>
              <a:rPr lang="en-US" sz="2000" dirty="0" err="1"/>
              <a:t>онд</a:t>
            </a:r>
            <a:r>
              <a:rPr lang="en-US" sz="2000" dirty="0"/>
              <a:t> </a:t>
            </a:r>
            <a:r>
              <a:rPr lang="en-US" sz="2000" dirty="0" err="1"/>
              <a:t>ололт</a:t>
            </a:r>
            <a:r>
              <a:rPr lang="en-US" sz="2000" dirty="0"/>
              <a:t>, </a:t>
            </a:r>
            <a:r>
              <a:rPr lang="en-US" sz="2000" dirty="0" err="1"/>
              <a:t>амжилт</a:t>
            </a:r>
            <a:r>
              <a:rPr lang="en-US" sz="2000" dirty="0"/>
              <a:t> </a:t>
            </a:r>
            <a:r>
              <a:rPr lang="en-US" sz="2000" dirty="0" err="1"/>
              <a:t>бүтээлээрээ</a:t>
            </a:r>
            <a:r>
              <a:rPr lang="en-US" sz="2000" dirty="0"/>
              <a:t> </a:t>
            </a:r>
            <a:r>
              <a:rPr lang="en-US" sz="2000" dirty="0" err="1"/>
              <a:t>бусдаасаа</a:t>
            </a:r>
            <a:r>
              <a:rPr lang="en-US" sz="2000" dirty="0"/>
              <a:t> </a:t>
            </a:r>
            <a:r>
              <a:rPr lang="en-US" sz="2000" dirty="0" err="1"/>
              <a:t>онцгойрсон</a:t>
            </a:r>
            <a:r>
              <a:rPr lang="en-US" sz="2000" dirty="0"/>
              <a:t> </a:t>
            </a:r>
            <a:r>
              <a:rPr lang="en-US" sz="2000" dirty="0" err="1"/>
              <a:t>байгууллага</a:t>
            </a:r>
            <a:r>
              <a:rPr lang="en-US" sz="2000" dirty="0"/>
              <a:t>, </a:t>
            </a:r>
            <a:r>
              <a:rPr lang="en-US" sz="2000" dirty="0" err="1"/>
              <a:t>албан</a:t>
            </a:r>
            <a:r>
              <a:rPr lang="en-US" sz="2000" dirty="0"/>
              <a:t> </a:t>
            </a:r>
            <a:r>
              <a:rPr lang="en-US" sz="2000" dirty="0" err="1"/>
              <a:t>хаагчдаа</a:t>
            </a:r>
            <a:r>
              <a:rPr lang="en-US" sz="2000" dirty="0"/>
              <a:t> </a:t>
            </a:r>
            <a:r>
              <a:rPr lang="en-US" sz="2000" dirty="0" err="1"/>
              <a:t>шалгарууллаа</a:t>
            </a:r>
            <a:r>
              <a:rPr lang="en-US" sz="2000" dirty="0"/>
              <a:t>. </a:t>
            </a:r>
            <a:r>
              <a:rPr lang="en-US" sz="2000" dirty="0" err="1"/>
              <a:t>Сумын</a:t>
            </a:r>
            <a:r>
              <a:rPr lang="en-US" sz="2000" dirty="0"/>
              <a:t> “</a:t>
            </a:r>
            <a:r>
              <a:rPr lang="en-US" sz="2000" dirty="0" err="1"/>
              <a:t>Тэргүүний</a:t>
            </a:r>
            <a:r>
              <a:rPr lang="en-US" sz="2000" dirty="0"/>
              <a:t> </a:t>
            </a:r>
            <a:r>
              <a:rPr lang="en-US" sz="2000" dirty="0" err="1" smtClean="0"/>
              <a:t>байгууллага</a:t>
            </a:r>
            <a:r>
              <a:rPr lang="en-US" sz="2000" dirty="0" smtClean="0"/>
              <a:t>“</a:t>
            </a:r>
            <a:r>
              <a:rPr lang="mn-MN" sz="2000" dirty="0" smtClean="0"/>
              <a:t> хамт олон 1, </a:t>
            </a:r>
            <a:r>
              <a:rPr lang="en-US" sz="2000" dirty="0" smtClean="0"/>
              <a:t>“</a:t>
            </a:r>
            <a:r>
              <a:rPr lang="en-US" sz="2000" dirty="0" err="1"/>
              <a:t>Тэргүүний</a:t>
            </a:r>
            <a:r>
              <a:rPr lang="en-US" sz="2000" dirty="0"/>
              <a:t> </a:t>
            </a:r>
            <a:r>
              <a:rPr lang="en-US" sz="2000" dirty="0" err="1" smtClean="0"/>
              <a:t>ажилтан</a:t>
            </a:r>
            <a:r>
              <a:rPr lang="en-US" sz="2000" dirty="0" smtClean="0"/>
              <a:t>“</a:t>
            </a:r>
            <a:r>
              <a:rPr lang="mn-MN" sz="2000" dirty="0" smtClean="0"/>
              <a:t>-аар 2,</a:t>
            </a:r>
            <a:r>
              <a:rPr lang="en-US" sz="2000" dirty="0" smtClean="0"/>
              <a:t> </a:t>
            </a:r>
            <a:r>
              <a:rPr lang="en-US" sz="2000" dirty="0"/>
              <a:t>“</a:t>
            </a:r>
            <a:r>
              <a:rPr lang="en-US" sz="2000" dirty="0" err="1"/>
              <a:t>Тэргүүний</a:t>
            </a:r>
            <a:r>
              <a:rPr lang="en-US" sz="2000" dirty="0"/>
              <a:t> </a:t>
            </a:r>
            <a:r>
              <a:rPr lang="en-US" sz="2000" dirty="0" err="1"/>
              <a:t>ажилчин</a:t>
            </a:r>
            <a:r>
              <a:rPr lang="en-US" sz="2000" dirty="0"/>
              <a:t>"-</a:t>
            </a:r>
            <a:r>
              <a:rPr lang="en-US" sz="2000" dirty="0" err="1"/>
              <a:t>аар</a:t>
            </a:r>
            <a:r>
              <a:rPr lang="en-US" sz="2000" dirty="0"/>
              <a:t> </a:t>
            </a:r>
            <a:r>
              <a:rPr lang="mn-MN" sz="2000" dirty="0" smtClean="0"/>
              <a:t>1</a:t>
            </a:r>
            <a:r>
              <a:rPr lang="en-US" sz="2000" dirty="0" smtClean="0"/>
              <a:t>, </a:t>
            </a:r>
            <a:r>
              <a:rPr lang="en-US" sz="2000" dirty="0" err="1"/>
              <a:t>Засаг</a:t>
            </a:r>
            <a:r>
              <a:rPr lang="en-US" sz="2000" dirty="0"/>
              <a:t> </a:t>
            </a:r>
            <a:r>
              <a:rPr lang="en-US" sz="2000" dirty="0" err="1"/>
              <a:t>даргын</a:t>
            </a:r>
            <a:r>
              <a:rPr lang="en-US" sz="2000" dirty="0"/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Жуух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бичиг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"-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ээр</a:t>
            </a:r>
            <a:r>
              <a:rPr lang="mn-MN" sz="2000" dirty="0" smtClean="0">
                <a:latin typeface="Times New Roman" pitchFamily="18" charset="0"/>
                <a:cs typeface="Times New Roman" pitchFamily="18" charset="0"/>
              </a:rPr>
              <a:t> 6 ажилтан тус тус тодорч шагналыг сумынхаа “Шинэ жил”-ийн баярын цэнгүүн дээр гардуулав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8" name="Picture 7" descr="C:\Users\Dotood-ajiltan\Desktop\48425304_1064473327066638_6262134657702166528_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84784"/>
            <a:ext cx="3456384" cy="1728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Dotood-ajiltan\Desktop\48427982_1064472660400038_878710176587186176_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5"/>
            <a:ext cx="2820912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Dotood-ajiltan\Desktop\20181230_21442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05167"/>
            <a:ext cx="1656184" cy="16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Dotood-ajiltan\Desktop\20181230_21522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024" y="4905167"/>
            <a:ext cx="2441972" cy="16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Dotood-ajiltan\Desktop\20181230_214348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905166"/>
            <a:ext cx="1857375" cy="16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Users\Dotood-ajiltan\Desktop\20181230_205021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791" y="4905166"/>
            <a:ext cx="2080689" cy="16859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37566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9512" y="2924944"/>
            <a:ext cx="8856984" cy="3933056"/>
          </a:xfrm>
        </p:spPr>
        <p:txBody>
          <a:bodyPr>
            <a:normAutofit/>
          </a:bodyPr>
          <a:lstStyle/>
          <a:p>
            <a:pPr algn="just"/>
            <a:r>
              <a:rPr lang="mn-MN" sz="2000" dirty="0" smtClean="0">
                <a:solidFill>
                  <a:schemeClr val="tx1"/>
                </a:solidFill>
              </a:rPr>
              <a:t> </a:t>
            </a:r>
            <a:endParaRPr lang="en-US" sz="2000" strike="sngStrik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Удирдлага зохион байгуулалтын хүрээнд: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79512" y="2996952"/>
            <a:ext cx="871296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mn-MN" dirty="0" smtClean="0"/>
          </a:p>
          <a:p>
            <a:pPr algn="just"/>
            <a:r>
              <a:rPr lang="mn-MN" sz="2000" dirty="0" smtClean="0"/>
              <a:t>	“</a:t>
            </a:r>
            <a:r>
              <a:rPr lang="mn-MN" sz="2000" dirty="0" smtClean="0">
                <a:latin typeface="0 Arial " pitchFamily="34" charset="-52"/>
              </a:rPr>
              <a:t>Эх соёл эх үндэс хөтөлбөр”-ийн хүрээнд зохион байгуулагдсан “Уран </a:t>
            </a:r>
            <a:r>
              <a:rPr lang="mn-MN" sz="2000" dirty="0">
                <a:latin typeface="0 Arial " pitchFamily="34" charset="-52"/>
              </a:rPr>
              <a:t>үгсийн чуулган" арга </a:t>
            </a:r>
            <a:r>
              <a:rPr lang="mn-MN" sz="2000" dirty="0" smtClean="0">
                <a:latin typeface="0 Arial " pitchFamily="34" charset="-52"/>
              </a:rPr>
              <a:t>хэмжээнд 90 гаруй иргэд төлөөлөгчид оролцсон. Оролцсон </a:t>
            </a:r>
            <a:r>
              <a:rPr lang="mn-MN" sz="2000" dirty="0" smtClean="0">
                <a:latin typeface="0 Arial " pitchFamily="34" charset="-52"/>
              </a:rPr>
              <a:t>яруу </a:t>
            </a:r>
            <a:r>
              <a:rPr lang="mn-MN" sz="2000" dirty="0" smtClean="0">
                <a:latin typeface="0 Arial " pitchFamily="34" charset="-52"/>
              </a:rPr>
              <a:t>найрагч нарт 10 малчин хүндэтгэл үзүүлсэн.</a:t>
            </a:r>
            <a:endParaRPr lang="en-US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7"/>
            <a:ext cx="324036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56791"/>
            <a:ext cx="3096344" cy="1728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56" y="4289615"/>
            <a:ext cx="3150095" cy="2086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89613"/>
            <a:ext cx="3275855" cy="2086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697154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9512" y="2924944"/>
            <a:ext cx="8856984" cy="3933056"/>
          </a:xfrm>
        </p:spPr>
        <p:txBody>
          <a:bodyPr>
            <a:normAutofit/>
          </a:bodyPr>
          <a:lstStyle/>
          <a:p>
            <a:pPr algn="just"/>
            <a:r>
              <a:rPr lang="mn-MN" sz="2000" dirty="0" smtClean="0">
                <a:solidFill>
                  <a:schemeClr val="tx1"/>
                </a:solidFill>
              </a:rPr>
              <a:t> </a:t>
            </a:r>
            <a:endParaRPr lang="en-US" sz="2000" strike="sngStrik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Удирдлага зохион байгуулалтын хүрээнд: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79512" y="2996952"/>
            <a:ext cx="871296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mn-MN" dirty="0" smtClean="0"/>
          </a:p>
          <a:p>
            <a:pPr algn="just"/>
            <a:endParaRPr lang="mn-MN" sz="2000" dirty="0" smtClean="0"/>
          </a:p>
          <a:p>
            <a:pPr algn="just"/>
            <a:r>
              <a:rPr lang="mn-MN" sz="2400" dirty="0" smtClean="0"/>
              <a:t>Сумын </a:t>
            </a:r>
            <a:r>
              <a:rPr lang="mn-MN" sz="2400" dirty="0"/>
              <a:t>Иргэдийн Төлөөлөгчдийн ээлжит 08-р </a:t>
            </a:r>
            <a:r>
              <a:rPr lang="mn-MN" sz="2400" dirty="0" smtClean="0"/>
              <a:t>хуралдаанаар сумын Засаг даргын 2016-2020 онд хэрэгжүүлэх үйл ажиллагааны хөтөлбөр, сумын эдийн засаг нийгмийг 2018 онд хөгжүүлэх үндсэн чиглэл болон бусад холбогдох асуудлуудыг хэлэлцэн шийдвэрлэж хуралдлаа. Тус хуралдаанаар </a:t>
            </a:r>
            <a:r>
              <a:rPr lang="mn-MN" sz="2400" dirty="0" smtClean="0"/>
              <a:t>ИТХ</a:t>
            </a:r>
            <a:r>
              <a:rPr lang="en-US" sz="2400" dirty="0" smtClean="0"/>
              <a:t>-</a:t>
            </a:r>
            <a:r>
              <a:rPr lang="mn-MN" sz="2400" dirty="0" smtClean="0"/>
              <a:t>ын </a:t>
            </a:r>
            <a:r>
              <a:rPr lang="mn-MN" sz="2400" dirty="0" smtClean="0"/>
              <a:t>төлөөлөгчид </a:t>
            </a:r>
            <a:r>
              <a:rPr lang="mn-MN" sz="2400" dirty="0"/>
              <a:t>с</a:t>
            </a:r>
            <a:r>
              <a:rPr lang="mn-MN" sz="2400" dirty="0" smtClean="0"/>
              <a:t>умын </a:t>
            </a:r>
            <a:r>
              <a:rPr lang="mn-MN" sz="2400" dirty="0" smtClean="0"/>
              <a:t>эдийн </a:t>
            </a:r>
            <a:r>
              <a:rPr lang="mn-MN" sz="2400" dirty="0"/>
              <a:t>засаг нийгмийг 2018 онд хөгжүүлэх үндсэн </a:t>
            </a:r>
            <a:r>
              <a:rPr lang="mn-MN" sz="2400" dirty="0" smtClean="0"/>
              <a:t>чиглэл, үйл ажиллагааны хөтөлбөрийг “Хангалттай” гэж дүгнэлээ.</a:t>
            </a:r>
            <a:endParaRPr lang="en-US" sz="2400" dirty="0"/>
          </a:p>
        </p:txBody>
      </p:sp>
      <p:pic>
        <p:nvPicPr>
          <p:cNvPr id="10" name="Picture 9" descr="C:\Users\Dotood-ajiltan\Desktop\Шинэ жил зураг\49033009_1061087740738530_1811981461629173760_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2304256" cy="2123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Dotood-ajiltan\Desktop\Шинэ жил зураг\48425982_1061087694071868_1612608117676179456_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503869"/>
            <a:ext cx="2304256" cy="2126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Dotood-ajiltan\Desktop\Шинэ жил зураг\48383554_1061087664071871_8258052848311336960_n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84784"/>
            <a:ext cx="2520280" cy="21646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328619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9512" y="2924944"/>
            <a:ext cx="8856984" cy="3933056"/>
          </a:xfrm>
        </p:spPr>
        <p:txBody>
          <a:bodyPr>
            <a:normAutofit/>
          </a:bodyPr>
          <a:lstStyle/>
          <a:p>
            <a:pPr algn="just"/>
            <a:r>
              <a:rPr lang="mn-MN" sz="2000" dirty="0" smtClean="0">
                <a:solidFill>
                  <a:schemeClr val="tx1"/>
                </a:solidFill>
              </a:rPr>
              <a:t> </a:t>
            </a:r>
            <a:endParaRPr lang="en-US" sz="2000" strike="sngStrik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Удирдлага зохион байгуулалтын хүрээнд: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79512" y="2996952"/>
            <a:ext cx="871296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mn-MN" dirty="0" smtClean="0"/>
          </a:p>
          <a:p>
            <a:pPr algn="just"/>
            <a:endParaRPr lang="mn-MN" sz="20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179512" y="2996952"/>
            <a:ext cx="885698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dirty="0" smtClean="0"/>
          </a:p>
          <a:p>
            <a:pPr algn="just"/>
            <a:endParaRPr lang="mn-MN" dirty="0"/>
          </a:p>
          <a:p>
            <a:pPr algn="just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Баянталчууд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бид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шинэ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оноо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хоггүй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цэмцгэр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угт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ахаар төвийн х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огийн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цэгийн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хогийг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 ачиж цэвэрлэв. Мөн сумын т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өв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хогийн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цэгийг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 суманд үйл ажиллагаа явуулж байгаа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Хүдрийн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үйлдвэр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болон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Чойр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хайрхан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ХХК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-ны тусламжтайгаар түрж булах ажлыг хийж гүйцэтгэлээ.  Нийтийн их цэвэрлэгээг 14 хоног тутамд хийж хэвшсэн бөгөөд 12 сард 2 удаа хийж сумын албан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байгууллага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аж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ахуй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нэгж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иргэд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152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154-р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байрны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бүх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оршин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суугчид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оролцож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хуваарьт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газраа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цэвэрлэ</a:t>
            </a:r>
            <a:r>
              <a:rPr lang="mn-MN" sz="2400" dirty="0">
                <a:latin typeface="Times New Roman" pitchFamily="18" charset="0"/>
                <a:cs typeface="Times New Roman" pitchFamily="18" charset="0"/>
              </a:rPr>
              <a:t>в.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mn-MN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C:\Users\Dotood-ajiltan\Desktop\48356371_1060040354176602_6734804806583451648_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08" y="1484784"/>
            <a:ext cx="2147784" cy="2046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C:\Users\Dotood-ajiltan\Desktop\48388763_1060450477468923_3138044101643993088_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304" y="1484785"/>
            <a:ext cx="2237792" cy="2046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Image may contain: one or more people, people standing, sky, tree, outdoor and nature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27368" y="1525595"/>
            <a:ext cx="2520280" cy="201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541511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Боловсрол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Эрүүл мэнд, Соёлын салбарын хүрээнд: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11560" y="3501008"/>
            <a:ext cx="8103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20" y="3284983"/>
            <a:ext cx="8606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200" dirty="0" smtClean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                          </a:t>
            </a: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1443841"/>
            <a:ext cx="8712968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mn-M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mn-M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mn-M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mn-M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mn-M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mn-M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mn-M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Баянтал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сумын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ардын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авьяастануудын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нэгдсэн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тоглолт</a:t>
            </a:r>
            <a:r>
              <a:rPr lang="mn-MN" sz="2000" dirty="0">
                <a:latin typeface="Times New Roman" pitchFamily="18" charset="0"/>
                <a:cs typeface="Times New Roman" pitchFamily="18" charset="0"/>
              </a:rPr>
              <a:t>ыг зохион байгуулж үзэгчдэд 2018 онд Соёлын төвөөс хийж гүйцэтгэсэн ажлын тайланг сонсгов.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mn-MN" sz="2000" dirty="0"/>
              <a:t>Сумын Соёлын төв нь х</a:t>
            </a:r>
            <a:r>
              <a:rPr lang="en-US" sz="2000" dirty="0" err="1"/>
              <a:t>үүхэд</a:t>
            </a:r>
            <a:r>
              <a:rPr lang="en-US" sz="2000" dirty="0"/>
              <a:t> </a:t>
            </a:r>
            <a:r>
              <a:rPr lang="en-US" sz="2000" dirty="0" err="1"/>
              <a:t>багачууддаа</a:t>
            </a:r>
            <a:r>
              <a:rPr lang="en-US" sz="2000" dirty="0"/>
              <a:t> </a:t>
            </a:r>
            <a:r>
              <a:rPr lang="en-US" sz="2000" dirty="0" err="1"/>
              <a:t>зориулан</a:t>
            </a:r>
            <a:r>
              <a:rPr lang="en-US" sz="2000" dirty="0"/>
              <a:t> </a:t>
            </a:r>
            <a:r>
              <a:rPr lang="en-US" sz="2000" dirty="0" err="1"/>
              <a:t>дараах</a:t>
            </a:r>
            <a:r>
              <a:rPr lang="en-US" sz="2000" dirty="0"/>
              <a:t> </a:t>
            </a:r>
            <a:r>
              <a:rPr lang="en-US" sz="2000" dirty="0" err="1"/>
              <a:t>номуудаар</a:t>
            </a:r>
            <a:r>
              <a:rPr lang="en-US" sz="2000" dirty="0"/>
              <a:t> </a:t>
            </a:r>
            <a:r>
              <a:rPr lang="en-US" sz="2000" dirty="0" err="1"/>
              <a:t>номын</a:t>
            </a:r>
            <a:r>
              <a:rPr lang="en-US" sz="2000" dirty="0"/>
              <a:t> </a:t>
            </a:r>
            <a:r>
              <a:rPr lang="en-US" sz="2000" dirty="0" err="1"/>
              <a:t>фондоо</a:t>
            </a:r>
            <a:r>
              <a:rPr lang="en-US" sz="2000" dirty="0"/>
              <a:t> </a:t>
            </a:r>
            <a:r>
              <a:rPr lang="en-US" sz="2000" dirty="0" err="1"/>
              <a:t>баяжуул</a:t>
            </a:r>
            <a:r>
              <a:rPr lang="mn-MN" sz="2000" dirty="0"/>
              <a:t>с</a:t>
            </a:r>
            <a:r>
              <a:rPr lang="en-US" sz="2000" dirty="0"/>
              <a:t>а</a:t>
            </a:r>
            <a:r>
              <a:rPr lang="mn-MN" sz="2000" dirty="0"/>
              <a:t>н байна.</a:t>
            </a:r>
            <a:endParaRPr lang="en-US" sz="2000" dirty="0"/>
          </a:p>
          <a:p>
            <a:pPr algn="just"/>
            <a:endParaRPr lang="mn-M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mn-M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mn-MN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2028617"/>
            <a:ext cx="87129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mn-MN" sz="2200" kern="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n-MN" sz="2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mn-MN" sz="2200" kern="0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5" name="Picture 14" descr="C:\Users\Dotood-ajiltan\Desktop\48422746_1151630864985349_2247782228262125568_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46" y="4844146"/>
            <a:ext cx="2127022" cy="1609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C:\Users\Dotood-ajiltan\Desktop\48388051_1151631151651987_2375382214817873920_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828528"/>
            <a:ext cx="2304256" cy="1640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C:\Users\Dotood-ajiltan\Desktop\48425194_1151631371651965_5740890271244091392_n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828528"/>
            <a:ext cx="2592288" cy="1609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C:\Users\Dotood-ajiltan\Desktop\48378246_1146584292156673_5649094691140927488_n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04" y="1443841"/>
            <a:ext cx="2129055" cy="1969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C:\Users\Dotood-ajiltan\Desktop\48270529_1146584598823309_252122805137571840_n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43841"/>
            <a:ext cx="2160240" cy="1969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C:\Users\Dotood-ajiltan\Desktop\48361806_1146585035489932_5712629373551509504_n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43841"/>
            <a:ext cx="2448272" cy="1921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714480" y="285728"/>
            <a:ext cx="7015154" cy="857256"/>
          </a:xfrm>
        </p:spPr>
        <p:txBody>
          <a:bodyPr>
            <a:normAutofit fontScale="90000"/>
          </a:bodyPr>
          <a:lstStyle/>
          <a:p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Боловсрол</a:t>
            </a:r>
            <a:r>
              <a:rPr lang="mn-M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Эрүүл мэнд, Соёлын салбарын хүрээнд: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Home\Desktop\Bayantal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052101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11560" y="3501008"/>
            <a:ext cx="8103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20" y="3284983"/>
            <a:ext cx="86067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mn-MN" sz="2200" dirty="0" smtClean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                          </a:t>
            </a:r>
          </a:p>
          <a:p>
            <a:pPr algn="just"/>
            <a:r>
              <a:rPr lang="mn-MN" sz="2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mn-MN" sz="2200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algn="just"/>
            <a:endParaRPr lang="mn-M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7631" y="3175120"/>
            <a:ext cx="87688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mn-MN" sz="2000" dirty="0" smtClean="0"/>
              <a:t>  4-р сургуулийн захиргаа нь оны шилдэг тэргүүний сурагчдаа шалгаруулж, “Сүлд мод”-ны баяраар шагналыг гардуулав.</a:t>
            </a:r>
            <a:endParaRPr lang="mn-MN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C:\Users\Dotood-ajiltan\Desktop\49072161_432418397295787_1378675547009187840_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99368"/>
            <a:ext cx="2304256" cy="2209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Dotood-ajiltan\Desktop\48372852_432418930629067_5669948582724108288_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518" y="1263157"/>
            <a:ext cx="1934305" cy="202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Users\Dotood-ajiltan\Desktop\48971938_432418420629118_8824787312165519360_n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259880"/>
            <a:ext cx="2016224" cy="2025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C:\Users\Dotood-ajiltan\Desktop\48424525_432419400629020_3000172597720645632_n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972" y="4099368"/>
            <a:ext cx="3816424" cy="2209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C:\Users\Dotood-ajiltan\Desktop\49132564_432420430628917_4222427351364927488_n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250719"/>
            <a:ext cx="2232248" cy="20251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527401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1454</TotalTime>
  <Words>397</Words>
  <Application>Microsoft Office PowerPoint</Application>
  <PresentationFormat>On-screen Show (4:3)</PresentationFormat>
  <Paragraphs>101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Equity</vt:lpstr>
      <vt:lpstr>ГОВЬСҮМБЭР АЙМГИЙН БАЯНТАЛ СУМ 2019.01.07</vt:lpstr>
      <vt:lpstr>Удирдлага зохион байгуулалтын хүрээнд:</vt:lpstr>
      <vt:lpstr>Удирдлага зохион байгуулалтын хүрээнд:</vt:lpstr>
      <vt:lpstr>Удирдлага зохион байгуулалтын хүрээнд:</vt:lpstr>
      <vt:lpstr>Удирдлага зохион байгуулалтын хүрээнд:</vt:lpstr>
      <vt:lpstr>Удирдлага зохион байгуулалтын хүрээнд:</vt:lpstr>
      <vt:lpstr>Удирдлага зохион байгуулалтын хүрээнд:</vt:lpstr>
      <vt:lpstr> Боловсрол, Эрүүл мэнд, Соёлын салбарын хүрээнд: </vt:lpstr>
      <vt:lpstr> Боловсрол, Эрүүл мэнд, Соёлын салбарын хүрээнд: </vt:lpstr>
      <vt:lpstr> Боловсрол, Эрүүл мэнд, Соёлын салбарын хүрээнд: </vt:lpstr>
      <vt:lpstr>АНХААРАЛ ХАНДУУЛСАНД БАЯРЛАЛАА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Dotood-ajiltan</cp:lastModifiedBy>
  <cp:revision>257</cp:revision>
  <dcterms:created xsi:type="dcterms:W3CDTF">2017-08-20T20:49:05Z</dcterms:created>
  <dcterms:modified xsi:type="dcterms:W3CDTF">2019-01-07T01:40:11Z</dcterms:modified>
</cp:coreProperties>
</file>