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7" r:id="rId8"/>
    <p:sldId id="264" r:id="rId9"/>
    <p:sldId id="265" r:id="rId10"/>
    <p:sldId id="262" r:id="rId11"/>
    <p:sldId id="266"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396" y="18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6BCE8C-7DD9-4DA1-ACD0-18C32B460F2E}" type="datetimeFigureOut">
              <a:rPr lang="en-US" smtClean="0"/>
              <a:pPr/>
              <a:t>6/18/2019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D2F312-58DB-4377-A2B0-E7BFFD2CBB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2F312-58DB-4377-A2B0-E7BFFD2CBB05}"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smtClean="0"/>
              <a:t> </a:t>
            </a:r>
            <a:endParaRPr lang="en-US" dirty="0"/>
          </a:p>
        </p:txBody>
      </p:sp>
      <p:sp>
        <p:nvSpPr>
          <p:cNvPr id="4" name="Slide Number Placeholder 3"/>
          <p:cNvSpPr>
            <a:spLocks noGrp="1"/>
          </p:cNvSpPr>
          <p:nvPr>
            <p:ph type="sldNum" sz="quarter" idx="10"/>
          </p:nvPr>
        </p:nvSpPr>
        <p:spPr/>
        <p:txBody>
          <a:bodyPr/>
          <a:lstStyle/>
          <a:p>
            <a:fld id="{21D2F312-58DB-4377-A2B0-E7BFFD2CBB0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B10138-E302-4E7C-B630-05B2AD5F891E}"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CF596-F11D-460E-AC6A-4BF1350B78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10138-E302-4E7C-B630-05B2AD5F891E}"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CF596-F11D-460E-AC6A-4BF1350B78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10138-E302-4E7C-B630-05B2AD5F891E}"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CF596-F11D-460E-AC6A-4BF1350B78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10138-E302-4E7C-B630-05B2AD5F891E}"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CF596-F11D-460E-AC6A-4BF1350B78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B10138-E302-4E7C-B630-05B2AD5F891E}"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CF596-F11D-460E-AC6A-4BF1350B78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B10138-E302-4E7C-B630-05B2AD5F891E}"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CF596-F11D-460E-AC6A-4BF1350B78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B10138-E302-4E7C-B630-05B2AD5F891E}" type="datetimeFigureOut">
              <a:rPr lang="en-US" smtClean="0"/>
              <a:pPr/>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CF596-F11D-460E-AC6A-4BF1350B78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B10138-E302-4E7C-B630-05B2AD5F891E}" type="datetimeFigureOut">
              <a:rPr lang="en-US" smtClean="0"/>
              <a:pPr/>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CF596-F11D-460E-AC6A-4BF1350B78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10138-E302-4E7C-B630-05B2AD5F891E}" type="datetimeFigureOut">
              <a:rPr lang="en-US" smtClean="0"/>
              <a:pPr/>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ECF596-F11D-460E-AC6A-4BF1350B78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10138-E302-4E7C-B630-05B2AD5F891E}"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CF596-F11D-460E-AC6A-4BF1350B78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10138-E302-4E7C-B630-05B2AD5F891E}"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CF596-F11D-460E-AC6A-4BF1350B78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10138-E302-4E7C-B630-05B2AD5F891E}" type="datetimeFigureOut">
              <a:rPr lang="en-US" smtClean="0"/>
              <a:pPr/>
              <a:t>6/18/2019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CF596-F11D-460E-AC6A-4BF1350B78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1.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7772400" cy="533399"/>
          </a:xfrm>
        </p:spPr>
        <p:txBody>
          <a:bodyPr>
            <a:normAutofit fontScale="90000"/>
          </a:bodyPr>
          <a:lstStyle/>
          <a:p>
            <a:r>
              <a:rPr lang="mn-MN" sz="1800" b="1" dirty="0" smtClean="0">
                <a:latin typeface="Arial" pitchFamily="34" charset="0"/>
                <a:cs typeface="Arial" pitchFamily="34" charset="0"/>
              </a:rPr>
              <a:t>Аймаг байгуулагдсаны 25 жилийн ой угтан хийж буй байгууллагын тохижилт, бүтээн байгуулалт</a:t>
            </a:r>
            <a:endParaRPr lang="en-US" sz="1800" b="1" dirty="0">
              <a:latin typeface="Arial" pitchFamily="34" charset="0"/>
              <a:cs typeface="Arial" pitchFamily="34" charset="0"/>
            </a:endParaRPr>
          </a:p>
        </p:txBody>
      </p:sp>
      <p:pic>
        <p:nvPicPr>
          <p:cNvPr id="1026" name="Picture 2" descr="C:\Users\zdtg\Desktop\201-02\64385275_379871476211336_4572522243174694912_n.jpg"/>
          <p:cNvPicPr>
            <a:picLocks noChangeAspect="1" noChangeArrowheads="1"/>
          </p:cNvPicPr>
          <p:nvPr/>
        </p:nvPicPr>
        <p:blipFill>
          <a:blip r:embed="rId2" cstate="print"/>
          <a:srcRect/>
          <a:stretch>
            <a:fillRect/>
          </a:stretch>
        </p:blipFill>
        <p:spPr bwMode="auto">
          <a:xfrm>
            <a:off x="533400" y="838200"/>
            <a:ext cx="3962400" cy="2209800"/>
          </a:xfrm>
          <a:prstGeom prst="rect">
            <a:avLst/>
          </a:prstGeom>
          <a:noFill/>
        </p:spPr>
      </p:pic>
      <p:pic>
        <p:nvPicPr>
          <p:cNvPr id="1027" name="Picture 3" descr="C:\Users\zdtg\Desktop\ЗУРАГ-2019 ХАГАС ЖИЛ\64213321_391443778381975_1638289874622611456_n.jpg"/>
          <p:cNvPicPr>
            <a:picLocks noChangeAspect="1" noChangeArrowheads="1"/>
          </p:cNvPicPr>
          <p:nvPr/>
        </p:nvPicPr>
        <p:blipFill>
          <a:blip r:embed="rId3"/>
          <a:srcRect/>
          <a:stretch>
            <a:fillRect/>
          </a:stretch>
        </p:blipFill>
        <p:spPr bwMode="auto">
          <a:xfrm>
            <a:off x="4800600" y="838200"/>
            <a:ext cx="3886200" cy="2209800"/>
          </a:xfrm>
          <a:prstGeom prst="rect">
            <a:avLst/>
          </a:prstGeom>
          <a:noFill/>
        </p:spPr>
      </p:pic>
      <p:pic>
        <p:nvPicPr>
          <p:cNvPr id="1029" name="Picture 5" descr="C:\Users\zdtg\Desktop\ЗУРАГ-2019 ХАГАС ЖИЛ\64277306_2326477454345952_3643287909563367424_n.jpg"/>
          <p:cNvPicPr>
            <a:picLocks noChangeAspect="1" noChangeArrowheads="1"/>
          </p:cNvPicPr>
          <p:nvPr/>
        </p:nvPicPr>
        <p:blipFill>
          <a:blip r:embed="rId4"/>
          <a:srcRect/>
          <a:stretch>
            <a:fillRect/>
          </a:stretch>
        </p:blipFill>
        <p:spPr bwMode="auto">
          <a:xfrm>
            <a:off x="4800600" y="3200400"/>
            <a:ext cx="3886200" cy="2667000"/>
          </a:xfrm>
          <a:prstGeom prst="rect">
            <a:avLst/>
          </a:prstGeom>
          <a:noFill/>
        </p:spPr>
      </p:pic>
      <p:pic>
        <p:nvPicPr>
          <p:cNvPr id="1032" name="Picture 8" descr="https://scontent.fuln1-1.fna.fbcdn.net/v/t1.15752-9/64582211_613098012519025_3010997521624334336_n.jpg?_nc_cat=109&amp;_nc_ht=scontent.fuln1-1.fna&amp;oh=6e2312eeae638473cd3269fa1c531d59&amp;oe=5D8A98F5"/>
          <p:cNvPicPr>
            <a:picLocks noChangeAspect="1" noChangeArrowheads="1"/>
          </p:cNvPicPr>
          <p:nvPr/>
        </p:nvPicPr>
        <p:blipFill>
          <a:blip r:embed="rId5"/>
          <a:srcRect/>
          <a:stretch>
            <a:fillRect/>
          </a:stretch>
        </p:blipFill>
        <p:spPr bwMode="auto">
          <a:xfrm>
            <a:off x="533400" y="3200400"/>
            <a:ext cx="3962400" cy="2667000"/>
          </a:xfrm>
          <a:prstGeom prst="rect">
            <a:avLst/>
          </a:prstGeom>
          <a:noFill/>
        </p:spPr>
      </p:pic>
      <p:sp>
        <p:nvSpPr>
          <p:cNvPr id="7" name="TextBox 6"/>
          <p:cNvSpPr txBox="1"/>
          <p:nvPr/>
        </p:nvSpPr>
        <p:spPr>
          <a:xfrm>
            <a:off x="533400" y="5943600"/>
            <a:ext cx="8077200" cy="600164"/>
          </a:xfrm>
          <a:prstGeom prst="rect">
            <a:avLst/>
          </a:prstGeom>
          <a:noFill/>
        </p:spPr>
        <p:txBody>
          <a:bodyPr wrap="square" rtlCol="0">
            <a:spAutoFit/>
          </a:bodyPr>
          <a:lstStyle/>
          <a:p>
            <a:r>
              <a:rPr lang="mn-MN" sz="1100" dirty="0" smtClean="0">
                <a:latin typeface="Arial" pitchFamily="34" charset="0"/>
                <a:cs typeface="Arial" pitchFamily="34" charset="0"/>
              </a:rPr>
              <a:t>2019 онд урсгал засварын зардалд 11.000.000 төгрөг төсөвлөгдсөнөөс 2019 оны 05 дугаар сарын 27-ны өдөр ОСО Констракшн ХХК-тай 13,5 м2 талбайд металл хаалт ,хаалганы, хамт ажил гүйцэтгэх гэрээ байгуулан хийж гүйцэтгүүлсэн байна. Нийт төсөвт өртөг 6.665.230 төгрөгийг зарцуулсан байна.</a:t>
            </a:r>
            <a:endParaRPr lang="en-US" sz="11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mn-MN" sz="1600" b="1" dirty="0" smtClean="0">
                <a:latin typeface="Arial" pitchFamily="34" charset="0"/>
                <a:cs typeface="Arial" pitchFamily="34" charset="0"/>
              </a:rPr>
              <a:t>Иргэн төвтэй үр дүнд чиглэсэн Төрийн алба</a:t>
            </a:r>
            <a:br>
              <a:rPr lang="mn-MN" sz="1600" b="1" dirty="0" smtClean="0">
                <a:latin typeface="Arial" pitchFamily="34" charset="0"/>
                <a:cs typeface="Arial" pitchFamily="34" charset="0"/>
              </a:rPr>
            </a:br>
            <a:r>
              <a:rPr lang="mn-MN" sz="1600" b="1" dirty="0" smtClean="0">
                <a:latin typeface="Arial" pitchFamily="34" charset="0"/>
                <a:cs typeface="Arial" pitchFamily="34" charset="0"/>
              </a:rPr>
              <a:t> </a:t>
            </a:r>
            <a:r>
              <a:rPr lang="mn-MN" sz="1600" b="1" dirty="0" smtClean="0">
                <a:solidFill>
                  <a:srgbClr val="FF0000"/>
                </a:solidFill>
                <a:latin typeface="Arial" pitchFamily="34" charset="0"/>
                <a:cs typeface="Arial" pitchFamily="34" charset="0"/>
              </a:rPr>
              <a:t>хуулийн цаг-2019 </a:t>
            </a:r>
            <a:br>
              <a:rPr lang="mn-MN" sz="1600" b="1" dirty="0" smtClean="0">
                <a:solidFill>
                  <a:srgbClr val="FF0000"/>
                </a:solidFill>
                <a:latin typeface="Arial" pitchFamily="34" charset="0"/>
                <a:cs typeface="Arial" pitchFamily="34" charset="0"/>
              </a:rPr>
            </a:br>
            <a:r>
              <a:rPr lang="mn-MN" sz="1600" b="1" dirty="0" smtClean="0">
                <a:latin typeface="Arial" pitchFamily="34" charset="0"/>
                <a:cs typeface="Arial" pitchFamily="34" charset="0"/>
              </a:rPr>
              <a:t>ААНБ-ын удирдах албан тушаалтнуудад зориулсан сургалт</a:t>
            </a:r>
            <a:endParaRPr lang="en-US" sz="1600" b="1" dirty="0">
              <a:latin typeface="Arial" pitchFamily="34" charset="0"/>
              <a:cs typeface="Arial" pitchFamily="34" charset="0"/>
            </a:endParaRPr>
          </a:p>
        </p:txBody>
      </p:sp>
      <p:pic>
        <p:nvPicPr>
          <p:cNvPr id="19458" name="Picture 2" descr="C:\Users\zdtg\Desktop\2019-03\58805634_321528398525120_3862289997088423936_n.jpg"/>
          <p:cNvPicPr>
            <a:picLocks noGrp="1" noChangeAspect="1" noChangeArrowheads="1"/>
          </p:cNvPicPr>
          <p:nvPr>
            <p:ph idx="1"/>
          </p:nvPr>
        </p:nvPicPr>
        <p:blipFill>
          <a:blip r:embed="rId2"/>
          <a:srcRect/>
          <a:stretch>
            <a:fillRect/>
          </a:stretch>
        </p:blipFill>
        <p:spPr bwMode="auto">
          <a:xfrm>
            <a:off x="3276600" y="1066800"/>
            <a:ext cx="2743200" cy="2057400"/>
          </a:xfrm>
          <a:prstGeom prst="rect">
            <a:avLst/>
          </a:prstGeom>
          <a:noFill/>
        </p:spPr>
      </p:pic>
      <p:pic>
        <p:nvPicPr>
          <p:cNvPr id="19461" name="Picture 5" descr="C:\Users\zdtg\Desktop\2019-03\58922552_431856774245437_8788570606032388096_n.jpg"/>
          <p:cNvPicPr>
            <a:picLocks noChangeAspect="1" noChangeArrowheads="1"/>
          </p:cNvPicPr>
          <p:nvPr/>
        </p:nvPicPr>
        <p:blipFill>
          <a:blip r:embed="rId3"/>
          <a:srcRect/>
          <a:stretch>
            <a:fillRect/>
          </a:stretch>
        </p:blipFill>
        <p:spPr bwMode="auto">
          <a:xfrm>
            <a:off x="6019800" y="1066800"/>
            <a:ext cx="2819400" cy="2057400"/>
          </a:xfrm>
          <a:prstGeom prst="rect">
            <a:avLst/>
          </a:prstGeom>
          <a:noFill/>
        </p:spPr>
      </p:pic>
      <p:pic>
        <p:nvPicPr>
          <p:cNvPr id="19462" name="Picture 6" descr="C:\Users\zdtg\Desktop\2019-03\58462780_775140636216525_637270243604955136_n.jpg"/>
          <p:cNvPicPr>
            <a:picLocks noChangeAspect="1" noChangeArrowheads="1"/>
          </p:cNvPicPr>
          <p:nvPr/>
        </p:nvPicPr>
        <p:blipFill>
          <a:blip r:embed="rId4"/>
          <a:srcRect/>
          <a:stretch>
            <a:fillRect/>
          </a:stretch>
        </p:blipFill>
        <p:spPr bwMode="auto">
          <a:xfrm>
            <a:off x="3276600" y="3124200"/>
            <a:ext cx="2743200" cy="1981200"/>
          </a:xfrm>
          <a:prstGeom prst="rect">
            <a:avLst/>
          </a:prstGeom>
          <a:noFill/>
        </p:spPr>
      </p:pic>
      <p:pic>
        <p:nvPicPr>
          <p:cNvPr id="19463" name="Picture 7" descr="C:\Users\zdtg\Desktop\2019-04\64290155_541596953039522_721406587054325760_n.jpg"/>
          <p:cNvPicPr>
            <a:picLocks noChangeAspect="1" noChangeArrowheads="1"/>
          </p:cNvPicPr>
          <p:nvPr/>
        </p:nvPicPr>
        <p:blipFill>
          <a:blip r:embed="rId5" cstate="print"/>
          <a:srcRect/>
          <a:stretch>
            <a:fillRect/>
          </a:stretch>
        </p:blipFill>
        <p:spPr bwMode="auto">
          <a:xfrm>
            <a:off x="609600" y="3124200"/>
            <a:ext cx="2514600" cy="1905000"/>
          </a:xfrm>
          <a:prstGeom prst="rect">
            <a:avLst/>
          </a:prstGeom>
          <a:noFill/>
        </p:spPr>
      </p:pic>
      <p:pic>
        <p:nvPicPr>
          <p:cNvPr id="19465" name="Picture 9" descr="C:\Users\zdtg\Desktop\2019-04\64343468_2205570102844647_6559578103776018432_n.jpg"/>
          <p:cNvPicPr>
            <a:picLocks noChangeAspect="1" noChangeArrowheads="1"/>
          </p:cNvPicPr>
          <p:nvPr/>
        </p:nvPicPr>
        <p:blipFill>
          <a:blip r:embed="rId6" cstate="print"/>
          <a:srcRect/>
          <a:stretch>
            <a:fillRect/>
          </a:stretch>
        </p:blipFill>
        <p:spPr bwMode="auto">
          <a:xfrm>
            <a:off x="6096000" y="3124200"/>
            <a:ext cx="2743200" cy="1981200"/>
          </a:xfrm>
          <a:prstGeom prst="rect">
            <a:avLst/>
          </a:prstGeom>
          <a:noFill/>
        </p:spPr>
      </p:pic>
      <p:pic>
        <p:nvPicPr>
          <p:cNvPr id="19466" name="Picture 10" descr="C:\Users\zdtg\Desktop\2019-04\58739950_411259743005035_8665644905399320576_n.jpg"/>
          <p:cNvPicPr>
            <a:picLocks noChangeAspect="1" noChangeArrowheads="1"/>
          </p:cNvPicPr>
          <p:nvPr/>
        </p:nvPicPr>
        <p:blipFill>
          <a:blip r:embed="rId7"/>
          <a:srcRect/>
          <a:stretch>
            <a:fillRect/>
          </a:stretch>
        </p:blipFill>
        <p:spPr bwMode="auto">
          <a:xfrm>
            <a:off x="609600" y="1066800"/>
            <a:ext cx="2557463" cy="2057400"/>
          </a:xfrm>
          <a:prstGeom prst="rect">
            <a:avLst/>
          </a:prstGeom>
          <a:noFill/>
        </p:spPr>
      </p:pic>
      <p:sp>
        <p:nvSpPr>
          <p:cNvPr id="12" name="TextBox 11"/>
          <p:cNvSpPr txBox="1"/>
          <p:nvPr/>
        </p:nvSpPr>
        <p:spPr>
          <a:xfrm>
            <a:off x="457200" y="5257800"/>
            <a:ext cx="8382000" cy="1446550"/>
          </a:xfrm>
          <a:prstGeom prst="rect">
            <a:avLst/>
          </a:prstGeom>
          <a:noFill/>
        </p:spPr>
        <p:txBody>
          <a:bodyPr wrap="square" rtlCol="0">
            <a:spAutoFit/>
          </a:bodyPr>
          <a:lstStyle/>
          <a:p>
            <a:pPr algn="just"/>
            <a:r>
              <a:rPr lang="mn-MN" sz="1100" dirty="0" smtClean="0">
                <a:latin typeface="Arial" pitchFamily="34" charset="0"/>
                <a:cs typeface="Arial" pitchFamily="34" charset="0"/>
              </a:rPr>
              <a:t>2019 оны 04 дүгээр сарын 29-ны өдөр Иргэн төвтэй үр дүнд чиглэсэн Төрийн алба хуулийн цаг-2019,3 дахь шатны сургалтыг ААНБайгууллагын албан тушаалтнуудын дунд зохион байгуулсан.  Сургалтын үйл ажиллагааг Засаг даргын орлогч нээж , Засаг дарга мэндчилгээ дэвшүүлэн ,нээлтийн үйл ажиллагаанд 2019 оны хүүхдийн </a:t>
            </a:r>
            <a:r>
              <a:rPr lang="mn-MN" sz="1100" b="1" dirty="0" smtClean="0">
                <a:latin typeface="Arial" pitchFamily="34" charset="0"/>
                <a:cs typeface="Arial" pitchFamily="34" charset="0"/>
              </a:rPr>
              <a:t>ЯРГУЙ</a:t>
            </a:r>
            <a:r>
              <a:rPr lang="mn-MN" sz="1100" dirty="0" smtClean="0">
                <a:latin typeface="Arial" pitchFamily="34" charset="0"/>
                <a:cs typeface="Arial" pitchFamily="34" charset="0"/>
              </a:rPr>
              <a:t> наадмын алтан медальт БОРЖИГИН ДЭГ хамтлаг Монгол аялгуу эгшиглүүллээ.Хамтлагийн хүүхдүүдэд Засаг дарга Д.Мөнх-Эрдэнэ гарын бэлэг гардууллаа.Сургалтаар ААНБ-ын үйл ажиллагаа нь иргэдийн хэрэгцээ шаардлагад нийцсэн үйлчилгээ үзүүлж буй эсэх, бизнесийн байгууллага, хуулийн этгээд, иргэдээс үйлчилгээ сайжруулах талаар гарч буй саналыг тусгасан эсэх, тэдний сэтгэл ханамжийн баталгааг хэрхэн хангаж байгаа талаар авч хэлэлцсэн байна.Мөн орон нутаг дахь ТВ-9 телевизийн сурвалжлагч  Д.Уранцэнгэл бичлэг хийж нийт 38 иргэн хамрагдсан байна.</a:t>
            </a:r>
            <a:endParaRPr lang="en-US" sz="11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mn-MN" sz="1800" dirty="0" smtClean="0">
                <a:latin typeface="Arial" pitchFamily="34" charset="0"/>
                <a:cs typeface="Arial" pitchFamily="34" charset="0"/>
              </a:rPr>
              <a:t>Иргэн төвтэй үр дүнд чиглэсэн Төрийн алба хуулийн цаг-2019 ажлын хүрээнд иргэдэд чиглэсэн ажил</a:t>
            </a:r>
            <a:endParaRPr lang="en-US" sz="1800" dirty="0">
              <a:latin typeface="Arial" pitchFamily="34" charset="0"/>
              <a:cs typeface="Arial" pitchFamily="34" charset="0"/>
            </a:endParaRPr>
          </a:p>
        </p:txBody>
      </p:sp>
      <p:pic>
        <p:nvPicPr>
          <p:cNvPr id="2050" name="Picture 2" descr="C:\Users\zdtg\Desktop\2019-04\64378084_1334055520065952_6100185945074565120_n.jpg"/>
          <p:cNvPicPr>
            <a:picLocks noGrp="1" noChangeAspect="1" noChangeArrowheads="1"/>
          </p:cNvPicPr>
          <p:nvPr>
            <p:ph idx="1"/>
          </p:nvPr>
        </p:nvPicPr>
        <p:blipFill>
          <a:blip r:embed="rId3" cstate="print"/>
          <a:srcRect/>
          <a:stretch>
            <a:fillRect/>
          </a:stretch>
        </p:blipFill>
        <p:spPr bwMode="auto">
          <a:xfrm>
            <a:off x="3429000" y="3352800"/>
            <a:ext cx="2590800" cy="1905000"/>
          </a:xfrm>
          <a:prstGeom prst="rect">
            <a:avLst/>
          </a:prstGeom>
          <a:noFill/>
        </p:spPr>
      </p:pic>
      <p:pic>
        <p:nvPicPr>
          <p:cNvPr id="2051" name="Picture 3" descr="C:\Users\zdtg\Desktop\2019-04\64920257_446610955905685_4740202692738023424_n.jpg"/>
          <p:cNvPicPr>
            <a:picLocks noChangeAspect="1" noChangeArrowheads="1"/>
          </p:cNvPicPr>
          <p:nvPr/>
        </p:nvPicPr>
        <p:blipFill>
          <a:blip r:embed="rId4" cstate="print"/>
          <a:srcRect/>
          <a:stretch>
            <a:fillRect/>
          </a:stretch>
        </p:blipFill>
        <p:spPr bwMode="auto">
          <a:xfrm>
            <a:off x="533400" y="914400"/>
            <a:ext cx="2895600" cy="2362200"/>
          </a:xfrm>
          <a:prstGeom prst="rect">
            <a:avLst/>
          </a:prstGeom>
          <a:noFill/>
        </p:spPr>
      </p:pic>
      <p:pic>
        <p:nvPicPr>
          <p:cNvPr id="2052" name="Picture 4" descr="C:\Users\zdtg\Desktop\2019-04\64989648_607268886436861_6329402169204146176_n.jpg"/>
          <p:cNvPicPr>
            <a:picLocks noChangeAspect="1" noChangeArrowheads="1"/>
          </p:cNvPicPr>
          <p:nvPr/>
        </p:nvPicPr>
        <p:blipFill>
          <a:blip r:embed="rId5" cstate="print"/>
          <a:srcRect/>
          <a:stretch>
            <a:fillRect/>
          </a:stretch>
        </p:blipFill>
        <p:spPr bwMode="auto">
          <a:xfrm>
            <a:off x="3429000" y="914400"/>
            <a:ext cx="2667000" cy="2362200"/>
          </a:xfrm>
          <a:prstGeom prst="rect">
            <a:avLst/>
          </a:prstGeom>
          <a:noFill/>
        </p:spPr>
      </p:pic>
      <p:pic>
        <p:nvPicPr>
          <p:cNvPr id="2053" name="Picture 5" descr="C:\Users\zdtg\Desktop\2019-04\65006798_617841402058986_202952460459835392_n.jpg"/>
          <p:cNvPicPr>
            <a:picLocks noChangeAspect="1" noChangeArrowheads="1"/>
          </p:cNvPicPr>
          <p:nvPr/>
        </p:nvPicPr>
        <p:blipFill>
          <a:blip r:embed="rId6" cstate="print"/>
          <a:srcRect/>
          <a:stretch>
            <a:fillRect/>
          </a:stretch>
        </p:blipFill>
        <p:spPr bwMode="auto">
          <a:xfrm>
            <a:off x="6096000" y="914400"/>
            <a:ext cx="2590800" cy="2362200"/>
          </a:xfrm>
          <a:prstGeom prst="rect">
            <a:avLst/>
          </a:prstGeom>
          <a:noFill/>
        </p:spPr>
      </p:pic>
      <p:sp>
        <p:nvSpPr>
          <p:cNvPr id="8" name="TextBox 7"/>
          <p:cNvSpPr txBox="1"/>
          <p:nvPr/>
        </p:nvSpPr>
        <p:spPr>
          <a:xfrm>
            <a:off x="533400" y="5334000"/>
            <a:ext cx="8077200" cy="1277273"/>
          </a:xfrm>
          <a:prstGeom prst="rect">
            <a:avLst/>
          </a:prstGeom>
          <a:noFill/>
        </p:spPr>
        <p:txBody>
          <a:bodyPr wrap="square" rtlCol="0">
            <a:spAutoFit/>
          </a:bodyPr>
          <a:lstStyle/>
          <a:p>
            <a:pPr algn="just"/>
            <a:r>
              <a:rPr lang="mn-MN" sz="1100" dirty="0" smtClean="0">
                <a:latin typeface="Arial" pitchFamily="34" charset="0"/>
                <a:cs typeface="Arial" pitchFamily="34" charset="0"/>
              </a:rPr>
              <a:t>Иргэн төвтэй үр дүнд чиглэсэн Төрийн алба хуулийн цаг-2019 ажлын хүрээнд 2019 оны 04 дүгээр сарын 08-ны өдөр 1 дүгээр багийн 12 өрхийн 56 иргэн, ШТС,ААНБайгууллагуудад шинээр батлагдан хэрэгжиж байгаа Улсын бүртгэлийн багц хууль,Зөрчлийн тухай хууль, Гэр бүлийн хүчирхийллийн тухай хууль, Гал түймрээс урьдчилан сэргийлэх , Хөршийн холбооны журам, гарын авлагын материалыг иргэдэд тархааж цаг үеийн ажлын талаар мэдээлэл өгч санал хүсэлтийг нь сонссон.Мөн аймгийн Засаг даргын Цэвэрхэн наадацгаая Захирамжийн биелэлтийг хангах ажлын хүрээнд Боржигон наадам болохтой холбогдуулан хашаа хорооны өнгө үзэмжийг сайжруулах, ойр орчмын хог хаягдалыг цэвэрлэх талаар зөвлөмж өгч ажилласан.    </a:t>
            </a:r>
            <a:endParaRPr lang="en-US" sz="1100" dirty="0">
              <a:latin typeface="Arial" pitchFamily="34" charset="0"/>
              <a:cs typeface="Arial" pitchFamily="34" charset="0"/>
            </a:endParaRPr>
          </a:p>
        </p:txBody>
      </p:sp>
      <p:pic>
        <p:nvPicPr>
          <p:cNvPr id="9" name="Picture 2" descr="C:\Users\zdtg\Desktop\2019-04\64339873_614978242318945_7652833875462193152_n.jpg"/>
          <p:cNvPicPr>
            <a:picLocks noChangeAspect="1" noChangeArrowheads="1"/>
          </p:cNvPicPr>
          <p:nvPr/>
        </p:nvPicPr>
        <p:blipFill>
          <a:blip r:embed="rId7" cstate="print"/>
          <a:srcRect/>
          <a:stretch>
            <a:fillRect/>
          </a:stretch>
        </p:blipFill>
        <p:spPr bwMode="auto">
          <a:xfrm>
            <a:off x="6096000" y="3352800"/>
            <a:ext cx="2540000" cy="1905000"/>
          </a:xfrm>
          <a:prstGeom prst="rect">
            <a:avLst/>
          </a:prstGeom>
          <a:noFill/>
        </p:spPr>
      </p:pic>
      <p:pic>
        <p:nvPicPr>
          <p:cNvPr id="2054" name="Picture 6" descr="C:\Users\zdtg\Desktop\2019-05\64292279_2111955122437507_1086006773128626176_n.jpg"/>
          <p:cNvPicPr>
            <a:picLocks noChangeAspect="1" noChangeArrowheads="1"/>
          </p:cNvPicPr>
          <p:nvPr/>
        </p:nvPicPr>
        <p:blipFill>
          <a:blip r:embed="rId8" cstate="print"/>
          <a:srcRect/>
          <a:stretch>
            <a:fillRect/>
          </a:stretch>
        </p:blipFill>
        <p:spPr bwMode="auto">
          <a:xfrm>
            <a:off x="533400" y="3352800"/>
            <a:ext cx="2819400" cy="19049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mn-MN" sz="1800" b="1" dirty="0" smtClean="0">
                <a:latin typeface="Arial" pitchFamily="34" charset="0"/>
                <a:cs typeface="Arial" pitchFamily="34" charset="0"/>
              </a:rPr>
              <a:t>Байгууллагын гадна өнгө үзэмжийг сайжруулах зорилгоор металл хаалганы засварын ажлыг хийж гүйцэтгэсэн. </a:t>
            </a:r>
            <a:endParaRPr lang="en-US" sz="1800" b="1" dirty="0">
              <a:latin typeface="Arial" pitchFamily="34" charset="0"/>
              <a:cs typeface="Arial" pitchFamily="34" charset="0"/>
            </a:endParaRPr>
          </a:p>
        </p:txBody>
      </p:sp>
      <p:pic>
        <p:nvPicPr>
          <p:cNvPr id="2050" name="Picture 2" descr="C:\Users\zdtg\Desktop\ЗУРАГ-2019 ХАГАС ЖИЛ\64468015_617771528741580_4958398361498550272_n.jpg"/>
          <p:cNvPicPr>
            <a:picLocks noGrp="1" noChangeAspect="1" noChangeArrowheads="1"/>
          </p:cNvPicPr>
          <p:nvPr>
            <p:ph idx="1"/>
          </p:nvPr>
        </p:nvPicPr>
        <p:blipFill>
          <a:blip r:embed="rId2"/>
          <a:srcRect/>
          <a:stretch>
            <a:fillRect/>
          </a:stretch>
        </p:blipFill>
        <p:spPr bwMode="auto">
          <a:xfrm>
            <a:off x="381000" y="914400"/>
            <a:ext cx="2590800" cy="4191000"/>
          </a:xfrm>
          <a:prstGeom prst="rect">
            <a:avLst/>
          </a:prstGeom>
          <a:noFill/>
        </p:spPr>
      </p:pic>
      <p:pic>
        <p:nvPicPr>
          <p:cNvPr id="2051" name="Picture 3" descr="C:\Users\zdtg\Desktop\ЗУРАГ-2019 ХАГАС ЖИЛ\64639227_1233292986853230_1114972994645524480_n.jpg"/>
          <p:cNvPicPr>
            <a:picLocks noChangeAspect="1" noChangeArrowheads="1"/>
          </p:cNvPicPr>
          <p:nvPr/>
        </p:nvPicPr>
        <p:blipFill>
          <a:blip r:embed="rId3"/>
          <a:srcRect/>
          <a:stretch>
            <a:fillRect/>
          </a:stretch>
        </p:blipFill>
        <p:spPr bwMode="auto">
          <a:xfrm>
            <a:off x="3200400" y="914400"/>
            <a:ext cx="2971800" cy="4191000"/>
          </a:xfrm>
          <a:prstGeom prst="rect">
            <a:avLst/>
          </a:prstGeom>
          <a:noFill/>
        </p:spPr>
      </p:pic>
      <p:pic>
        <p:nvPicPr>
          <p:cNvPr id="2052" name="Picture 4" descr="C:\Users\zdtg\Desktop\ЗУРАГ-2019 ХАГАС ЖИЛ\62579601_2247024535387508_2733992433342742528_n.jpg"/>
          <p:cNvPicPr>
            <a:picLocks noChangeAspect="1" noChangeArrowheads="1"/>
          </p:cNvPicPr>
          <p:nvPr/>
        </p:nvPicPr>
        <p:blipFill>
          <a:blip r:embed="rId4"/>
          <a:srcRect/>
          <a:stretch>
            <a:fillRect/>
          </a:stretch>
        </p:blipFill>
        <p:spPr bwMode="auto">
          <a:xfrm>
            <a:off x="6248400" y="914400"/>
            <a:ext cx="2667000" cy="4191000"/>
          </a:xfrm>
          <a:prstGeom prst="rect">
            <a:avLst/>
          </a:prstGeom>
          <a:noFill/>
        </p:spPr>
      </p:pic>
      <p:sp>
        <p:nvSpPr>
          <p:cNvPr id="6" name="TextBox 5"/>
          <p:cNvSpPr txBox="1"/>
          <p:nvPr/>
        </p:nvSpPr>
        <p:spPr>
          <a:xfrm>
            <a:off x="381000" y="5334000"/>
            <a:ext cx="8610600" cy="430887"/>
          </a:xfrm>
          <a:prstGeom prst="rect">
            <a:avLst/>
          </a:prstGeom>
          <a:noFill/>
        </p:spPr>
        <p:txBody>
          <a:bodyPr wrap="square" rtlCol="0">
            <a:spAutoFit/>
          </a:bodyPr>
          <a:lstStyle/>
          <a:p>
            <a:r>
              <a:rPr lang="mn-MN" sz="1100" dirty="0" smtClean="0">
                <a:latin typeface="Arial" pitchFamily="34" charset="0"/>
                <a:cs typeface="Arial" pitchFamily="34" charset="0"/>
              </a:rPr>
              <a:t>Урсгал засвар, тохижилтийн ажлыг 1 дүгээр багийн иргэн Ц.Баясгалан хийж гүйцэтгэсэн. Нийт 260.000 төгрөгийг зарцуулсан байна.</a:t>
            </a:r>
            <a:endParaRPr lang="en-US" sz="11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mn-MN" sz="1800" b="1" dirty="0" smtClean="0">
                <a:latin typeface="Arial" pitchFamily="34" charset="0"/>
                <a:cs typeface="Arial" pitchFamily="34" charset="0"/>
              </a:rPr>
              <a:t>Гэрэлтүүлэгийн ажил</a:t>
            </a:r>
            <a:endParaRPr lang="en-US" sz="1800" b="1" dirty="0">
              <a:latin typeface="Arial" pitchFamily="34" charset="0"/>
              <a:cs typeface="Arial" pitchFamily="34" charset="0"/>
            </a:endParaRPr>
          </a:p>
        </p:txBody>
      </p:sp>
      <p:pic>
        <p:nvPicPr>
          <p:cNvPr id="3074" name="Picture 2" descr="C:\Users\zdtg\Desktop\ЗУРАГ-2019 ХАГАС ЖИЛ\64215676_435199223702609_127035919910830080_n.jpg"/>
          <p:cNvPicPr>
            <a:picLocks noGrp="1" noChangeAspect="1" noChangeArrowheads="1"/>
          </p:cNvPicPr>
          <p:nvPr>
            <p:ph idx="1"/>
          </p:nvPr>
        </p:nvPicPr>
        <p:blipFill>
          <a:blip r:embed="rId2"/>
          <a:srcRect/>
          <a:stretch>
            <a:fillRect/>
          </a:stretch>
        </p:blipFill>
        <p:spPr bwMode="auto">
          <a:xfrm>
            <a:off x="685800" y="3124200"/>
            <a:ext cx="2209800" cy="2743200"/>
          </a:xfrm>
          <a:prstGeom prst="rect">
            <a:avLst/>
          </a:prstGeom>
          <a:noFill/>
        </p:spPr>
      </p:pic>
      <p:pic>
        <p:nvPicPr>
          <p:cNvPr id="3075" name="Picture 3" descr="C:\Users\zdtg\Desktop\ЗУРАГ-2019 ХАГАС ЖИЛ\64316692_324376471834208_9206487261988782080_n.jpg"/>
          <p:cNvPicPr>
            <a:picLocks noChangeAspect="1" noChangeArrowheads="1"/>
          </p:cNvPicPr>
          <p:nvPr/>
        </p:nvPicPr>
        <p:blipFill>
          <a:blip r:embed="rId3"/>
          <a:srcRect/>
          <a:stretch>
            <a:fillRect/>
          </a:stretch>
        </p:blipFill>
        <p:spPr bwMode="auto">
          <a:xfrm>
            <a:off x="685800" y="609600"/>
            <a:ext cx="3581400" cy="2438400"/>
          </a:xfrm>
          <a:prstGeom prst="rect">
            <a:avLst/>
          </a:prstGeom>
          <a:noFill/>
        </p:spPr>
      </p:pic>
      <p:pic>
        <p:nvPicPr>
          <p:cNvPr id="3077" name="Picture 5" descr="https://scontent.fuln1-2.fna.fbcdn.net/v/t1.15752-9/64386462_1110172612655560_3116474501005574144_n.jpg?_nc_cat=110&amp;_nc_ht=scontent.fuln1-2.fna&amp;oh=68feb1fcdabaff6027ee7767b48e5e23&amp;oe=5D94A30D"/>
          <p:cNvPicPr>
            <a:picLocks noChangeAspect="1" noChangeArrowheads="1"/>
          </p:cNvPicPr>
          <p:nvPr/>
        </p:nvPicPr>
        <p:blipFill>
          <a:blip r:embed="rId4"/>
          <a:srcRect/>
          <a:stretch>
            <a:fillRect/>
          </a:stretch>
        </p:blipFill>
        <p:spPr bwMode="auto">
          <a:xfrm>
            <a:off x="4419600" y="609600"/>
            <a:ext cx="3962400" cy="2438400"/>
          </a:xfrm>
          <a:prstGeom prst="rect">
            <a:avLst/>
          </a:prstGeom>
          <a:noFill/>
        </p:spPr>
      </p:pic>
      <p:pic>
        <p:nvPicPr>
          <p:cNvPr id="3079" name="Picture 7" descr="C:\Users\zdtg\Desktop\2019-03\61288578_2349458002004062_8888998932961558528_n.jpg"/>
          <p:cNvPicPr>
            <a:picLocks noChangeAspect="1" noChangeArrowheads="1"/>
          </p:cNvPicPr>
          <p:nvPr/>
        </p:nvPicPr>
        <p:blipFill>
          <a:blip r:embed="rId5" cstate="print"/>
          <a:srcRect/>
          <a:stretch>
            <a:fillRect/>
          </a:stretch>
        </p:blipFill>
        <p:spPr bwMode="auto">
          <a:xfrm>
            <a:off x="5486400" y="3124200"/>
            <a:ext cx="2895600" cy="2743200"/>
          </a:xfrm>
          <a:prstGeom prst="rect">
            <a:avLst/>
          </a:prstGeom>
          <a:noFill/>
        </p:spPr>
      </p:pic>
      <p:pic>
        <p:nvPicPr>
          <p:cNvPr id="3081" name="Picture 9" descr="C:\Users\zdtg\Desktop\2019-03\61970259_296302801273671_5444067791541895168_n.jpg"/>
          <p:cNvPicPr>
            <a:picLocks noChangeAspect="1" noChangeArrowheads="1"/>
          </p:cNvPicPr>
          <p:nvPr/>
        </p:nvPicPr>
        <p:blipFill>
          <a:blip r:embed="rId6" cstate="print"/>
          <a:srcRect/>
          <a:stretch>
            <a:fillRect/>
          </a:stretch>
        </p:blipFill>
        <p:spPr bwMode="auto">
          <a:xfrm>
            <a:off x="2971800" y="3124200"/>
            <a:ext cx="2438400" cy="2743200"/>
          </a:xfrm>
          <a:prstGeom prst="rect">
            <a:avLst/>
          </a:prstGeom>
          <a:noFill/>
        </p:spPr>
      </p:pic>
      <p:sp>
        <p:nvSpPr>
          <p:cNvPr id="8" name="TextBox 7"/>
          <p:cNvSpPr txBox="1"/>
          <p:nvPr/>
        </p:nvSpPr>
        <p:spPr>
          <a:xfrm>
            <a:off x="1143000" y="6324600"/>
            <a:ext cx="184731" cy="369332"/>
          </a:xfrm>
          <a:prstGeom prst="rect">
            <a:avLst/>
          </a:prstGeom>
          <a:noFill/>
        </p:spPr>
        <p:txBody>
          <a:bodyPr wrap="none" rtlCol="0">
            <a:spAutoFit/>
          </a:bodyPr>
          <a:lstStyle/>
          <a:p>
            <a:endParaRPr lang="en-US" dirty="0"/>
          </a:p>
        </p:txBody>
      </p:sp>
      <p:sp>
        <p:nvSpPr>
          <p:cNvPr id="9" name="TextBox 8"/>
          <p:cNvSpPr txBox="1"/>
          <p:nvPr/>
        </p:nvSpPr>
        <p:spPr>
          <a:xfrm>
            <a:off x="609600" y="5943600"/>
            <a:ext cx="7753646" cy="430887"/>
          </a:xfrm>
          <a:prstGeom prst="rect">
            <a:avLst/>
          </a:prstGeom>
          <a:noFill/>
        </p:spPr>
        <p:txBody>
          <a:bodyPr wrap="square" rtlCol="0">
            <a:spAutoFit/>
          </a:bodyPr>
          <a:lstStyle/>
          <a:p>
            <a:r>
              <a:rPr lang="mn-MN" sz="1100" dirty="0" smtClean="0">
                <a:latin typeface="Arial" pitchFamily="34" charset="0"/>
                <a:cs typeface="Arial" pitchFamily="34" charset="0"/>
              </a:rPr>
              <a:t>Байгууллагын өнгө үзэмжийг сайжруулах  ажлын хүрээнд Засаг даргын Тамгын газрын 1 давхарын үүдэнд нүдэн гэрэл 10ш, 60*60 харьцаатай лед гэрэл 2 ширхэг,нийт 178.000 төгрөгийг зарцуулсан байна.</a:t>
            </a:r>
            <a:endParaRPr lang="en-US" sz="11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r>
              <a:rPr lang="mn-MN" sz="1800" b="1" dirty="0" smtClean="0">
                <a:latin typeface="Arial" pitchFamily="34" charset="0"/>
                <a:cs typeface="Arial" pitchFamily="34" charset="0"/>
              </a:rPr>
              <a:t>Хөшиг тогтоох ажил</a:t>
            </a:r>
            <a:endParaRPr lang="en-US" sz="1800" b="1" dirty="0">
              <a:latin typeface="Arial" pitchFamily="34" charset="0"/>
              <a:cs typeface="Arial" pitchFamily="34" charset="0"/>
            </a:endParaRPr>
          </a:p>
        </p:txBody>
      </p:sp>
      <p:pic>
        <p:nvPicPr>
          <p:cNvPr id="4098" name="Picture 2" descr="C:\Users\zdtg\Desktop\201-02\64485024_610430949467993_7770303120793403392_n.jpg"/>
          <p:cNvPicPr>
            <a:picLocks noGrp="1" noChangeAspect="1" noChangeArrowheads="1"/>
          </p:cNvPicPr>
          <p:nvPr>
            <p:ph idx="1"/>
          </p:nvPr>
        </p:nvPicPr>
        <p:blipFill>
          <a:blip r:embed="rId2"/>
          <a:srcRect/>
          <a:stretch>
            <a:fillRect/>
          </a:stretch>
        </p:blipFill>
        <p:spPr bwMode="auto">
          <a:xfrm>
            <a:off x="381000" y="685800"/>
            <a:ext cx="2438400" cy="2209800"/>
          </a:xfrm>
          <a:prstGeom prst="rect">
            <a:avLst/>
          </a:prstGeom>
          <a:noFill/>
        </p:spPr>
      </p:pic>
      <p:pic>
        <p:nvPicPr>
          <p:cNvPr id="4099" name="Picture 3" descr="C:\Users\zdtg\Desktop\201-02\64395581_650706055394196_6529342380120735744_n.jpg"/>
          <p:cNvPicPr>
            <a:picLocks noChangeAspect="1" noChangeArrowheads="1"/>
          </p:cNvPicPr>
          <p:nvPr/>
        </p:nvPicPr>
        <p:blipFill>
          <a:blip r:embed="rId3"/>
          <a:srcRect/>
          <a:stretch>
            <a:fillRect/>
          </a:stretch>
        </p:blipFill>
        <p:spPr bwMode="auto">
          <a:xfrm>
            <a:off x="2819400" y="685800"/>
            <a:ext cx="2895600" cy="2209800"/>
          </a:xfrm>
          <a:prstGeom prst="rect">
            <a:avLst/>
          </a:prstGeom>
          <a:noFill/>
        </p:spPr>
      </p:pic>
      <p:pic>
        <p:nvPicPr>
          <p:cNvPr id="4100" name="Picture 4" descr="C:\Users\zdtg\Desktop\ЗУРАГ-2019 ХАГАС ЖИЛ\64247126_459338834644140_8900728931028566016_n.jpg"/>
          <p:cNvPicPr>
            <a:picLocks noChangeAspect="1" noChangeArrowheads="1"/>
          </p:cNvPicPr>
          <p:nvPr/>
        </p:nvPicPr>
        <p:blipFill>
          <a:blip r:embed="rId4"/>
          <a:srcRect/>
          <a:stretch>
            <a:fillRect/>
          </a:stretch>
        </p:blipFill>
        <p:spPr bwMode="auto">
          <a:xfrm>
            <a:off x="5715000" y="685800"/>
            <a:ext cx="2895600" cy="2209800"/>
          </a:xfrm>
          <a:prstGeom prst="rect">
            <a:avLst/>
          </a:prstGeom>
          <a:noFill/>
        </p:spPr>
      </p:pic>
      <p:pic>
        <p:nvPicPr>
          <p:cNvPr id="4101" name="Picture 5" descr="C:\Users\zdtg\Desktop\201-02\62543492_2083585638419265_3958058473479995392_n.jpg"/>
          <p:cNvPicPr>
            <a:picLocks noChangeAspect="1" noChangeArrowheads="1"/>
          </p:cNvPicPr>
          <p:nvPr/>
        </p:nvPicPr>
        <p:blipFill>
          <a:blip r:embed="rId5"/>
          <a:srcRect/>
          <a:stretch>
            <a:fillRect/>
          </a:stretch>
        </p:blipFill>
        <p:spPr bwMode="auto">
          <a:xfrm>
            <a:off x="4267200" y="2895600"/>
            <a:ext cx="3886200" cy="2667000"/>
          </a:xfrm>
          <a:prstGeom prst="rect">
            <a:avLst/>
          </a:prstGeom>
          <a:noFill/>
        </p:spPr>
      </p:pic>
      <p:pic>
        <p:nvPicPr>
          <p:cNvPr id="4103" name="Picture 7" descr="https://scontent.fuln1-2.fna.fbcdn.net/v/t1.15752-9/62608802_2327326340824388_5120268381735354368_n.jpg?_nc_cat=100&amp;_nc_ht=scontent.fuln1-2.fna&amp;oh=257f89b01303df148fc2cdaa8af838b2&amp;oe=5D8AE143"/>
          <p:cNvPicPr>
            <a:picLocks noChangeAspect="1" noChangeArrowheads="1"/>
          </p:cNvPicPr>
          <p:nvPr/>
        </p:nvPicPr>
        <p:blipFill>
          <a:blip r:embed="rId6"/>
          <a:srcRect/>
          <a:stretch>
            <a:fillRect/>
          </a:stretch>
        </p:blipFill>
        <p:spPr bwMode="auto">
          <a:xfrm>
            <a:off x="533400" y="2895600"/>
            <a:ext cx="3581400" cy="2667001"/>
          </a:xfrm>
          <a:prstGeom prst="rect">
            <a:avLst/>
          </a:prstGeom>
          <a:noFill/>
        </p:spPr>
      </p:pic>
      <p:sp>
        <p:nvSpPr>
          <p:cNvPr id="8" name="TextBox 7"/>
          <p:cNvSpPr txBox="1"/>
          <p:nvPr/>
        </p:nvSpPr>
        <p:spPr>
          <a:xfrm>
            <a:off x="457200" y="5638800"/>
            <a:ext cx="8534400" cy="938719"/>
          </a:xfrm>
          <a:prstGeom prst="rect">
            <a:avLst/>
          </a:prstGeom>
          <a:noFill/>
        </p:spPr>
        <p:txBody>
          <a:bodyPr wrap="square" rtlCol="0">
            <a:spAutoFit/>
          </a:bodyPr>
          <a:lstStyle/>
          <a:p>
            <a:r>
              <a:rPr lang="mn-MN" sz="1100" dirty="0" smtClean="0">
                <a:latin typeface="Arial" pitchFamily="34" charset="0"/>
                <a:cs typeface="Arial" pitchFamily="34" charset="0"/>
              </a:rPr>
              <a:t>2019 оны 06 дугаар сарын 06-ны өдөр дараах албан тасалгаанд хөшиг тогтоох ажлыг нярав, жолооч нар хийж гүйцэтгэсэн байна. Нийт 546.000 төгрөгийг зарцуулсан байна.</a:t>
            </a:r>
          </a:p>
          <a:p>
            <a:pPr marL="228600" indent="-228600">
              <a:buAutoNum type="arabicPeriod"/>
            </a:pPr>
            <a:r>
              <a:rPr lang="mn-MN" sz="1100" dirty="0" smtClean="0">
                <a:latin typeface="Arial" pitchFamily="34" charset="0"/>
                <a:cs typeface="Arial" pitchFamily="34" charset="0"/>
              </a:rPr>
              <a:t>Засаг даргын албан тасалгаанд-2 ширхэг</a:t>
            </a:r>
          </a:p>
          <a:p>
            <a:pPr marL="228600" indent="-228600">
              <a:buAutoNum type="arabicPeriod"/>
            </a:pPr>
            <a:r>
              <a:rPr lang="mn-MN" sz="1100" dirty="0" smtClean="0">
                <a:latin typeface="Arial" pitchFamily="34" charset="0"/>
                <a:cs typeface="Arial" pitchFamily="34" charset="0"/>
              </a:rPr>
              <a:t>Засаг даргын орлогчийн албан тасалгаанд-2 ширхэг</a:t>
            </a:r>
          </a:p>
          <a:p>
            <a:pPr marL="228600" indent="-228600">
              <a:buAutoNum type="arabicPeriod"/>
            </a:pPr>
            <a:r>
              <a:rPr lang="mn-MN" sz="1100" dirty="0" smtClean="0">
                <a:latin typeface="Arial" pitchFamily="34" charset="0"/>
                <a:cs typeface="Arial" pitchFamily="34" charset="0"/>
              </a:rPr>
              <a:t>Бичиг хэрэг архивын эрхлэгчийн өрөөнд-1 ширхэг </a:t>
            </a:r>
            <a:endParaRPr lang="en-US" sz="11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2200" b="1" dirty="0" smtClean="0">
                <a:latin typeface="Arial" pitchFamily="34" charset="0"/>
                <a:cs typeface="Arial" pitchFamily="34" charset="0"/>
              </a:rPr>
              <a:t>Гадна талбайг хашаажуулах, ажлын гүйцэтгэл</a:t>
            </a:r>
            <a:endParaRPr lang="en-US" sz="2200" b="1" dirty="0">
              <a:latin typeface="Arial" pitchFamily="34" charset="0"/>
              <a:cs typeface="Arial" pitchFamily="34" charset="0"/>
            </a:endParaRPr>
          </a:p>
        </p:txBody>
      </p:sp>
      <p:pic>
        <p:nvPicPr>
          <p:cNvPr id="5121" name="Picture 1" descr="C:\Users\zdtg\Desktop\201-02\64688064_751578608573217_2851854273044545536_n.jpg"/>
          <p:cNvPicPr>
            <a:picLocks noGrp="1" noChangeAspect="1" noChangeArrowheads="1"/>
          </p:cNvPicPr>
          <p:nvPr>
            <p:ph idx="1"/>
          </p:nvPr>
        </p:nvPicPr>
        <p:blipFill>
          <a:blip r:embed="rId2" cstate="print"/>
          <a:srcRect/>
          <a:stretch>
            <a:fillRect/>
          </a:stretch>
        </p:blipFill>
        <p:spPr bwMode="auto">
          <a:xfrm>
            <a:off x="533400" y="1524000"/>
            <a:ext cx="2743200" cy="2133600"/>
          </a:xfrm>
          <a:prstGeom prst="rect">
            <a:avLst/>
          </a:prstGeom>
          <a:noFill/>
        </p:spPr>
      </p:pic>
      <p:pic>
        <p:nvPicPr>
          <p:cNvPr id="5122" name="Picture 2" descr="C:\Users\zdtg\Desktop\201-02\65098234_2057843744522894_2509413674381213696_n.jpg"/>
          <p:cNvPicPr>
            <a:picLocks noChangeAspect="1" noChangeArrowheads="1"/>
          </p:cNvPicPr>
          <p:nvPr/>
        </p:nvPicPr>
        <p:blipFill>
          <a:blip r:embed="rId3" cstate="print"/>
          <a:srcRect/>
          <a:stretch>
            <a:fillRect/>
          </a:stretch>
        </p:blipFill>
        <p:spPr bwMode="auto">
          <a:xfrm>
            <a:off x="533400" y="3657600"/>
            <a:ext cx="2743200" cy="2209800"/>
          </a:xfrm>
          <a:prstGeom prst="rect">
            <a:avLst/>
          </a:prstGeom>
          <a:noFill/>
        </p:spPr>
      </p:pic>
      <p:pic>
        <p:nvPicPr>
          <p:cNvPr id="5123" name="Picture 3" descr="C:\Users\zdtg\Desktop\201-02\64316764_837618859944927_1596956269007077376_n.jpg"/>
          <p:cNvPicPr>
            <a:picLocks noChangeAspect="1" noChangeArrowheads="1"/>
          </p:cNvPicPr>
          <p:nvPr/>
        </p:nvPicPr>
        <p:blipFill>
          <a:blip r:embed="rId4"/>
          <a:srcRect/>
          <a:stretch>
            <a:fillRect/>
          </a:stretch>
        </p:blipFill>
        <p:spPr bwMode="auto">
          <a:xfrm>
            <a:off x="6096000" y="1524000"/>
            <a:ext cx="2743200" cy="2133600"/>
          </a:xfrm>
          <a:prstGeom prst="rect">
            <a:avLst/>
          </a:prstGeom>
          <a:noFill/>
        </p:spPr>
      </p:pic>
      <p:pic>
        <p:nvPicPr>
          <p:cNvPr id="5125" name="Picture 5" descr="C:\Users\zdtg\Desktop\201-02\64557788_910514115966421_2411072241996398592_n.jpg"/>
          <p:cNvPicPr>
            <a:picLocks noChangeAspect="1" noChangeArrowheads="1"/>
          </p:cNvPicPr>
          <p:nvPr/>
        </p:nvPicPr>
        <p:blipFill>
          <a:blip r:embed="rId5" cstate="print"/>
          <a:srcRect/>
          <a:stretch>
            <a:fillRect/>
          </a:stretch>
        </p:blipFill>
        <p:spPr bwMode="auto">
          <a:xfrm>
            <a:off x="3352800" y="1524000"/>
            <a:ext cx="2667000" cy="2133600"/>
          </a:xfrm>
          <a:prstGeom prst="rect">
            <a:avLst/>
          </a:prstGeom>
          <a:noFill/>
        </p:spPr>
      </p:pic>
      <p:sp>
        <p:nvSpPr>
          <p:cNvPr id="10" name="TextBox 9"/>
          <p:cNvSpPr txBox="1"/>
          <p:nvPr/>
        </p:nvSpPr>
        <p:spPr>
          <a:xfrm>
            <a:off x="381000" y="5943600"/>
            <a:ext cx="8458200" cy="430887"/>
          </a:xfrm>
          <a:prstGeom prst="rect">
            <a:avLst/>
          </a:prstGeom>
          <a:noFill/>
        </p:spPr>
        <p:txBody>
          <a:bodyPr wrap="square" rtlCol="0">
            <a:spAutoFit/>
          </a:bodyPr>
          <a:lstStyle/>
          <a:p>
            <a:r>
              <a:rPr lang="mn-MN" sz="1100" dirty="0" smtClean="0">
                <a:latin typeface="Arial" pitchFamily="34" charset="0"/>
                <a:cs typeface="Arial" pitchFamily="34" charset="0"/>
              </a:rPr>
              <a:t>2019 оны 04 дүгээр сарын 19-ны өдөр 375.3 м2 талбайд ногоон байгууламж, мод бут  тарих хашааг ОСО Констракшн ХХК-тай  ажил гүйцэтгэх гэрээ байгуулан хийж гүйцэтгүүлсэн. Нийт төсөвт өртөг 7.000.000 төгрөгийг зарцуулсан байна.  </a:t>
            </a:r>
            <a:endParaRPr lang="en-US" sz="1100" dirty="0">
              <a:latin typeface="Arial" pitchFamily="34" charset="0"/>
              <a:cs typeface="Arial" pitchFamily="34" charset="0"/>
            </a:endParaRPr>
          </a:p>
        </p:txBody>
      </p:sp>
      <p:pic>
        <p:nvPicPr>
          <p:cNvPr id="1026" name="Picture 2" descr="C:\Users\zdtg\Desktop\2019-04\64960911_452302578679972_7084007517721722880_n.jpg"/>
          <p:cNvPicPr>
            <a:picLocks noChangeAspect="1" noChangeArrowheads="1"/>
          </p:cNvPicPr>
          <p:nvPr/>
        </p:nvPicPr>
        <p:blipFill>
          <a:blip r:embed="rId6"/>
          <a:srcRect/>
          <a:stretch>
            <a:fillRect/>
          </a:stretch>
        </p:blipFill>
        <p:spPr bwMode="auto">
          <a:xfrm>
            <a:off x="6096000" y="3657600"/>
            <a:ext cx="2743200" cy="2209800"/>
          </a:xfrm>
          <a:prstGeom prst="rect">
            <a:avLst/>
          </a:prstGeom>
          <a:noFill/>
        </p:spPr>
      </p:pic>
      <p:pic>
        <p:nvPicPr>
          <p:cNvPr id="1027" name="Picture 3" descr="C:\Users\zdtg\Desktop\2019-04\64301371_607901326362690_3546541696751763456_n.jpg"/>
          <p:cNvPicPr>
            <a:picLocks noChangeAspect="1" noChangeArrowheads="1"/>
          </p:cNvPicPr>
          <p:nvPr/>
        </p:nvPicPr>
        <p:blipFill>
          <a:blip r:embed="rId7"/>
          <a:srcRect/>
          <a:stretch>
            <a:fillRect/>
          </a:stretch>
        </p:blipFill>
        <p:spPr bwMode="auto">
          <a:xfrm>
            <a:off x="3276600" y="3657600"/>
            <a:ext cx="2819400" cy="2209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457200"/>
          </a:xfrm>
        </p:spPr>
        <p:txBody>
          <a:bodyPr>
            <a:noAutofit/>
          </a:bodyPr>
          <a:lstStyle/>
          <a:p>
            <a:r>
              <a:rPr lang="mn-MN" sz="1800" b="1" dirty="0" smtClean="0">
                <a:latin typeface="Arial" pitchFamily="34" charset="0"/>
                <a:cs typeface="Arial" pitchFamily="34" charset="0"/>
              </a:rPr>
              <a:t>Мод тарих өдрөөр албан хаагчид байгууллагынхаа гадна талбайд ногоон байгууламж нэмэгдүүлсэн нь</a:t>
            </a:r>
            <a:endParaRPr lang="en-US" sz="1800" b="1" dirty="0">
              <a:latin typeface="Arial" pitchFamily="34" charset="0"/>
              <a:cs typeface="Arial" pitchFamily="34" charset="0"/>
            </a:endParaRPr>
          </a:p>
        </p:txBody>
      </p:sp>
      <p:pic>
        <p:nvPicPr>
          <p:cNvPr id="18434" name="Picture 2" descr="C:\Users\zdtg\Desktop\201-02\64392230_339275030086423_373400698617856000_n.jpg"/>
          <p:cNvPicPr>
            <a:picLocks noGrp="1" noChangeAspect="1" noChangeArrowheads="1"/>
          </p:cNvPicPr>
          <p:nvPr>
            <p:ph idx="1"/>
          </p:nvPr>
        </p:nvPicPr>
        <p:blipFill>
          <a:blip r:embed="rId2"/>
          <a:srcRect/>
          <a:stretch>
            <a:fillRect/>
          </a:stretch>
        </p:blipFill>
        <p:spPr bwMode="auto">
          <a:xfrm>
            <a:off x="1066800" y="762000"/>
            <a:ext cx="3505200" cy="2057400"/>
          </a:xfrm>
          <a:prstGeom prst="rect">
            <a:avLst/>
          </a:prstGeom>
          <a:noFill/>
        </p:spPr>
      </p:pic>
      <p:pic>
        <p:nvPicPr>
          <p:cNvPr id="18436" name="Picture 4" descr="C:\Users\zdtg\Desktop\201-02\64771189_1030708010460567_1926837880785731584_n.jpg"/>
          <p:cNvPicPr>
            <a:picLocks noChangeAspect="1" noChangeArrowheads="1"/>
          </p:cNvPicPr>
          <p:nvPr/>
        </p:nvPicPr>
        <p:blipFill>
          <a:blip r:embed="rId3"/>
          <a:srcRect/>
          <a:stretch>
            <a:fillRect/>
          </a:stretch>
        </p:blipFill>
        <p:spPr bwMode="auto">
          <a:xfrm>
            <a:off x="5029200" y="2819400"/>
            <a:ext cx="3505200" cy="2438400"/>
          </a:xfrm>
          <a:prstGeom prst="rect">
            <a:avLst/>
          </a:prstGeom>
          <a:noFill/>
        </p:spPr>
      </p:pic>
      <p:pic>
        <p:nvPicPr>
          <p:cNvPr id="18437" name="Picture 5" descr="C:\Users\zdtg\Desktop\2019-03\64456842_2186200204749113_585312890353876992_n.jpg"/>
          <p:cNvPicPr>
            <a:picLocks noChangeAspect="1" noChangeArrowheads="1"/>
          </p:cNvPicPr>
          <p:nvPr/>
        </p:nvPicPr>
        <p:blipFill>
          <a:blip r:embed="rId4"/>
          <a:srcRect/>
          <a:stretch>
            <a:fillRect/>
          </a:stretch>
        </p:blipFill>
        <p:spPr bwMode="auto">
          <a:xfrm>
            <a:off x="5029200" y="762000"/>
            <a:ext cx="3505200" cy="2057400"/>
          </a:xfrm>
          <a:prstGeom prst="rect">
            <a:avLst/>
          </a:prstGeom>
          <a:noFill/>
        </p:spPr>
      </p:pic>
      <p:pic>
        <p:nvPicPr>
          <p:cNvPr id="18438" name="Picture 6" descr="C:\Users\zdtg\Desktop\2019-03\64256549_2041180552857984_2022458644662059008_n.jpg"/>
          <p:cNvPicPr>
            <a:picLocks noChangeAspect="1" noChangeArrowheads="1"/>
          </p:cNvPicPr>
          <p:nvPr/>
        </p:nvPicPr>
        <p:blipFill>
          <a:blip r:embed="rId5"/>
          <a:srcRect/>
          <a:stretch>
            <a:fillRect/>
          </a:stretch>
        </p:blipFill>
        <p:spPr bwMode="auto">
          <a:xfrm>
            <a:off x="1066800" y="2819400"/>
            <a:ext cx="3581400" cy="2438400"/>
          </a:xfrm>
          <a:prstGeom prst="rect">
            <a:avLst/>
          </a:prstGeom>
          <a:noFill/>
        </p:spPr>
      </p:pic>
      <p:sp>
        <p:nvSpPr>
          <p:cNvPr id="7" name="TextBox 6"/>
          <p:cNvSpPr txBox="1"/>
          <p:nvPr/>
        </p:nvSpPr>
        <p:spPr>
          <a:xfrm>
            <a:off x="990600" y="5334000"/>
            <a:ext cx="7620000" cy="1277273"/>
          </a:xfrm>
          <a:prstGeom prst="rect">
            <a:avLst/>
          </a:prstGeom>
          <a:noFill/>
        </p:spPr>
        <p:txBody>
          <a:bodyPr wrap="square" rtlCol="0">
            <a:spAutoFit/>
          </a:bodyPr>
          <a:lstStyle/>
          <a:p>
            <a:r>
              <a:rPr lang="mn-MN" sz="1100" dirty="0" smtClean="0">
                <a:latin typeface="Arial" pitchFamily="34" charset="0"/>
                <a:cs typeface="Arial" pitchFamily="34" charset="0"/>
              </a:rPr>
              <a:t>2019 оны 05 дугаар сарын 11-ны өдөр Бүх нийтээр мод тарих өдрөөр байгууллагын албан хаагчид 69 ширхэг мод бутыг Сүмбэр сумын </a:t>
            </a:r>
            <a:r>
              <a:rPr lang="mn-MN" sz="1100" dirty="0" smtClean="0">
                <a:latin typeface="Arial" pitchFamily="34" charset="0"/>
                <a:cs typeface="Arial" pitchFamily="34" charset="0"/>
              </a:rPr>
              <a:t>модны ургац ЗБНөхөрлөлийн гишүүн Ц.Ганбатыг </a:t>
            </a:r>
            <a:r>
              <a:rPr lang="mn-MN" sz="1100" dirty="0" smtClean="0">
                <a:latin typeface="Arial" pitchFamily="34" charset="0"/>
                <a:cs typeface="Arial" pitchFamily="34" charset="0"/>
              </a:rPr>
              <a:t>урьж авчиран заавар зөвлөгөө авч тарьсан.Модны үнэ 138.000 төгрөгийг албан хаагчид  хандивласан байна. </a:t>
            </a:r>
          </a:p>
          <a:p>
            <a:pPr marL="228600" indent="-228600">
              <a:buAutoNum type="arabicPeriod"/>
            </a:pPr>
            <a:r>
              <a:rPr lang="mn-MN" sz="1100" dirty="0" smtClean="0">
                <a:latin typeface="Arial" pitchFamily="34" charset="0"/>
                <a:cs typeface="Arial" pitchFamily="34" charset="0"/>
              </a:rPr>
              <a:t>Хайлаас-46ш            </a:t>
            </a:r>
          </a:p>
          <a:p>
            <a:pPr marL="228600" indent="-228600">
              <a:buAutoNum type="arabicPeriod"/>
            </a:pPr>
            <a:r>
              <a:rPr lang="mn-MN" sz="1100" dirty="0" smtClean="0">
                <a:latin typeface="Arial" pitchFamily="34" charset="0"/>
                <a:cs typeface="Arial" pitchFamily="34" charset="0"/>
              </a:rPr>
              <a:t>Буйлс-13ш</a:t>
            </a:r>
          </a:p>
          <a:p>
            <a:pPr marL="228600" indent="-228600">
              <a:buAutoNum type="arabicPeriod"/>
            </a:pPr>
            <a:r>
              <a:rPr lang="mn-MN" sz="1100" dirty="0" smtClean="0">
                <a:latin typeface="Arial" pitchFamily="34" charset="0"/>
                <a:cs typeface="Arial" pitchFamily="34" charset="0"/>
              </a:rPr>
              <a:t>Агч -10ш</a:t>
            </a:r>
          </a:p>
          <a:p>
            <a:pPr marL="228600" indent="-228600">
              <a:buAutoNum type="arabicPeriod"/>
            </a:pPr>
            <a:endParaRPr lang="en-US" sz="11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mn-MN" sz="1800" dirty="0" smtClean="0">
                <a:latin typeface="Arial" pitchFamily="34" charset="0"/>
                <a:cs typeface="Arial" pitchFamily="34" charset="0"/>
              </a:rPr>
              <a:t>Байгууллагын гамшгаас хамгаалах, техник тоног төхөөрөмжийн өрөө  </a:t>
            </a:r>
            <a:endParaRPr lang="en-US" sz="1800" dirty="0">
              <a:latin typeface="Arial" pitchFamily="34" charset="0"/>
              <a:cs typeface="Arial" pitchFamily="34" charset="0"/>
            </a:endParaRPr>
          </a:p>
        </p:txBody>
      </p:sp>
      <p:pic>
        <p:nvPicPr>
          <p:cNvPr id="26626" name="Picture 2" descr="C:\Users\zdtg\Desktop\2019-05\64218158_536385853563618_1770932096949288960_n.jpg"/>
          <p:cNvPicPr>
            <a:picLocks noChangeAspect="1" noChangeArrowheads="1"/>
          </p:cNvPicPr>
          <p:nvPr/>
        </p:nvPicPr>
        <p:blipFill>
          <a:blip r:embed="rId3" cstate="print"/>
          <a:srcRect/>
          <a:stretch>
            <a:fillRect/>
          </a:stretch>
        </p:blipFill>
        <p:spPr bwMode="auto">
          <a:xfrm>
            <a:off x="609600" y="1066800"/>
            <a:ext cx="2400300" cy="1600200"/>
          </a:xfrm>
          <a:prstGeom prst="rect">
            <a:avLst/>
          </a:prstGeom>
          <a:noFill/>
        </p:spPr>
      </p:pic>
      <p:pic>
        <p:nvPicPr>
          <p:cNvPr id="26627" name="Picture 3" descr="C:\Users\zdtg\Desktop\2019-05\64558624_2463668290359039_2925049157242585088_n.jpg"/>
          <p:cNvPicPr>
            <a:picLocks noChangeAspect="1" noChangeArrowheads="1"/>
          </p:cNvPicPr>
          <p:nvPr/>
        </p:nvPicPr>
        <p:blipFill>
          <a:blip r:embed="rId4" cstate="print"/>
          <a:srcRect/>
          <a:stretch>
            <a:fillRect/>
          </a:stretch>
        </p:blipFill>
        <p:spPr bwMode="auto">
          <a:xfrm>
            <a:off x="4953000" y="3048000"/>
            <a:ext cx="1905000" cy="1676400"/>
          </a:xfrm>
          <a:prstGeom prst="rect">
            <a:avLst/>
          </a:prstGeom>
          <a:noFill/>
        </p:spPr>
      </p:pic>
      <p:pic>
        <p:nvPicPr>
          <p:cNvPr id="26629" name="Picture 5" descr="https://scontent.fuln1-1.fna.fbcdn.net/v/t1.15752-9/64397827_2309165602656708_7114661231889219584_n.jpg?_nc_cat=109&amp;_nc_ht=scontent.fuln1-1.fna&amp;oh=5d392954bde373d540813e539e924041&amp;oe=5D923A14"/>
          <p:cNvPicPr>
            <a:picLocks noChangeAspect="1" noChangeArrowheads="1"/>
          </p:cNvPicPr>
          <p:nvPr/>
        </p:nvPicPr>
        <p:blipFill>
          <a:blip r:embed="rId5" cstate="print"/>
          <a:srcRect/>
          <a:stretch>
            <a:fillRect/>
          </a:stretch>
        </p:blipFill>
        <p:spPr bwMode="auto">
          <a:xfrm>
            <a:off x="2971800" y="1066800"/>
            <a:ext cx="2057400" cy="1600200"/>
          </a:xfrm>
          <a:prstGeom prst="rect">
            <a:avLst/>
          </a:prstGeom>
          <a:noFill/>
        </p:spPr>
      </p:pic>
      <p:pic>
        <p:nvPicPr>
          <p:cNvPr id="26630" name="Picture 6" descr="C:\Users\zdtg\Desktop\2019-05\64278949_580499435811460_7463582858892804096_n.jpg"/>
          <p:cNvPicPr>
            <a:picLocks noChangeAspect="1" noChangeArrowheads="1"/>
          </p:cNvPicPr>
          <p:nvPr/>
        </p:nvPicPr>
        <p:blipFill>
          <a:blip r:embed="rId6" cstate="print"/>
          <a:srcRect/>
          <a:stretch>
            <a:fillRect/>
          </a:stretch>
        </p:blipFill>
        <p:spPr bwMode="auto">
          <a:xfrm>
            <a:off x="5029200" y="1066800"/>
            <a:ext cx="1828800" cy="1600200"/>
          </a:xfrm>
          <a:prstGeom prst="rect">
            <a:avLst/>
          </a:prstGeom>
          <a:noFill/>
        </p:spPr>
      </p:pic>
      <p:pic>
        <p:nvPicPr>
          <p:cNvPr id="26631" name="Picture 7" descr="C:\Users\zdtg\Desktop\2019-05\64493756_428823304338703_4223269362523439104_n.jpg"/>
          <p:cNvPicPr>
            <a:picLocks noChangeAspect="1" noChangeArrowheads="1"/>
          </p:cNvPicPr>
          <p:nvPr/>
        </p:nvPicPr>
        <p:blipFill>
          <a:blip r:embed="rId7" cstate="print"/>
          <a:srcRect/>
          <a:stretch>
            <a:fillRect/>
          </a:stretch>
        </p:blipFill>
        <p:spPr bwMode="auto">
          <a:xfrm>
            <a:off x="609600" y="3048000"/>
            <a:ext cx="2362200" cy="1676400"/>
          </a:xfrm>
          <a:prstGeom prst="rect">
            <a:avLst/>
          </a:prstGeom>
          <a:noFill/>
        </p:spPr>
      </p:pic>
      <p:pic>
        <p:nvPicPr>
          <p:cNvPr id="26632" name="Picture 8" descr="C:\Users\zdtg\Desktop\2019-05\64324254_386372061974700_5973833006568177664_n.jpg"/>
          <p:cNvPicPr>
            <a:picLocks noChangeAspect="1" noChangeArrowheads="1"/>
          </p:cNvPicPr>
          <p:nvPr/>
        </p:nvPicPr>
        <p:blipFill>
          <a:blip r:embed="rId8" cstate="print"/>
          <a:srcRect/>
          <a:stretch>
            <a:fillRect/>
          </a:stretch>
        </p:blipFill>
        <p:spPr bwMode="auto">
          <a:xfrm>
            <a:off x="6858000" y="1066800"/>
            <a:ext cx="1828800" cy="1600200"/>
          </a:xfrm>
          <a:prstGeom prst="rect">
            <a:avLst/>
          </a:prstGeom>
          <a:noFill/>
        </p:spPr>
      </p:pic>
      <p:pic>
        <p:nvPicPr>
          <p:cNvPr id="26634" name="Picture 10" descr="C:\Users\zdtg\Desktop\2019-05\62558263_947721368952553_4681020092098543616_n.jpg"/>
          <p:cNvPicPr>
            <a:picLocks noChangeAspect="1" noChangeArrowheads="1"/>
          </p:cNvPicPr>
          <p:nvPr/>
        </p:nvPicPr>
        <p:blipFill>
          <a:blip r:embed="rId9" cstate="print"/>
          <a:srcRect/>
          <a:stretch>
            <a:fillRect/>
          </a:stretch>
        </p:blipFill>
        <p:spPr bwMode="auto">
          <a:xfrm>
            <a:off x="2971800" y="3048000"/>
            <a:ext cx="2057400" cy="1676400"/>
          </a:xfrm>
          <a:prstGeom prst="rect">
            <a:avLst/>
          </a:prstGeom>
          <a:noFill/>
        </p:spPr>
      </p:pic>
      <p:pic>
        <p:nvPicPr>
          <p:cNvPr id="26636" name="Picture 12" descr="https://scontent.fuln1-1.fna.fbcdn.net/v/t1.15752-9/64225608_343665039596590_7993359245129023488_n.jpg?_nc_cat=103&amp;_nc_ht=scontent.fuln1-1.fna&amp;oh=1619b7fbd20893cc5e1a09399b65b864&amp;oe=5D7E996D"/>
          <p:cNvPicPr>
            <a:picLocks noChangeAspect="1" noChangeArrowheads="1"/>
          </p:cNvPicPr>
          <p:nvPr/>
        </p:nvPicPr>
        <p:blipFill>
          <a:blip r:embed="rId10" cstate="print"/>
          <a:srcRect/>
          <a:stretch>
            <a:fillRect/>
          </a:stretch>
        </p:blipFill>
        <p:spPr bwMode="auto">
          <a:xfrm>
            <a:off x="6858000" y="3048000"/>
            <a:ext cx="1828800" cy="1630363"/>
          </a:xfrm>
          <a:prstGeom prst="rect">
            <a:avLst/>
          </a:prstGeom>
          <a:noFill/>
        </p:spPr>
      </p:pic>
      <p:sp>
        <p:nvSpPr>
          <p:cNvPr id="13" name="TextBox 12"/>
          <p:cNvSpPr txBox="1"/>
          <p:nvPr/>
        </p:nvSpPr>
        <p:spPr>
          <a:xfrm>
            <a:off x="533401" y="4800600"/>
            <a:ext cx="8458200" cy="769441"/>
          </a:xfrm>
          <a:prstGeom prst="rect">
            <a:avLst/>
          </a:prstGeom>
          <a:noFill/>
        </p:spPr>
        <p:txBody>
          <a:bodyPr wrap="square" rtlCol="0">
            <a:spAutoFit/>
          </a:bodyPr>
          <a:lstStyle/>
          <a:p>
            <a:pPr algn="just"/>
            <a:r>
              <a:rPr lang="mn-MN" sz="1100" dirty="0" smtClean="0">
                <a:latin typeface="Arial" pitchFamily="34" charset="0"/>
                <a:cs typeface="Arial" pitchFamily="34" charset="0"/>
              </a:rPr>
              <a:t>2019 онд Аймгийн Засаг дарга Монгол улсын Шадар сайдтай байгуулсан үр дүнгийн гэрээний дагуу  2019 онд зохион байгуулах гамшгаас хамгаалах  иж бүрэн сургуулийн бэлтгэл ажлыг хангах, гамшгаас хамгаалах алба, мэргэжлийн анги, зориулалт чиглэлийн дагуу үүрэг гүйцэтгэх чадвар, бэлэн байдлыг хангах зорилгоор байгууллага дээрээ 1 өрөөг тоноглон тохижуулсан. Нийт 1.887.000 төгрөгийг зарцуулсан байна.   </a:t>
            </a:r>
            <a:endParaRPr lang="en-US" sz="11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mn-MN" sz="1800" b="1" dirty="0" smtClean="0">
                <a:latin typeface="Arial" pitchFamily="34" charset="0"/>
                <a:cs typeface="Arial" pitchFamily="34" charset="0"/>
              </a:rPr>
              <a:t/>
            </a:r>
            <a:br>
              <a:rPr lang="mn-MN" sz="1800" b="1" dirty="0" smtClean="0">
                <a:latin typeface="Arial" pitchFamily="34" charset="0"/>
                <a:cs typeface="Arial" pitchFamily="34" charset="0"/>
              </a:rPr>
            </a:br>
            <a:r>
              <a:rPr lang="mn-MN" sz="1800" b="1" dirty="0" smtClean="0">
                <a:latin typeface="Arial" pitchFamily="34" charset="0"/>
                <a:cs typeface="Arial" pitchFamily="34" charset="0"/>
              </a:rPr>
              <a:t>Иргэн төвтэй үр дүнд чиглэсэн Төрийн алба</a:t>
            </a:r>
            <a:br>
              <a:rPr lang="mn-MN" sz="1800" b="1" dirty="0" smtClean="0">
                <a:latin typeface="Arial" pitchFamily="34" charset="0"/>
                <a:cs typeface="Arial" pitchFamily="34" charset="0"/>
              </a:rPr>
            </a:br>
            <a:r>
              <a:rPr lang="mn-MN" sz="1800" b="1" dirty="0" smtClean="0">
                <a:latin typeface="Arial" pitchFamily="34" charset="0"/>
                <a:cs typeface="Arial" pitchFamily="34" charset="0"/>
              </a:rPr>
              <a:t> </a:t>
            </a:r>
            <a:r>
              <a:rPr lang="mn-MN" sz="1800" b="1" dirty="0" smtClean="0">
                <a:solidFill>
                  <a:srgbClr val="FF0000"/>
                </a:solidFill>
                <a:latin typeface="Arial" pitchFamily="34" charset="0"/>
                <a:cs typeface="Arial" pitchFamily="34" charset="0"/>
              </a:rPr>
              <a:t>хуулийн цаг-2019 </a:t>
            </a:r>
            <a:br>
              <a:rPr lang="mn-MN" sz="1800" b="1" dirty="0" smtClean="0">
                <a:solidFill>
                  <a:srgbClr val="FF0000"/>
                </a:solidFill>
                <a:latin typeface="Arial" pitchFamily="34" charset="0"/>
                <a:cs typeface="Arial" pitchFamily="34" charset="0"/>
              </a:rPr>
            </a:br>
            <a:endParaRPr lang="en-US" sz="1800" dirty="0"/>
          </a:p>
        </p:txBody>
      </p:sp>
      <p:pic>
        <p:nvPicPr>
          <p:cNvPr id="21506" name="Picture 2" descr="C:\Users\zdtg\Desktop\2019-03\64329504_2310456992356233_593709963734417408_n.jpg"/>
          <p:cNvPicPr>
            <a:picLocks noGrp="1" noChangeAspect="1" noChangeArrowheads="1"/>
          </p:cNvPicPr>
          <p:nvPr>
            <p:ph idx="1"/>
          </p:nvPr>
        </p:nvPicPr>
        <p:blipFill>
          <a:blip r:embed="rId2"/>
          <a:srcRect/>
          <a:stretch>
            <a:fillRect/>
          </a:stretch>
        </p:blipFill>
        <p:spPr bwMode="auto">
          <a:xfrm>
            <a:off x="152400" y="1066800"/>
            <a:ext cx="1981200" cy="1720013"/>
          </a:xfrm>
          <a:prstGeom prst="rect">
            <a:avLst/>
          </a:prstGeom>
          <a:noFill/>
        </p:spPr>
      </p:pic>
      <p:sp>
        <p:nvSpPr>
          <p:cNvPr id="5" name="TextBox 4"/>
          <p:cNvSpPr txBox="1"/>
          <p:nvPr/>
        </p:nvSpPr>
        <p:spPr>
          <a:xfrm>
            <a:off x="3429000" y="4572000"/>
            <a:ext cx="5486400" cy="1446550"/>
          </a:xfrm>
          <a:prstGeom prst="rect">
            <a:avLst/>
          </a:prstGeom>
          <a:noFill/>
        </p:spPr>
        <p:txBody>
          <a:bodyPr wrap="square" rtlCol="0">
            <a:spAutoFit/>
          </a:bodyPr>
          <a:lstStyle/>
          <a:p>
            <a:endParaRPr lang="mn-MN" sz="1100" dirty="0" smtClean="0">
              <a:latin typeface="Arial" pitchFamily="34" charset="0"/>
              <a:cs typeface="Arial" pitchFamily="34" charset="0"/>
            </a:endParaRPr>
          </a:p>
          <a:p>
            <a:pPr algn="just"/>
            <a:r>
              <a:rPr lang="mn-MN" sz="1100" dirty="0" smtClean="0">
                <a:latin typeface="Arial" pitchFamily="34" charset="0"/>
                <a:cs typeface="Arial" pitchFamily="34" charset="0"/>
              </a:rPr>
              <a:t>2019 оны 04 дугаар сарын 15-ны өдөр Иргэн төвтэй үр дүнд чиглэсэн төрийн алба хуулийн цаг-2019 Төрийн албан хаагчдын дунд зохион байгуулсан.Сургалтын үйл ажиллагааг нээж Засаг дарга Д.Мөнх-Эрдэнэ сургалтанд оролцогчдод амжилт хүслээ. Тус сургалтанд нийт  34 албан хаагч хамрагдлаа, сургалтаар Төрийн албаны тухай хуулийн дагуу төрийн албаны эрхэм зорилго,Төрийн албан хаагчдад шаардагдах мэдлэг ур чадварыг бий болгох, сахилга хариуцлагыг дээшлүүлэх талаар авч хэлэлцсэн байна.</a:t>
            </a:r>
            <a:endParaRPr lang="en-US" sz="1100" dirty="0">
              <a:latin typeface="Arial" pitchFamily="34" charset="0"/>
              <a:cs typeface="Arial" pitchFamily="34" charset="0"/>
            </a:endParaRPr>
          </a:p>
        </p:txBody>
      </p:sp>
      <p:pic>
        <p:nvPicPr>
          <p:cNvPr id="8202" name="Picture 2" descr="57000747_491331364737823_1442264612295671808_n"/>
          <p:cNvPicPr>
            <a:picLocks noChangeAspect="1" noChangeArrowheads="1"/>
          </p:cNvPicPr>
          <p:nvPr/>
        </p:nvPicPr>
        <p:blipFill>
          <a:blip r:embed="rId3"/>
          <a:srcRect/>
          <a:stretch>
            <a:fillRect/>
          </a:stretch>
        </p:blipFill>
        <p:spPr bwMode="auto">
          <a:xfrm>
            <a:off x="5410200" y="1066800"/>
            <a:ext cx="1724025" cy="1752600"/>
          </a:xfrm>
          <a:prstGeom prst="rect">
            <a:avLst/>
          </a:prstGeom>
          <a:noFill/>
        </p:spPr>
      </p:pic>
      <p:pic>
        <p:nvPicPr>
          <p:cNvPr id="8201" name="Picture 4" descr="57129659_491333884737571_142929399145037824_n"/>
          <p:cNvPicPr>
            <a:picLocks noChangeAspect="1" noChangeArrowheads="1"/>
          </p:cNvPicPr>
          <p:nvPr/>
        </p:nvPicPr>
        <p:blipFill>
          <a:blip r:embed="rId4"/>
          <a:srcRect/>
          <a:stretch>
            <a:fillRect/>
          </a:stretch>
        </p:blipFill>
        <p:spPr bwMode="auto">
          <a:xfrm>
            <a:off x="7162800" y="1066800"/>
            <a:ext cx="1790700" cy="1752600"/>
          </a:xfrm>
          <a:prstGeom prst="rect">
            <a:avLst/>
          </a:prstGeom>
          <a:noFill/>
        </p:spPr>
      </p:pic>
      <p:pic>
        <p:nvPicPr>
          <p:cNvPr id="8200" name="Picture 11" descr="20190415_115739"/>
          <p:cNvPicPr>
            <a:picLocks noChangeAspect="1" noChangeArrowheads="1"/>
          </p:cNvPicPr>
          <p:nvPr/>
        </p:nvPicPr>
        <p:blipFill>
          <a:blip r:embed="rId5"/>
          <a:srcRect/>
          <a:stretch>
            <a:fillRect/>
          </a:stretch>
        </p:blipFill>
        <p:spPr bwMode="auto">
          <a:xfrm>
            <a:off x="3810000" y="1066800"/>
            <a:ext cx="1600200" cy="1752600"/>
          </a:xfrm>
          <a:prstGeom prst="rect">
            <a:avLst/>
          </a:prstGeom>
          <a:noFill/>
        </p:spPr>
      </p:pic>
      <p:pic>
        <p:nvPicPr>
          <p:cNvPr id="8199" name="Picture 10" descr="58711603_499082630629363_3190741031083573248_n"/>
          <p:cNvPicPr>
            <a:picLocks noChangeAspect="1" noChangeArrowheads="1"/>
          </p:cNvPicPr>
          <p:nvPr/>
        </p:nvPicPr>
        <p:blipFill>
          <a:blip r:embed="rId6"/>
          <a:srcRect/>
          <a:stretch>
            <a:fillRect/>
          </a:stretch>
        </p:blipFill>
        <p:spPr bwMode="auto">
          <a:xfrm>
            <a:off x="2133600" y="1066800"/>
            <a:ext cx="1704975" cy="1752600"/>
          </a:xfrm>
          <a:prstGeom prst="rect">
            <a:avLst/>
          </a:prstGeom>
          <a:noFill/>
        </p:spPr>
      </p:pic>
      <p:pic>
        <p:nvPicPr>
          <p:cNvPr id="8198" name="Picture 12" descr="20190415_122634"/>
          <p:cNvPicPr>
            <a:picLocks noChangeAspect="1" noChangeArrowheads="1"/>
          </p:cNvPicPr>
          <p:nvPr/>
        </p:nvPicPr>
        <p:blipFill>
          <a:blip r:embed="rId7"/>
          <a:srcRect/>
          <a:stretch>
            <a:fillRect/>
          </a:stretch>
        </p:blipFill>
        <p:spPr bwMode="auto">
          <a:xfrm>
            <a:off x="152400" y="2819400"/>
            <a:ext cx="1981200" cy="1571625"/>
          </a:xfrm>
          <a:prstGeom prst="rect">
            <a:avLst/>
          </a:prstGeom>
          <a:noFill/>
        </p:spPr>
      </p:pic>
      <p:pic>
        <p:nvPicPr>
          <p:cNvPr id="8197" name="Picture 13" descr="20190415_121707"/>
          <p:cNvPicPr>
            <a:picLocks noChangeAspect="1" noChangeArrowheads="1"/>
          </p:cNvPicPr>
          <p:nvPr/>
        </p:nvPicPr>
        <p:blipFill>
          <a:blip r:embed="rId8"/>
          <a:srcRect/>
          <a:stretch>
            <a:fillRect/>
          </a:stretch>
        </p:blipFill>
        <p:spPr bwMode="auto">
          <a:xfrm>
            <a:off x="2133600" y="2819400"/>
            <a:ext cx="1676400" cy="1562100"/>
          </a:xfrm>
          <a:prstGeom prst="rect">
            <a:avLst/>
          </a:prstGeom>
          <a:noFill/>
        </p:spPr>
      </p:pic>
      <p:pic>
        <p:nvPicPr>
          <p:cNvPr id="8196" name="Picture 14" descr="20190415_111715"/>
          <p:cNvPicPr>
            <a:picLocks noChangeAspect="1" noChangeArrowheads="1"/>
          </p:cNvPicPr>
          <p:nvPr/>
        </p:nvPicPr>
        <p:blipFill>
          <a:blip r:embed="rId9" cstate="print"/>
          <a:srcRect/>
          <a:stretch>
            <a:fillRect/>
          </a:stretch>
        </p:blipFill>
        <p:spPr bwMode="auto">
          <a:xfrm>
            <a:off x="5410200" y="2819400"/>
            <a:ext cx="1752600" cy="1524000"/>
          </a:xfrm>
          <a:prstGeom prst="rect">
            <a:avLst/>
          </a:prstGeom>
          <a:noFill/>
        </p:spPr>
      </p:pic>
      <p:pic>
        <p:nvPicPr>
          <p:cNvPr id="8195" name="Picture 15" descr="20190415_124557"/>
          <p:cNvPicPr>
            <a:picLocks noChangeAspect="1" noChangeArrowheads="1"/>
          </p:cNvPicPr>
          <p:nvPr/>
        </p:nvPicPr>
        <p:blipFill>
          <a:blip r:embed="rId10" cstate="print"/>
          <a:srcRect/>
          <a:stretch>
            <a:fillRect/>
          </a:stretch>
        </p:blipFill>
        <p:spPr bwMode="auto">
          <a:xfrm>
            <a:off x="3810000" y="2819400"/>
            <a:ext cx="1600200" cy="1524000"/>
          </a:xfrm>
          <a:prstGeom prst="rect">
            <a:avLst/>
          </a:prstGeom>
          <a:noFill/>
        </p:spPr>
      </p:pic>
      <p:pic>
        <p:nvPicPr>
          <p:cNvPr id="8194" name="Picture 16" descr="20190415_120156"/>
          <p:cNvPicPr>
            <a:picLocks noChangeAspect="1" noChangeArrowheads="1"/>
          </p:cNvPicPr>
          <p:nvPr/>
        </p:nvPicPr>
        <p:blipFill>
          <a:blip r:embed="rId11" cstate="print"/>
          <a:srcRect/>
          <a:stretch>
            <a:fillRect/>
          </a:stretch>
        </p:blipFill>
        <p:spPr bwMode="auto">
          <a:xfrm>
            <a:off x="7162800" y="2824163"/>
            <a:ext cx="1752600" cy="1519238"/>
          </a:xfrm>
          <a:prstGeom prst="rect">
            <a:avLst/>
          </a:prstGeom>
          <a:noFill/>
        </p:spPr>
      </p:pic>
      <p:sp>
        <p:nvSpPr>
          <p:cNvPr id="8207"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09" name="Rectangle 17"/>
          <p:cNvSpPr>
            <a:spLocks noChangeArrowheads="1"/>
          </p:cNvSpPr>
          <p:nvPr/>
        </p:nvSpPr>
        <p:spPr bwMode="auto">
          <a:xfrm>
            <a:off x="0" y="8286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11" name="Rectangle 19"/>
          <p:cNvSpPr>
            <a:spLocks noChangeArrowheads="1"/>
          </p:cNvSpPr>
          <p:nvPr/>
        </p:nvSpPr>
        <p:spPr bwMode="auto">
          <a:xfrm>
            <a:off x="0" y="17430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12" name="Rectangle 20"/>
          <p:cNvSpPr>
            <a:spLocks noChangeArrowheads="1"/>
          </p:cNvSpPr>
          <p:nvPr/>
        </p:nvSpPr>
        <p:spPr bwMode="auto">
          <a:xfrm>
            <a:off x="0" y="19183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7" name="Picture 3" descr="C:\Users\zdtg\Desktop\2019-05\59516665_973279463035980_5831908771504324608_n - Copy.jpg"/>
          <p:cNvPicPr>
            <a:picLocks noChangeAspect="1" noChangeArrowheads="1"/>
          </p:cNvPicPr>
          <p:nvPr/>
        </p:nvPicPr>
        <p:blipFill>
          <a:blip r:embed="rId12"/>
          <a:srcRect/>
          <a:stretch>
            <a:fillRect/>
          </a:stretch>
        </p:blipFill>
        <p:spPr bwMode="auto">
          <a:xfrm>
            <a:off x="152400" y="4419600"/>
            <a:ext cx="3124200" cy="2209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mn-MN" sz="1600" b="1" dirty="0" smtClean="0">
                <a:latin typeface="Arial" pitchFamily="34" charset="0"/>
                <a:cs typeface="Arial" pitchFamily="34" charset="0"/>
              </a:rPr>
              <a:t>Иргэн төвтэй үр дүнд чиглэсэн Төрийн алба</a:t>
            </a:r>
            <a:br>
              <a:rPr lang="mn-MN" sz="1600" b="1" dirty="0" smtClean="0">
                <a:latin typeface="Arial" pitchFamily="34" charset="0"/>
                <a:cs typeface="Arial" pitchFamily="34" charset="0"/>
              </a:rPr>
            </a:br>
            <a:r>
              <a:rPr lang="mn-MN" sz="1600" b="1" dirty="0" smtClean="0">
                <a:latin typeface="Arial" pitchFamily="34" charset="0"/>
                <a:cs typeface="Arial" pitchFamily="34" charset="0"/>
              </a:rPr>
              <a:t> </a:t>
            </a:r>
            <a:r>
              <a:rPr lang="mn-MN" sz="1600" b="1" dirty="0" smtClean="0">
                <a:solidFill>
                  <a:srgbClr val="FF0000"/>
                </a:solidFill>
                <a:latin typeface="Arial" pitchFamily="34" charset="0"/>
                <a:cs typeface="Arial" pitchFamily="34" charset="0"/>
              </a:rPr>
              <a:t>хуулийн цаг-2019 </a:t>
            </a:r>
            <a:br>
              <a:rPr lang="mn-MN" sz="1600" b="1" dirty="0" smtClean="0">
                <a:solidFill>
                  <a:srgbClr val="FF0000"/>
                </a:solidFill>
                <a:latin typeface="Arial" pitchFamily="34" charset="0"/>
                <a:cs typeface="Arial" pitchFamily="34" charset="0"/>
              </a:rPr>
            </a:br>
            <a:endParaRPr lang="en-US" sz="1600" dirty="0"/>
          </a:p>
        </p:txBody>
      </p:sp>
      <p:pic>
        <p:nvPicPr>
          <p:cNvPr id="7178" name="Picture 6" descr="57191824_1136230886557548_4631155173899632640_n"/>
          <p:cNvPicPr>
            <a:picLocks noChangeAspect="1" noChangeArrowheads="1"/>
          </p:cNvPicPr>
          <p:nvPr/>
        </p:nvPicPr>
        <p:blipFill>
          <a:blip r:embed="rId2"/>
          <a:srcRect/>
          <a:stretch>
            <a:fillRect/>
          </a:stretch>
        </p:blipFill>
        <p:spPr bwMode="auto">
          <a:xfrm>
            <a:off x="609600" y="1524000"/>
            <a:ext cx="2019300" cy="1647825"/>
          </a:xfrm>
          <a:prstGeom prst="rect">
            <a:avLst/>
          </a:prstGeom>
          <a:noFill/>
        </p:spPr>
      </p:pic>
      <p:pic>
        <p:nvPicPr>
          <p:cNvPr id="7177" name="Picture 7" descr="57297820_1136231283224175_1752854446456438784_n"/>
          <p:cNvPicPr>
            <a:picLocks noChangeAspect="1" noChangeArrowheads="1"/>
          </p:cNvPicPr>
          <p:nvPr/>
        </p:nvPicPr>
        <p:blipFill>
          <a:blip r:embed="rId3"/>
          <a:srcRect/>
          <a:stretch>
            <a:fillRect/>
          </a:stretch>
        </p:blipFill>
        <p:spPr bwMode="auto">
          <a:xfrm>
            <a:off x="2590800" y="1524000"/>
            <a:ext cx="1828800" cy="1657350"/>
          </a:xfrm>
          <a:prstGeom prst="rect">
            <a:avLst/>
          </a:prstGeom>
          <a:noFill/>
        </p:spPr>
      </p:pic>
      <p:pic>
        <p:nvPicPr>
          <p:cNvPr id="7176" name="Picture 8" descr="57331340_1136231636557473_8459605763612999680_n"/>
          <p:cNvPicPr>
            <a:picLocks noChangeAspect="1" noChangeArrowheads="1"/>
          </p:cNvPicPr>
          <p:nvPr/>
        </p:nvPicPr>
        <p:blipFill>
          <a:blip r:embed="rId4"/>
          <a:srcRect/>
          <a:stretch>
            <a:fillRect/>
          </a:stretch>
        </p:blipFill>
        <p:spPr bwMode="auto">
          <a:xfrm>
            <a:off x="6324600" y="1524000"/>
            <a:ext cx="2133600" cy="1657350"/>
          </a:xfrm>
          <a:prstGeom prst="rect">
            <a:avLst/>
          </a:prstGeom>
          <a:noFill/>
        </p:spPr>
      </p:pic>
      <p:pic>
        <p:nvPicPr>
          <p:cNvPr id="7175" name="Picture 9" descr="57238984_1136231776557459_515781754993246208_n"/>
          <p:cNvPicPr>
            <a:picLocks noChangeAspect="1" noChangeArrowheads="1"/>
          </p:cNvPicPr>
          <p:nvPr/>
        </p:nvPicPr>
        <p:blipFill>
          <a:blip r:embed="rId5"/>
          <a:srcRect/>
          <a:stretch>
            <a:fillRect/>
          </a:stretch>
        </p:blipFill>
        <p:spPr bwMode="auto">
          <a:xfrm>
            <a:off x="4419600" y="1524000"/>
            <a:ext cx="1876425" cy="1676400"/>
          </a:xfrm>
          <a:prstGeom prst="rect">
            <a:avLst/>
          </a:prstGeom>
          <a:noFill/>
        </p:spPr>
      </p:pic>
      <p:pic>
        <p:nvPicPr>
          <p:cNvPr id="7174" name="Picture 19" descr="57240679_493290014541958_2951067261667901440_n"/>
          <p:cNvPicPr>
            <a:picLocks noChangeAspect="1" noChangeArrowheads="1"/>
          </p:cNvPicPr>
          <p:nvPr/>
        </p:nvPicPr>
        <p:blipFill>
          <a:blip r:embed="rId6"/>
          <a:srcRect/>
          <a:stretch>
            <a:fillRect/>
          </a:stretch>
        </p:blipFill>
        <p:spPr bwMode="auto">
          <a:xfrm>
            <a:off x="609600" y="3200400"/>
            <a:ext cx="1981200" cy="1533525"/>
          </a:xfrm>
          <a:prstGeom prst="rect">
            <a:avLst/>
          </a:prstGeom>
          <a:noFill/>
        </p:spPr>
      </p:pic>
      <p:pic>
        <p:nvPicPr>
          <p:cNvPr id="7171" name="Picture 23" descr="57430320_1136231529890817_1751324295637762048_n"/>
          <p:cNvPicPr>
            <a:picLocks noChangeAspect="1" noChangeArrowheads="1"/>
          </p:cNvPicPr>
          <p:nvPr/>
        </p:nvPicPr>
        <p:blipFill>
          <a:blip r:embed="rId7" cstate="print"/>
          <a:srcRect/>
          <a:stretch>
            <a:fillRect/>
          </a:stretch>
        </p:blipFill>
        <p:spPr bwMode="auto">
          <a:xfrm>
            <a:off x="4419600" y="3200400"/>
            <a:ext cx="1876425" cy="1523999"/>
          </a:xfrm>
          <a:prstGeom prst="rect">
            <a:avLst/>
          </a:prstGeom>
          <a:noFill/>
        </p:spPr>
      </p:pic>
      <p:pic>
        <p:nvPicPr>
          <p:cNvPr id="7170" name="Picture 22" descr="57414162_1136231889890781_8787062256467705856_n"/>
          <p:cNvPicPr>
            <a:picLocks noChangeAspect="1" noChangeArrowheads="1"/>
          </p:cNvPicPr>
          <p:nvPr/>
        </p:nvPicPr>
        <p:blipFill>
          <a:blip r:embed="rId8" cstate="print"/>
          <a:srcRect/>
          <a:stretch>
            <a:fillRect/>
          </a:stretch>
        </p:blipFill>
        <p:spPr bwMode="auto">
          <a:xfrm>
            <a:off x="6286500" y="3200401"/>
            <a:ext cx="2171700" cy="1524000"/>
          </a:xfrm>
          <a:prstGeom prst="rect">
            <a:avLst/>
          </a:prstGeom>
          <a:noFill/>
        </p:spPr>
      </p:pic>
      <p:pic>
        <p:nvPicPr>
          <p:cNvPr id="7169" name="Picture 24" descr="58057715_1228653647283070_8318896141005488128_n"/>
          <p:cNvPicPr>
            <a:picLocks noChangeAspect="1" noChangeArrowheads="1"/>
          </p:cNvPicPr>
          <p:nvPr/>
        </p:nvPicPr>
        <p:blipFill>
          <a:blip r:embed="rId9" cstate="print"/>
          <a:srcRect/>
          <a:stretch>
            <a:fillRect/>
          </a:stretch>
        </p:blipFill>
        <p:spPr bwMode="auto">
          <a:xfrm>
            <a:off x="2590800" y="3200400"/>
            <a:ext cx="1828800" cy="1524000"/>
          </a:xfrm>
          <a:prstGeom prst="rect">
            <a:avLst/>
          </a:prstGeom>
          <a:noFill/>
        </p:spPr>
      </p:pic>
      <p:sp>
        <p:nvSpPr>
          <p:cNvPr id="7182"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83" name="Rectangle 15"/>
          <p:cNvSpPr>
            <a:spLocks noChangeArrowheads="1"/>
          </p:cNvSpPr>
          <p:nvPr/>
        </p:nvSpPr>
        <p:spPr bwMode="auto">
          <a:xfrm>
            <a:off x="0" y="5419725"/>
            <a:ext cx="18473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1100" dirty="0">
              <a:latin typeface="Arial" pitchFamily="34" charset="0"/>
              <a:cs typeface="Arial" pitchFamily="34" charset="0"/>
            </a:endParaRPr>
          </a:p>
        </p:txBody>
      </p:sp>
      <p:sp>
        <p:nvSpPr>
          <p:cNvPr id="7184" name="Rectangle 16"/>
          <p:cNvSpPr>
            <a:spLocks noChangeArrowheads="1"/>
          </p:cNvSpPr>
          <p:nvPr/>
        </p:nvSpPr>
        <p:spPr bwMode="auto">
          <a:xfrm>
            <a:off x="0" y="7410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85" name="Rectangle 17"/>
          <p:cNvSpPr>
            <a:spLocks noChangeArrowheads="1"/>
          </p:cNvSpPr>
          <p:nvPr/>
        </p:nvSpPr>
        <p:spPr bwMode="auto">
          <a:xfrm>
            <a:off x="0" y="89439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86" name="Rectangle 18"/>
          <p:cNvSpPr>
            <a:spLocks noChangeArrowheads="1"/>
          </p:cNvSpPr>
          <p:nvPr/>
        </p:nvSpPr>
        <p:spPr bwMode="auto">
          <a:xfrm>
            <a:off x="0" y="14163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87" name="Rectangle 19"/>
          <p:cNvSpPr>
            <a:spLocks noChangeArrowheads="1"/>
          </p:cNvSpPr>
          <p:nvPr/>
        </p:nvSpPr>
        <p:spPr bwMode="auto">
          <a:xfrm>
            <a:off x="0" y="18992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609600" y="4953000"/>
            <a:ext cx="7924800" cy="707886"/>
          </a:xfrm>
          <a:prstGeom prst="rect">
            <a:avLst/>
          </a:prstGeom>
          <a:noFill/>
        </p:spPr>
        <p:txBody>
          <a:bodyPr wrap="square" rtlCol="0">
            <a:spAutoFit/>
          </a:bodyPr>
          <a:lstStyle/>
          <a:p>
            <a:pPr algn="just"/>
            <a:r>
              <a:rPr lang="mn-MN" sz="1100" dirty="0" smtClean="0">
                <a:latin typeface="Arial" pitchFamily="34" charset="0"/>
                <a:cs typeface="Arial" pitchFamily="34" charset="0"/>
              </a:rPr>
              <a:t>2019 оны 04 дүгээр сарын 18-ны өдөр Иргэн төвтэй үр дүнд чиглэсэн Төрийн алба хуулийн цаг-2019 ,2 дахь шатны сургалтаар цаг үеийн мэдээ,холбогдох хууль дүрэм, журам, явуулын номын сан,соёл урлагийн үйлчилгээ, эмийн сангийн үйлчилгээ зэргийг 2 дугаар Багийн 14,16 дугаар зөрлөг дээр</a:t>
            </a:r>
            <a:r>
              <a:rPr lang="mn-MN" dirty="0" smtClean="0">
                <a:latin typeface="Arial" pitchFamily="34" charset="0"/>
                <a:cs typeface="Arial" pitchFamily="34" charset="0"/>
              </a:rPr>
              <a:t> </a:t>
            </a:r>
            <a:r>
              <a:rPr lang="mn-MN" sz="1100" dirty="0" smtClean="0">
                <a:latin typeface="Arial" pitchFamily="34" charset="0"/>
                <a:cs typeface="Arial" pitchFamily="34" charset="0"/>
              </a:rPr>
              <a:t>очиж зохион байгуулж нийт 65 иргэн хамрагдсан.</a:t>
            </a:r>
            <a:endParaRPr lang="en-US" sz="11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TotalTime>
  <Words>697</Words>
  <Application>Microsoft Office PowerPoint</Application>
  <PresentationFormat>On-screen Show (4:3)</PresentationFormat>
  <Paragraphs>32</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Аймаг байгуулагдсаны 25 жилийн ой угтан хийж буй байгууллагын тохижилт, бүтээн байгуулалт</vt:lpstr>
      <vt:lpstr>Байгууллагын гадна өнгө үзэмжийг сайжруулах зорилгоор металл хаалганы засварын ажлыг хийж гүйцэтгэсэн. </vt:lpstr>
      <vt:lpstr>Гэрэлтүүлэгийн ажил</vt:lpstr>
      <vt:lpstr>Хөшиг тогтоох ажил</vt:lpstr>
      <vt:lpstr>Гадна талбайг хашаажуулах, ажлын гүйцэтгэл</vt:lpstr>
      <vt:lpstr>Мод тарих өдрөөр албан хаагчид байгууллагынхаа гадна талбайд ногоон байгууламж нэмэгдүүлсэн нь</vt:lpstr>
      <vt:lpstr>Байгууллагын гамшгаас хамгаалах, техник тоног төхөөрөмжийн өрөө  </vt:lpstr>
      <vt:lpstr> Иргэн төвтэй үр дүнд чиглэсэн Төрийн алба  хуулийн цаг-2019  </vt:lpstr>
      <vt:lpstr>Иргэн төвтэй үр дүнд чиглэсэн Төрийн алба  хуулийн цаг-2019  </vt:lpstr>
      <vt:lpstr>Иргэн төвтэй үр дүнд чиглэсэн Төрийн алба  хуулийн цаг-2019  ААНБ-ын удирдах албан тушаалтнуудад зориулсан сургалт</vt:lpstr>
      <vt:lpstr>Иргэн төвтэй үр дүнд чиглэсэн Төрийн алба хуулийн цаг-2019 ажлын хүрээнд иргэдэд чиглэсэн ажил</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Аймаг байгуулагдсаны 25 жилийн ой угтан хийж буй байгууллагын тохижилт, бүтээн байгуулалт</dc:title>
  <dc:creator>zdtg</dc:creator>
  <cp:lastModifiedBy>zdtg</cp:lastModifiedBy>
  <cp:revision>115</cp:revision>
  <dcterms:created xsi:type="dcterms:W3CDTF">2019-06-17T04:09:41Z</dcterms:created>
  <dcterms:modified xsi:type="dcterms:W3CDTF">2019-06-18T23:31:38Z</dcterms:modified>
</cp:coreProperties>
</file>